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2"/>
  </p:notesMasterIdLst>
  <p:handoutMasterIdLst>
    <p:handoutMasterId r:id="rId53"/>
  </p:handoutMasterIdLst>
  <p:sldIdLst>
    <p:sldId id="1021" r:id="rId2"/>
    <p:sldId id="1128" r:id="rId3"/>
    <p:sldId id="1129" r:id="rId4"/>
    <p:sldId id="1131" r:id="rId5"/>
    <p:sldId id="1132" r:id="rId6"/>
    <p:sldId id="1136" r:id="rId7"/>
    <p:sldId id="1138" r:id="rId8"/>
    <p:sldId id="1139" r:id="rId9"/>
    <p:sldId id="1140" r:id="rId10"/>
    <p:sldId id="1141" r:id="rId11"/>
    <p:sldId id="1142" r:id="rId12"/>
    <p:sldId id="1143" r:id="rId13"/>
    <p:sldId id="1144" r:id="rId14"/>
    <p:sldId id="1145" r:id="rId15"/>
    <p:sldId id="1146" r:id="rId16"/>
    <p:sldId id="1147" r:id="rId17"/>
    <p:sldId id="1148" r:id="rId18"/>
    <p:sldId id="1149" r:id="rId19"/>
    <p:sldId id="1150" r:id="rId20"/>
    <p:sldId id="1082" r:id="rId21"/>
    <p:sldId id="1108" r:id="rId22"/>
    <p:sldId id="1101" r:id="rId23"/>
    <p:sldId id="1164" r:id="rId24"/>
    <p:sldId id="1112" r:id="rId25"/>
    <p:sldId id="1113" r:id="rId26"/>
    <p:sldId id="1114" r:id="rId27"/>
    <p:sldId id="1122" r:id="rId28"/>
    <p:sldId id="1127" r:id="rId29"/>
    <p:sldId id="1098" r:id="rId30"/>
    <p:sldId id="1099" r:id="rId31"/>
    <p:sldId id="1109" r:id="rId32"/>
    <p:sldId id="1116" r:id="rId33"/>
    <p:sldId id="1042" r:id="rId34"/>
    <p:sldId id="924" r:id="rId35"/>
    <p:sldId id="1126" r:id="rId36"/>
    <p:sldId id="1151" r:id="rId37"/>
    <p:sldId id="1152" r:id="rId38"/>
    <p:sldId id="1153" r:id="rId39"/>
    <p:sldId id="1154" r:id="rId40"/>
    <p:sldId id="1155" r:id="rId41"/>
    <p:sldId id="1156" r:id="rId42"/>
    <p:sldId id="1157" r:id="rId43"/>
    <p:sldId id="1158" r:id="rId44"/>
    <p:sldId id="1159" r:id="rId45"/>
    <p:sldId id="1162" r:id="rId46"/>
    <p:sldId id="1163" r:id="rId47"/>
    <p:sldId id="951" r:id="rId48"/>
    <p:sldId id="1120" r:id="rId49"/>
    <p:sldId id="1031" r:id="rId50"/>
    <p:sldId id="1032" r:id="rId5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52" y="-41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9A471B6-CA72-0E45-9F7B-05A75A557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50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F66BBA7-7013-D945-9006-0BB2B5D978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B30DBD-0CBA-3F4D-8598-398F79E29C23}" type="slidenum">
              <a:rPr lang="pt-BR" sz="1200" b="0">
                <a:solidFill>
                  <a:schemeClr val="tx1"/>
                </a:solidFill>
              </a:rPr>
              <a:pPr/>
              <a:t>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5123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6868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3796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601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39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C9638-73FD-8540-864B-9AA0BF81F300}" type="slidenum">
              <a:rPr lang="pt-BR" sz="1200" b="0">
                <a:solidFill>
                  <a:schemeClr val="tx1"/>
                </a:solidFill>
              </a:rPr>
              <a:pPr/>
              <a:t>34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buFont typeface="Times New Roman" charset="0"/>
              <a:buNone/>
            </a:pPr>
            <a:fld id="{556A72BC-E69B-9940-8526-54AF35364D0C}" type="slidenum">
              <a:rPr lang="en-GB" sz="1200" b="0">
                <a:solidFill>
                  <a:schemeClr val="tx1"/>
                </a:solidFill>
                <a:ea typeface="MS PGothic" charset="0"/>
                <a:cs typeface="MS PGothic" charset="0"/>
              </a:rPr>
              <a:pPr algn="r">
                <a:buFont typeface="Times New Roman" charset="0"/>
                <a:buNone/>
              </a:pPr>
              <a:t>36</a:t>
            </a:fld>
            <a:endParaRPr lang="en-GB" sz="1200" b="0">
              <a:solidFill>
                <a:schemeClr val="tx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>
              <a:ea typeface="MS PGothic" charset="0"/>
              <a:cs typeface="MS PGothic" charset="0"/>
            </a:endParaRPr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7920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9DC128-DA67-524C-9522-4346F984968F}" type="slidenum">
              <a:rPr lang="pt-BR" sz="1200" b="0">
                <a:solidFill>
                  <a:schemeClr val="tx1"/>
                </a:solidFill>
              </a:rPr>
              <a:pPr/>
              <a:t>46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3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E91FEA-01C4-C04F-9306-CF93EBA5A1EC}" type="slidenum">
              <a:rPr lang="pt-BR" sz="1200" b="0">
                <a:solidFill>
                  <a:schemeClr val="tx1"/>
                </a:solidFill>
              </a:rPr>
              <a:pPr/>
              <a:t>47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50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571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B86D90-CF04-DD4A-8648-94F86980E591}" type="slidenum">
              <a:rPr lang="pt-BR" sz="1200" b="0">
                <a:solidFill>
                  <a:schemeClr val="tx1"/>
                </a:solidFill>
                <a:ea typeface="MS PGothic" charset="0"/>
              </a:rPr>
              <a:pPr/>
              <a:t>6</a:t>
            </a:fld>
            <a:endParaRPr lang="pt-BR" sz="1200" b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23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C55389-C025-F04E-8CD2-9F2F86A8F12E}" type="slidenum">
              <a:rPr lang="pt-BR" sz="1200" b="0">
                <a:solidFill>
                  <a:schemeClr val="tx1"/>
                </a:solidFill>
                <a:ea typeface="MS PGothic" charset="0"/>
              </a:rPr>
              <a:pPr/>
              <a:t>8</a:t>
            </a:fld>
            <a:endParaRPr lang="pt-BR" sz="1200" b="0">
              <a:solidFill>
                <a:schemeClr val="tx1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file:///\\localhost\Users\marialuciafattorelli\Documents\PALESTRAS\Macintosh%20HD:Users:marialuciafattorelli:Documents:NU&#769;CLEOS:Informativo-ESTADOS-III.docx!OLE_LINK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0" y="4714875"/>
            <a:ext cx="99060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Debate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sobre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a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de Minas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Gerais</a:t>
            </a:r>
            <a:endParaRPr lang="en-US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Uberaba, 18 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de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junho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de 2012</a:t>
            </a:r>
          </a:p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272480" y="2924175"/>
            <a:ext cx="9865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Necessidade de Auditoria da Dívida para garantir Direitos Sociais</a:t>
            </a:r>
            <a:endParaRPr lang="pt-BR" sz="3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6988" y="33338"/>
            <a:ext cx="9879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solidFill>
                  <a:srgbClr val="92D050"/>
                </a:solidFill>
                <a:ea typeface="Calibri" pitchFamily="34" charset="0"/>
                <a:cs typeface="Arial" pitchFamily="34" charset="0"/>
              </a:rPr>
              <a:t>BRASIL:</a:t>
            </a:r>
          </a:p>
          <a:p>
            <a:pPr algn="ctr" eaLnBrk="0" hangingPunct="0">
              <a:defRPr/>
            </a:pPr>
            <a:r>
              <a:rPr lang="pt-BR" dirty="0">
                <a:solidFill>
                  <a:srgbClr val="92D050"/>
                </a:solidFill>
                <a:ea typeface="Calibri" pitchFamily="34" charset="0"/>
                <a:cs typeface="Arial" pitchFamily="34" charset="0"/>
              </a:rPr>
              <a:t>Dívida Externa Registrada no Banco Central – US$ milhões – 1969 a 1994</a:t>
            </a:r>
            <a:endParaRPr lang="es-EC" dirty="0">
              <a:solidFill>
                <a:srgbClr val="92D050"/>
              </a:solidFill>
              <a:cs typeface="Arial" pitchFamily="34" charset="0"/>
            </a:endParaRPr>
          </a:p>
        </p:txBody>
      </p:sp>
      <p:pic>
        <p:nvPicPr>
          <p:cNvPr id="6147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52513"/>
            <a:ext cx="98028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0163" y="674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pt-BR" sz="1000" dirty="0">
                <a:ea typeface="Calibri" pitchFamily="34" charset="0"/>
                <a:cs typeface="Arial" pitchFamily="34" charset="0"/>
              </a:rPr>
              <a:t> Fonte: Relatórios Anuais do Banco Central disponibilizados à CPI da Dívida.</a:t>
            </a:r>
            <a:endParaRPr lang="pt-B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452438" y="571500"/>
            <a:ext cx="92059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595313" y="260350"/>
            <a:ext cx="8497887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PAPEL DA DÍVIDA PÚBLICA</a:t>
            </a:r>
            <a:endParaRPr lang="en-US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 Instrumento de financiamento do Estado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 Aportar recursos ao Estado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PAPEL USURPADO</a:t>
            </a:r>
            <a:endParaRPr lang="en-US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en-US" sz="5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charset="0"/>
                <a:cs typeface="Tahoma" charset="0"/>
              </a:rPr>
              <a:t> Instrumento do Poder financeiro que utiliza a dívida pública como um mecanismo de transferência de recursos do setor público para o setor financeiro privado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O QUE BREVE ANÁLISE HISTÓRICA MOSTRA? </a:t>
            </a:r>
            <a:endParaRPr lang="en-US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0" y="6381750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14313"/>
            <a:ext cx="8569200" cy="6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33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24250" y="1500188"/>
            <a:ext cx="3857625" cy="163353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>
                <a:latin typeface="Tahoma" pitchFamily="34" charset="0"/>
                <a:cs typeface="Tahoma" pitchFamily="34" charset="0"/>
              </a:rPr>
              <a:t>CPI: </a:t>
            </a:r>
          </a:p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 b="0">
                <a:latin typeface="Tahoma" pitchFamily="34" charset="0"/>
                <a:cs typeface="Tahoma" pitchFamily="34" charset="0"/>
              </a:rPr>
              <a:t>Ausência de Contrapartida real</a:t>
            </a:r>
          </a:p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 b="0">
                <a:latin typeface="Tahoma" pitchFamily="34" charset="0"/>
                <a:cs typeface="Tahoma" pitchFamily="34" charset="0"/>
              </a:rPr>
              <a:t>Mecanismos financeiros</a:t>
            </a:r>
          </a:p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 b="0">
                <a:latin typeface="Tahoma" pitchFamily="34" charset="0"/>
                <a:cs typeface="Tahoma" pitchFamily="34" charset="0"/>
              </a:rPr>
              <a:t>Conflito de interesses</a:t>
            </a:r>
          </a:p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 b="0">
                <a:latin typeface="Tahoma" pitchFamily="34" charset="0"/>
                <a:cs typeface="Tahoma" pitchFamily="34" charset="0"/>
              </a:rPr>
              <a:t> Falta de transparência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72772"/>
            <a:ext cx="93789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48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8066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Nacional</a:t>
            </a: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32770" name="Imagem 14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18822" r="19225" b="18755"/>
          <a:stretch>
            <a:fillRect/>
          </a:stretch>
        </p:blipFill>
        <p:spPr bwMode="auto">
          <a:xfrm>
            <a:off x="776288" y="2024063"/>
            <a:ext cx="84248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8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ea typeface="MS PGothic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Dívida Federal</a:t>
            </a:r>
            <a:endParaRPr lang="pt-BR" sz="28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pt-BR" sz="3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Em 31/12/2011: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Externa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US$ 402 bilhões 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(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$ 692 bilhões a 1,72)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Interna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</a:t>
            </a:r>
            <a:r>
              <a:rPr lang="pt-BR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$ 2,5 trilhões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Brasileira = </a:t>
            </a:r>
            <a:r>
              <a:rPr lang="pt-BR" dirty="0" err="1">
                <a:solidFill>
                  <a:srgbClr val="92D050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$ 3,2 trilhões ou 78% do PIB</a:t>
            </a: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Artifícios utilizados para “aliviar” o peso dos números: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Dívida “Líquida”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Juros “reais”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Atualização contabilizada como se fosse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Amortização</a:t>
            </a: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Exclusão da Dívida Externa “Privada”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Comparação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 </a:t>
            </a:r>
            <a:r>
              <a:rPr lang="pt-BR" b="0" u="sng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Líquida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/PIB Brasil</a:t>
            </a: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57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836613"/>
            <a:ext cx="963295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cs typeface="Tahoma" charset="0"/>
              </a:rPr>
              <a:t>Nota: Inclui o “refinanciamento” ou “rolagem”, pois a CPI da Dívida constatou que boa parte dos juros são contabilizados como tal.</a:t>
            </a:r>
          </a:p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cs typeface="Tahoma" charset="0"/>
              </a:rPr>
              <a:t>Fonte: SIAFI  /  Elaboração: Auditoria Cidadã da Dívida, </a:t>
            </a:r>
            <a:r>
              <a:rPr lang="pt-BR" sz="1200">
                <a:solidFill>
                  <a:srgbClr val="FFFFFF"/>
                </a:solidFill>
                <a:latin typeface="Tahoma" charset="0"/>
                <a:cs typeface="Tahoma" charset="0"/>
              </a:rPr>
              <a:t>OBEDECENDO-SE O PRINCÍPIO DA UNICIDADE ORÇAMENTÁRIA</a:t>
            </a:r>
          </a:p>
        </p:txBody>
      </p:sp>
      <p:sp>
        <p:nvSpPr>
          <p:cNvPr id="16388" name="CaixaDeTexto 5"/>
          <p:cNvSpPr txBox="1">
            <a:spLocks noChangeArrowheads="1"/>
          </p:cNvSpPr>
          <p:nvPr/>
        </p:nvSpPr>
        <p:spPr bwMode="auto">
          <a:xfrm>
            <a:off x="273050" y="3778250"/>
            <a:ext cx="20716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cs typeface="Arial" charset="0"/>
              </a:rPr>
              <a:t>R$ 708 bilhões (17% do PIB)</a:t>
            </a:r>
          </a:p>
        </p:txBody>
      </p:sp>
      <p:cxnSp>
        <p:nvCxnSpPr>
          <p:cNvPr id="16389" name="Conector de seta reta 7"/>
          <p:cNvCxnSpPr>
            <a:cxnSpLocks noChangeShapeType="1"/>
          </p:cNvCxnSpPr>
          <p:nvPr/>
        </p:nvCxnSpPr>
        <p:spPr bwMode="auto">
          <a:xfrm rot="10800000" flipV="1">
            <a:off x="2344738" y="3597275"/>
            <a:ext cx="574675" cy="360363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  <a:cs typeface="Tahoma" charset="0"/>
              </a:rPr>
              <a:t>Orçamento Geral da União – Executado em 2011 – Total = R$ 1,571 trilhão</a:t>
            </a: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360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400" b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(R$ milhões) 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</a:t>
            </a:r>
            <a:endParaRPr lang="en-US" b="0">
              <a:solidFill>
                <a:srgbClr val="FFFFFF"/>
              </a:solidFill>
            </a:endParaRPr>
          </a:p>
        </p:txBody>
      </p:sp>
      <p:pic>
        <p:nvPicPr>
          <p:cNvPr id="10" name="Imagem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908720"/>
            <a:ext cx="907300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63490" name="Text Box 9"/>
          <p:cNvSpPr txBox="1">
            <a:spLocks noChangeArrowheads="1"/>
          </p:cNvSpPr>
          <p:nvPr/>
        </p:nvSpPr>
        <p:spPr bwMode="auto">
          <a:xfrm>
            <a:off x="330200" y="214313"/>
            <a:ext cx="9440863" cy="65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2500"/>
              </a:spcBef>
              <a:buClr>
                <a:srgbClr val="FF9900"/>
              </a:buClr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Recursos que financiam 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“Sistema da Dívida”</a:t>
            </a:r>
            <a:endParaRPr lang="en-GB" altLang="ja-JP" sz="280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en-GB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SUPER ESTRUTURA LEGAL – O PRIVILÉGIO DA DÍVIDA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Constituição</a:t>
            </a:r>
            <a:r>
              <a:rPr lang="en-GB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 Federal 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 para pagar dívida: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Exceção no Art. 166,  § 3º, II, “</a:t>
            </a:r>
            <a:r>
              <a:rPr lang="pt-BR" altLang="ja-JP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b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”</a:t>
            </a:r>
            <a:endParaRPr lang="pt-BR" altLang="ja-JP" sz="2000" b="0" i="1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Ver “Anatomia de uma Fraude à Constituição”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LDO – Lei de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Diretrizes Orçamentárias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Elaboração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parte das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Metas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Superávit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Primário</a:t>
            </a:r>
            <a:endParaRPr lang="en-GB" sz="2000" b="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Garantia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atualização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automática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mensal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para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a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dívida</a:t>
            </a:r>
            <a:endParaRPr lang="en-GB" sz="2000" b="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Lei de Responsabilidade Fiscal – LC 101/2000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Limites para gastos públicos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Ausência de limites para o custo da Política Monetária. Transfere 			ao Tesouro Nacional esse custo quando negativo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GB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OUTRAS FONTES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não</a:t>
            </a:r>
            <a:r>
              <a:rPr lang="en-GB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tributárias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Lucros das estatais distribuídos ao governo, Privatizações,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Dívidas pagas pelos Estados e Municípios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Desvinculação de recursos específicos de outras áreas  (MP 435 e 450)</a:t>
            </a:r>
            <a:endParaRPr lang="pt-BR" sz="2000" i="1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693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endParaRPr lang="pt-BR" sz="3200">
              <a:solidFill>
                <a:srgbClr val="92D050"/>
              </a:solidFill>
              <a:latin typeface="Tahoma" charset="0"/>
              <a:ea typeface="MS PGothic" charset="0"/>
              <a:cs typeface="MS PGothic" charset="0"/>
            </a:endParaRP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  <a:cs typeface="MS PGothic" charset="0"/>
              </a:rPr>
              <a:t>PARADOXO 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  <a:cs typeface="MS PGothic" charset="0"/>
              </a:rPr>
              <a:t>BRASIL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  <a:cs typeface="MS PGothic" charset="0"/>
              </a:rPr>
              <a:t> </a:t>
            </a:r>
            <a:endParaRPr lang="pt-BR">
              <a:solidFill>
                <a:srgbClr val="92D050"/>
              </a:solidFill>
              <a:latin typeface="Tahoma" charset="0"/>
              <a:ea typeface="MS PGothic" charset="0"/>
              <a:cs typeface="MS PGothic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6ª Economia Mundial</a:t>
            </a:r>
            <a:endParaRPr lang="pt-BR" b="0">
              <a:solidFill>
                <a:srgbClr val="FFFFFF"/>
              </a:solidFill>
              <a:latin typeface="Tahoma" charset="0"/>
              <a:ea typeface="MS PGothic" charset="0"/>
              <a:cs typeface="MS PGothic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3ª Pior distribuição de renda do mundo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84º 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val="420506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financeira 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alimentar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de Valores</a:t>
            </a:r>
          </a:p>
          <a:p>
            <a:pPr>
              <a:spcBef>
                <a:spcPts val="1200"/>
              </a:spcBef>
            </a:pPr>
            <a:endParaRPr lang="pt-BR" sz="5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Exacerbado poder do “mercado” e da grande mídia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“...</a:t>
            </a:r>
            <a:r>
              <a:rPr lang="pt-BR" sz="2800" b="0" i="1">
                <a:solidFill>
                  <a:srgbClr val="92D050"/>
                </a:solidFill>
                <a:latin typeface="Tahoma" charset="0"/>
                <a:cs typeface="Tahoma" charset="0"/>
              </a:rPr>
              <a:t>incrível massa retórica enganosa e desinformação.”</a:t>
            </a:r>
            <a:r>
              <a:rPr lang="pt-BR" altLang="ja-JP" sz="2800" b="0" i="1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altLang="ja-JP" sz="5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ESGOTAMENTO DO MODELO DE ACUMULAÇÃO CAPITALISTA</a:t>
            </a:r>
          </a:p>
        </p:txBody>
      </p:sp>
      <p:pic>
        <p:nvPicPr>
          <p:cNvPr id="97282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7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5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Mecanismos financeiros exaurem recursos públicos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Justificativa para: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</p:spTree>
    <p:extLst>
      <p:ext uri="{BB962C8B-B14F-4D97-AF65-F5344CB8AC3E}">
        <p14:creationId xmlns:p14="http://schemas.microsoft.com/office/powerpoint/2010/main" val="2964989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128464" y="-99392"/>
            <a:ext cx="9865096" cy="661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REFINANCIAMENTO PELA UNIÃO </a:t>
            </a:r>
            <a:r>
              <a:rPr lang="en-US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–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Lei 9.496/97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Condicionado a Programa de Ajuste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iscal (PAF)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Condicionado à Privatização do patrimônio dos estados (PED)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Condicionado ao “saneamento” de Bancos que seriam privatizados (PROES). Dívida do PROES correspondeu a 55% do valor refinanciado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Dívidas Mobiliárias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corresponderam a 59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% do montante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refinanciado:</a:t>
            </a:r>
          </a:p>
          <a:p>
            <a:pPr marL="1085850" lvl="1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IGNORADAS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 denúncias de fraudes comprovadas pela CPI dos Precatórios, que revelou o envolvimento de 161 instituições financeiras em processos de emissão fraudulenta de dívidas mobiliárias por estados e municípios	</a:t>
            </a:r>
          </a:p>
          <a:p>
            <a:pPr marL="1085850" lvl="1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IGNORADO O BAIXÍSSIMO VALOR DE MERCADOS DAS DÍVIDAS MOBILIÁRIAS REFINANCIADAS POR 100% DO VALOR NOMINAL</a:t>
            </a:r>
          </a:p>
        </p:txBody>
      </p:sp>
    </p:spTree>
    <p:extLst>
      <p:ext uri="{BB962C8B-B14F-4D97-AF65-F5344CB8AC3E}">
        <p14:creationId xmlns:p14="http://schemas.microsoft.com/office/powerpoint/2010/main" val="55957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DANO: CONDICÕES EXTREMAMENTE ONEROSAS</a:t>
            </a:r>
            <a:endParaRPr lang="en-US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21186"/>
              </p:ext>
            </p:extLst>
          </p:nvPr>
        </p:nvGraphicFramePr>
        <p:xfrm>
          <a:off x="224853" y="1196752"/>
          <a:ext cx="9615651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Document" r:id="rId4" imgW="5626100" imgH="2654300" progId="Word.Document.12">
                  <p:link updateAutomatic="1"/>
                </p:oleObj>
              </mc:Choice>
              <mc:Fallback>
                <p:oleObj name="Document" r:id="rId4" imgW="5626100" imgH="2654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853" y="1196752"/>
                        <a:ext cx="9615651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98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42875"/>
            <a:ext cx="10137775" cy="69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</a:rPr>
              <a:t>SITUAÇÃO 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DOS ESTADOS DA FEDERAÇÃO</a:t>
            </a:r>
          </a:p>
          <a:p>
            <a:pPr algn="ctr">
              <a:spcBef>
                <a:spcPts val="1800"/>
              </a:spcBef>
            </a:pPr>
            <a:endParaRPr lang="pt-BR" sz="600" u="sng" dirty="0">
              <a:solidFill>
                <a:srgbClr val="FFFF00"/>
              </a:solidFill>
              <a:latin typeface="Tahoma" charset="0"/>
            </a:endParaRP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92D050"/>
              </a:buClr>
              <a:buFont typeface="Wingdings" charset="2"/>
              <a:buChar char="Ø"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</a:rPr>
              <a:t>Concentração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</a:rPr>
              <a:t>da arrecadação tributária na esfera </a:t>
            </a:r>
            <a:r>
              <a:rPr lang="pt-BR" sz="2800" b="0" dirty="0" smtClean="0">
                <a:solidFill>
                  <a:srgbClr val="FFFFFF"/>
                </a:solidFill>
                <a:latin typeface="Tahoma" charset="0"/>
              </a:rPr>
              <a:t>federal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92D050"/>
              </a:buClr>
              <a:buFont typeface="Wingdings" charset="2"/>
              <a:buChar char="Ø"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</a:rPr>
              <a:t>Reduzidas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</a:rPr>
              <a:t>transferências </a:t>
            </a:r>
            <a:endParaRPr lang="pt-BR" sz="2800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</a:rPr>
              <a:t>legais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</a:rPr>
              <a:t>para Estados e </a:t>
            </a:r>
            <a:r>
              <a:rPr lang="pt-BR" sz="2800" b="0" dirty="0" smtClean="0">
                <a:solidFill>
                  <a:srgbClr val="FFFFFF"/>
                </a:solidFill>
                <a:latin typeface="Tahoma" charset="0"/>
              </a:rPr>
              <a:t>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92D050"/>
              </a:buClr>
              <a:buFont typeface="Wingdings" charset="2"/>
              <a:buChar char="Ø"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</a:rPr>
              <a:t>Subtração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</a:rPr>
              <a:t>de receitas dos </a:t>
            </a:r>
            <a:endParaRPr lang="pt-BR" sz="2800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</a:rPr>
              <a:t>entes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</a:rPr>
              <a:t>federativos para o </a:t>
            </a:r>
            <a:endParaRPr lang="pt-BR" sz="2800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</a:rPr>
              <a:t>pagamento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</a:rPr>
              <a:t>de dívidas </a:t>
            </a:r>
            <a:endParaRPr lang="pt-BR" sz="2800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</a:rPr>
              <a:t>renegociadas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</a:rPr>
              <a:t>pela União </a:t>
            </a:r>
            <a:endParaRPr lang="pt-BR" sz="2800" b="0" dirty="0" smtClean="0">
              <a:solidFill>
                <a:srgbClr val="FFFFFF"/>
              </a:solidFill>
              <a:latin typeface="Tahoma" charset="0"/>
            </a:endParaRPr>
          </a:p>
          <a:p>
            <a:pPr algn="just">
              <a:spcBef>
                <a:spcPts val="600"/>
              </a:spcBef>
            </a:pP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7172" name="CaixaDeTexto 4"/>
          <p:cNvSpPr txBox="1">
            <a:spLocks noChangeArrowheads="1"/>
          </p:cNvSpPr>
          <p:nvPr/>
        </p:nvSpPr>
        <p:spPr bwMode="auto">
          <a:xfrm>
            <a:off x="5385048" y="5517232"/>
            <a:ext cx="45209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1800" b="0" dirty="0">
                <a:solidFill>
                  <a:srgbClr val="FFFFFF"/>
                </a:solidFill>
              </a:rPr>
              <a:t>Fonte: Secretaria da Receita Federal e CONFAZ. Elaboração: Auditoria Cidadã da Dívida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060848"/>
            <a:ext cx="4664968" cy="334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033120" y="2492896"/>
            <a:ext cx="33123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	</a:t>
            </a:r>
          </a:p>
          <a:p>
            <a:r>
              <a:rPr lang="pt-BR" dirty="0"/>
              <a:t>	</a:t>
            </a:r>
            <a:r>
              <a:rPr lang="pt-BR" dirty="0" smtClean="0"/>
              <a:t>	União</a:t>
            </a:r>
          </a:p>
          <a:p>
            <a:endParaRPr lang="pt-BR" sz="3900" dirty="0"/>
          </a:p>
          <a:p>
            <a:endParaRPr lang="pt-BR" sz="2000" dirty="0">
              <a:solidFill>
                <a:srgbClr val="FFFFFF"/>
              </a:solidFill>
            </a:endParaRPr>
          </a:p>
          <a:p>
            <a:r>
              <a:rPr lang="pt-BR" sz="2000" dirty="0" smtClean="0">
                <a:solidFill>
                  <a:srgbClr val="FFFFFF"/>
                </a:solidFill>
              </a:rPr>
              <a:t>Municípios</a:t>
            </a:r>
          </a:p>
          <a:p>
            <a:endParaRPr lang="pt-BR" sz="200" dirty="0" smtClean="0"/>
          </a:p>
          <a:p>
            <a:r>
              <a:rPr lang="pt-BR" dirty="0" smtClean="0">
                <a:solidFill>
                  <a:schemeClr val="bg2"/>
                </a:solidFill>
              </a:rPr>
              <a:t>		Estados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761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21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SURGIMENTO DA DÍVIDA DOS ESTADOS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ORIGEM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: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buFont typeface="Arial" charset="0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Governo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militar centralizou a gestão tributária na União e esvaziou governos </a:t>
            </a:r>
            <a:r>
              <a:rPr lang="pt-BR" sz="22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sub-nacionais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 lvl="2" algn="just"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Endividamento dos Estados: Incentivado pela União (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Lei 7.614/87 autorizou operações de crédito interno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à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conta e risco do Tesouro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Nacional)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Estados sofrem impacto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políticas impostas pelo FMI a partir de 1983 </a:t>
            </a:r>
          </a:p>
          <a:p>
            <a:pPr lvl="2" algn="just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 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NECESSIDADE DE AUDITORIA: </a:t>
            </a:r>
            <a:endParaRPr lang="pt-BR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Maioria das Resoluções do Senado das décadas de 70 e 80 - que autorizaram endividamento dos estados - sequer mencionam o Agente Credor </a:t>
            </a: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Diversas Resoluções sequer mencionam a finalidade do empréstimo</a:t>
            </a: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FINANCIAMENTO DA DITADURA?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97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9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EVOLUÇÃO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ctr">
              <a:lnSpc>
                <a:spcPct val="13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Impacto da política monetária federal, principalmente juros altos</a:t>
            </a:r>
          </a:p>
          <a:p>
            <a:pPr lvl="1" algn="ctr">
              <a:lnSpc>
                <a:spcPct val="130000"/>
              </a:lnSpc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Relatório Final da CPI da Dívida Pública – Maio / 2010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(aprovado pela base do governo e pelo PSDB)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sz="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“30. O comportamento das dívidas estaduais, antes de sua assunção pelo governo federal, foi afetado de maneira decisiva pela política de juros reais elevados implantada após o Plano Real e tornou inevitável um novo programa de refinanciamento, desta vez em caráter definitivo.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sz="10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NECESSIDADE DE AUDITORIA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87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562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GÊNESE DO REFINANCIAMENTO: ACORDO FMI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pt-BR" sz="2000" dirty="0">
                <a:solidFill>
                  <a:srgbClr val="FFFFFF"/>
                </a:solidFill>
                <a:latin typeface="Tahoma" charset="0"/>
              </a:rPr>
              <a:t>Carta de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Intenções de dezembro/1991, itens 24 e 26:</a:t>
            </a:r>
          </a:p>
          <a:p>
            <a:pPr algn="just" eaLnBrk="1" hangingPunct="1">
              <a:lnSpc>
                <a:spcPct val="110000"/>
              </a:lnSpc>
            </a:pPr>
            <a:endParaRPr lang="pt-BR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	26.	Para facilitar um maior fortalecimento das finanças públicas, em outubro o Executivo submeteu ao Congresso propostas de mudanças institucionais que procuram fazer modificações na distribuição de receitas tributárias entre os governos federal, estadual e municipal para 1992 e 1993, a </a:t>
            </a:r>
            <a:r>
              <a:rPr lang="pt-BR" i="1" u="sng" dirty="0">
                <a:solidFill>
                  <a:srgbClr val="FFFFFF"/>
                </a:solidFill>
                <a:latin typeface="Tahoma" charset="0"/>
                <a:cs typeface="Tahoma" charset="0"/>
              </a:rPr>
              <a:t>proibição de novas emissões de títulos de dívida pelos estados</a:t>
            </a:r>
            <a:r>
              <a:rPr lang="pt-BR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e um programa de reestruturação de dívida no qual </a:t>
            </a:r>
            <a:r>
              <a:rPr lang="pt-BR" i="1" u="sng" dirty="0">
                <a:solidFill>
                  <a:srgbClr val="FFFFFF"/>
                </a:solidFill>
                <a:latin typeface="Tahoma" charset="0"/>
                <a:cs typeface="Tahoma" charset="0"/>
              </a:rPr>
              <a:t>o governo federal vai assumir as dívidas dos estados em troca de um programa de ajuste de 2 anos que vai facilitar a reestruturação dos gastos dos estados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;  </a:t>
            </a:r>
            <a:endParaRPr lang="pt-BR" b="0" i="1" dirty="0">
              <a:solidFill>
                <a:srgbClr val="FFFF0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2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5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Ilegalidades e Ilegitimidades 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sobre Juros = Anatocismo. Ilegal. Súmula 121 do STF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autorização pelo Senado: Relatório Final da CPI dos Precatórios: </a:t>
            </a:r>
            <a:r>
              <a:rPr lang="pt-BR" sz="2100" b="0" dirty="0" smtClean="0">
                <a:solidFill>
                  <a:srgbClr val="FFFFFF"/>
                </a:solidFill>
              </a:rPr>
              <a:t>“</a:t>
            </a:r>
            <a:r>
              <a:rPr lang="pt-BR" sz="2100" b="0" dirty="0">
                <a:solidFill>
                  <a:srgbClr val="FFFFFF"/>
                </a:solidFill>
              </a:rPr>
              <a:t>apenas o Estado e o Município de São Paulo haviam pedido </a:t>
            </a:r>
            <a:r>
              <a:rPr lang="pt-BR" sz="2100" b="0" dirty="0" smtClean="0">
                <a:solidFill>
                  <a:srgbClr val="FFFFFF"/>
                </a:solidFill>
              </a:rPr>
              <a:t>autorização para emissão de títulos destinados ao pagamento dos </a:t>
            </a:r>
            <a:r>
              <a:rPr lang="pt-BR" sz="2100" b="0" dirty="0">
                <a:solidFill>
                  <a:srgbClr val="FFFFFF"/>
                </a:solidFill>
              </a:rPr>
              <a:t>precatórios judiciais, com fundamento no dispositivo constitucional do art. 33 do ADCT .</a:t>
            </a:r>
            <a:r>
              <a:rPr lang="pt-BR" sz="2100" b="0" dirty="0" smtClean="0">
                <a:solidFill>
                  <a:srgbClr val="FFFFFF"/>
                </a:solidFill>
              </a:rPr>
              <a:t>..”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TCE de Minas Gerais confirmou que não audita a dívida: </a:t>
            </a:r>
            <a:r>
              <a:rPr lang="pt-BR" sz="2100" b="0" dirty="0">
                <a:solidFill>
                  <a:srgbClr val="FFFFFF"/>
                </a:solidFill>
              </a:rPr>
              <a:t>TCE </a:t>
            </a:r>
            <a:r>
              <a:rPr lang="pt-BR" sz="2100" b="0" dirty="0" smtClean="0">
                <a:solidFill>
                  <a:srgbClr val="FFFFFF"/>
                </a:solidFill>
              </a:rPr>
              <a:t>apenas </a:t>
            </a:r>
            <a:r>
              <a:rPr lang="pt-BR" sz="2100" b="0" dirty="0">
                <a:solidFill>
                  <a:srgbClr val="FFFFFF"/>
                </a:solidFill>
              </a:rPr>
              <a:t>fez análises dos valores pagos e projeções para o </a:t>
            </a:r>
            <a:r>
              <a:rPr lang="pt-BR" sz="2100" b="0" dirty="0" smtClean="0">
                <a:solidFill>
                  <a:srgbClr val="FFFFFF"/>
                </a:solidFill>
              </a:rPr>
              <a:t>futuro; não </a:t>
            </a:r>
            <a:r>
              <a:rPr lang="pt-BR" sz="2100" b="0" dirty="0">
                <a:solidFill>
                  <a:srgbClr val="FFFFFF"/>
                </a:solidFill>
              </a:rPr>
              <a:t>auditou as dívidas que deram origem à renegociação de 1998, e nem faz análise dos fatores que motivaram a evolução da dívida (atualização monetária, juros, amortizações), conforme Ofício 4214/2012/SP, de 20/4/</a:t>
            </a:r>
            <a:r>
              <a:rPr lang="pt-BR" sz="2100" b="0" dirty="0" smtClean="0">
                <a:solidFill>
                  <a:srgbClr val="FFFFFF"/>
                </a:solidFill>
              </a:rPr>
              <a:t>2012</a:t>
            </a:r>
            <a:endParaRPr lang="pt-BR" sz="2100" b="0" dirty="0">
              <a:solidFill>
                <a:srgbClr val="FFFFFF"/>
              </a:solidFill>
            </a:endParaRP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alternativa: </a:t>
            </a:r>
            <a:r>
              <a:rPr lang="pt-BR" sz="2100" b="0" dirty="0">
                <a:solidFill>
                  <a:srgbClr val="FFFFFF"/>
                </a:solidFill>
              </a:rPr>
              <a:t>Decreto no 2.372/97 proibiu a realização de operações de crédito com instituições financeiras federais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Dano Financeiro e Patrimonial: Custo excessivo</a:t>
            </a:r>
          </a:p>
        </p:txBody>
      </p:sp>
    </p:spTree>
    <p:extLst>
      <p:ext uri="{BB962C8B-B14F-4D97-AF65-F5344CB8AC3E}">
        <p14:creationId xmlns:p14="http://schemas.microsoft.com/office/powerpoint/2010/main" val="157454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42875"/>
            <a:ext cx="9906000" cy="73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93663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TAXAS DE JUROS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EXORBITANTES e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ANATOCISMO</a:t>
            </a:r>
          </a:p>
          <a:p>
            <a:pPr lvl="1" algn="just">
              <a:spcBef>
                <a:spcPts val="600"/>
              </a:spcBef>
            </a:pPr>
            <a:endParaRPr lang="pt-BR" sz="500" b="0" i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Final da CPI da Dívida Pública – Maio / 2010</a:t>
            </a:r>
          </a:p>
          <a:p>
            <a:pPr algn="ctr">
              <a:spcBef>
                <a:spcPts val="600"/>
              </a:spcBef>
            </a:pPr>
            <a:r>
              <a:rPr lang="pt-BR" sz="20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(aprovado pela base do governo e pelo PSDB)</a:t>
            </a: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t-BR" altLang="en-US" sz="19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9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85. O custo para os Estados dos contratos firmados ao amparo da Lei 9.496/97, com a correção dos saldos devedores pelo IGP-DI mais uma taxa que variou de 6% a 7,5% ao ano, revelou-se </a:t>
            </a:r>
            <a:r>
              <a:rPr lang="pt-BR" sz="1900" i="1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excessivo</a:t>
            </a:r>
            <a:r>
              <a:rPr lang="pt-BR" sz="19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por diversas razões. Primeiro, </a:t>
            </a:r>
            <a:r>
              <a:rPr lang="pt-BR" sz="1900" i="1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índice escolhido mostrou-se volátil, </a:t>
            </a:r>
            <a:r>
              <a:rPr lang="pt-BR" sz="19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absorvendo efeitos das variações cambiais do período, e apresentou picos, principalmente nos anos de 1999 e 2002, que afetaram fortemente o estoque da dívida e o saldo devedor, bem mais do que se, por exemplo, o IPCA tivesse sido escolhido para atualização. Esse fator fez com que, mesmo com o pagamento rigoroso dos juros e amortizações pelos devedores, o estoque da dívida tenha aumentado significativamente. </a:t>
            </a:r>
            <a:endParaRPr lang="pt-BR" sz="1900" b="0" i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just">
              <a:spcBef>
                <a:spcPts val="600"/>
              </a:spcBef>
            </a:pPr>
            <a:endParaRPr lang="pt-BR" sz="2000" b="0" u="sng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pt-BR" sz="1800" b="0" u="sng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</a:t>
            </a:r>
            <a:r>
              <a:rPr lang="pt-BR" sz="1800" b="0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 3º da Lei 9.496/1997</a:t>
            </a: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Os contratos de refinanciamento de que trata esta Lei serão pagos (...) observadas as seguintes condições:</a:t>
            </a:r>
          </a:p>
          <a:p>
            <a:pPr lvl="1" algn="just">
              <a:spcBef>
                <a:spcPts val="600"/>
              </a:spcBef>
            </a:pPr>
            <a:r>
              <a:rPr lang="pt-BR" sz="1800" b="0" i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- juros: calculados e debitados </a:t>
            </a:r>
            <a:r>
              <a:rPr lang="pt-BR" sz="1800" i="1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mensalmente</a:t>
            </a: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à taxa mínima de seis por cento ao ano, </a:t>
            </a:r>
            <a:r>
              <a:rPr lang="pt-BR" sz="1800" i="1" u="sng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sobre o saldo devedor previamente atualizado</a:t>
            </a: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lvl="1" algn="just">
              <a:spcBef>
                <a:spcPts val="60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II - atualização monetária: calculada e debitada mensalmente com base na variação do IGP-DI...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pt-BR" sz="1900" b="0" i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19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07386"/>
              </p:ext>
            </p:extLst>
          </p:nvPr>
        </p:nvGraphicFramePr>
        <p:xfrm>
          <a:off x="560512" y="1412776"/>
          <a:ext cx="8784976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520280"/>
                <a:gridCol w="1224136"/>
              </a:tblGrid>
              <a:tr h="146416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VALOR TOTAL REFINANCIADO*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R$ 113,58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Empréstimos</a:t>
                      </a:r>
                      <a:r>
                        <a:rPr lang="en-US" sz="2400" b="1" dirty="0" smtClean="0"/>
                        <a:t> do PROES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R$ 61,92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Dívida</a:t>
                      </a:r>
                      <a:r>
                        <a:rPr lang="en-US" sz="2400" b="1" dirty="0" smtClean="0"/>
                        <a:t> dos </a:t>
                      </a:r>
                      <a:r>
                        <a:rPr lang="en-US" sz="2400" b="1" dirty="0" err="1" smtClean="0"/>
                        <a:t>Estados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</a:t>
                      </a:r>
                      <a:r>
                        <a:rPr lang="en-US" sz="2400" b="1" baseline="0" dirty="0" smtClean="0"/>
                        <a:t> 51,66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MONTANTE INICIAL</a:t>
            </a:r>
          </a:p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CIFRAS REFINANCIADAS PELA UNIÃO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4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Crise financeira mundial</a:t>
            </a:r>
          </a:p>
          <a:p>
            <a:pPr algn="just">
              <a:spcBef>
                <a:spcPts val="600"/>
              </a:spcBef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 Causas: 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Desregulamentação do mercado financeiro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Derivativos sem lastro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Ativos “Tóxicos”</a:t>
            </a:r>
          </a:p>
          <a:p>
            <a:pPr algn="just">
              <a:spcBef>
                <a:spcPts val="600"/>
              </a:spcBef>
            </a:pPr>
            <a:endParaRPr lang="pt-BR" sz="28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 Efeitos: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Grandes bancos internacionais em risco de quebra</a:t>
            </a:r>
          </a:p>
          <a:p>
            <a:pPr lvl="2" algn="just">
              <a:spcBef>
                <a:spcPts val="600"/>
              </a:spcBef>
            </a:pPr>
            <a:r>
              <a:rPr lang="pt-BR" b="0" i="1">
                <a:solidFill>
                  <a:srgbClr val="FFFFFF"/>
                </a:solidFill>
                <a:latin typeface="Tahoma" charset="0"/>
                <a:cs typeface="Tahoma" charset="0"/>
              </a:rPr>
              <a:t>Bad Banks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 Mercado Bancário Paralelo</a:t>
            </a:r>
            <a:endParaRPr lang="pt-BR" b="0" i="1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EUA e Europa se endividam para salvar setor bancário</a:t>
            </a:r>
          </a:p>
          <a:p>
            <a:pPr lvl="1" algn="just">
              <a:spcBef>
                <a:spcPts val="6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Expansão da crise para outros setores</a:t>
            </a:r>
          </a:p>
        </p:txBody>
      </p:sp>
      <p:pic>
        <p:nvPicPr>
          <p:cNvPr id="9933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956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44896"/>
              </p:ext>
            </p:extLst>
          </p:nvPr>
        </p:nvGraphicFramePr>
        <p:xfrm>
          <a:off x="704528" y="1412776"/>
          <a:ext cx="8640960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448272"/>
                <a:gridCol w="1152128"/>
              </a:tblGrid>
              <a:tr h="14641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VALOR TOTAL REFINANCIADO*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$ 113,58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Dívida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Contratual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effectLst/>
                          <a:latin typeface="+mn-lt"/>
                        </a:rPr>
                        <a:t> R$ </a:t>
                      </a:r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46,27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40,7%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is-IS" sz="2400" b="1" dirty="0" smtClean="0"/>
                        <a:t>Dí</a:t>
                      </a:r>
                      <a:r>
                        <a:rPr lang="en-US" sz="2400" b="1" dirty="0" err="1" smtClean="0"/>
                        <a:t>vida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Mobiliária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dirty="0">
                          <a:effectLst/>
                          <a:latin typeface="+mn-lt"/>
                        </a:rPr>
                        <a:t>R$ </a:t>
                      </a:r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67,31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effectLst/>
                          <a:latin typeface="+mn-lt"/>
                        </a:rPr>
                        <a:t>59,3%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480" y="26064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MONTANTE INICIAL</a:t>
            </a:r>
          </a:p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CIFRAS REFINANCIADAS PELA UNIÃO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6656" y="5949281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89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87221"/>
              </p:ext>
            </p:extLst>
          </p:nvPr>
        </p:nvGraphicFramePr>
        <p:xfrm>
          <a:off x="704528" y="1412776"/>
          <a:ext cx="8352928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320480"/>
                <a:gridCol w="4032448"/>
              </a:tblGrid>
              <a:tr h="14641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ESTOQUE TOTAL</a:t>
                      </a:r>
                      <a:r>
                        <a:rPr lang="en-US" sz="2400" b="1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2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$ 396,70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 gridSpan="2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sz="2400" b="1" dirty="0" err="1" smtClean="0"/>
                        <a:t>Crescimento</a:t>
                      </a:r>
                      <a:r>
                        <a:rPr lang="en-US" sz="2400" b="1" dirty="0" smtClean="0"/>
                        <a:t> de </a:t>
                      </a:r>
                      <a:r>
                        <a:rPr lang="en-US" sz="2400" b="1" dirty="0" err="1" smtClean="0"/>
                        <a:t>quase</a:t>
                      </a:r>
                      <a:r>
                        <a:rPr lang="en-US" sz="2400" b="1" dirty="0" smtClean="0"/>
                        <a:t> 300%, </a:t>
                      </a:r>
                      <a:r>
                        <a:rPr lang="en-US" sz="2400" b="1" dirty="0" err="1" smtClean="0"/>
                        <a:t>apesar</a:t>
                      </a:r>
                      <a:r>
                        <a:rPr lang="en-US" sz="2400" b="1" dirty="0" smtClean="0"/>
                        <a:t> do </a:t>
                      </a:r>
                      <a:r>
                        <a:rPr lang="en-US" sz="2400" b="1" dirty="0" err="1" smtClean="0"/>
                        <a:t>pagamento</a:t>
                      </a:r>
                      <a:r>
                        <a:rPr lang="en-US" sz="2400" b="1" dirty="0" smtClean="0"/>
                        <a:t> de R$ 170 </a:t>
                      </a:r>
                      <a:r>
                        <a:rPr lang="en-US" sz="2400" b="1" dirty="0" err="1" smtClean="0"/>
                        <a:t>bilhões</a:t>
                      </a:r>
                      <a:r>
                        <a:rPr lang="en-US" sz="2400" b="1" dirty="0" smtClean="0"/>
                        <a:t>, do </a:t>
                      </a:r>
                      <a:r>
                        <a:rPr lang="en-US" sz="2400" b="1" dirty="0" err="1" smtClean="0"/>
                        <a:t>rigoroso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cumprimento</a:t>
                      </a:r>
                      <a:r>
                        <a:rPr lang="en-US" sz="2400" b="1" dirty="0" smtClean="0"/>
                        <a:t> dos </a:t>
                      </a:r>
                      <a:r>
                        <a:rPr lang="en-US" sz="2400" b="1" dirty="0" err="1" smtClean="0"/>
                        <a:t>acordos</a:t>
                      </a:r>
                      <a:r>
                        <a:rPr lang="en-US" sz="2400" b="1" dirty="0" smtClean="0"/>
                        <a:t>,</a:t>
                      </a:r>
                      <a:r>
                        <a:rPr lang="en-US" sz="2400" b="1" baseline="0" dirty="0" smtClean="0"/>
                        <a:t> e</a:t>
                      </a:r>
                      <a:r>
                        <a:rPr lang="en-US" sz="2400" b="1" dirty="0" smtClean="0"/>
                        <a:t> da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perda</a:t>
                      </a:r>
                      <a:r>
                        <a:rPr lang="en-US" sz="2400" b="1" baseline="0" dirty="0" smtClean="0"/>
                        <a:t> do </a:t>
                      </a:r>
                      <a:r>
                        <a:rPr lang="en-US" sz="2400" b="1" baseline="0" dirty="0" err="1" smtClean="0"/>
                        <a:t>patrimônio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público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estadual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 gridSpan="2"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sz="2400" b="1" i="0" u="none" strike="noStrike" dirty="0" err="1" smtClean="0">
                          <a:effectLst/>
                          <a:latin typeface="+mn-lt"/>
                        </a:rPr>
                        <a:t>Crescimento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do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endividamento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dos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Estados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com o BANCO MUNDIAL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para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pagar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a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dívida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refinanciada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pela</a:t>
                      </a:r>
                      <a:r>
                        <a:rPr lang="en-US" sz="24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0" u="none" strike="noStrike" baseline="0" dirty="0" err="1" smtClean="0">
                          <a:effectLst/>
                          <a:latin typeface="+mn-lt"/>
                        </a:rPr>
                        <a:t>União</a:t>
                      </a:r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480" y="260648"/>
            <a:ext cx="963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MONTANTE DA DÍVIDA DOS ESTADOS COM A UNIÃO EM 31/12/2011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992560" y="609329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39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ARGUMENTO DO GOVERNO FEDERAL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“A redução dos pagamentos dos estados comprometerá as finanças federais”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FFFF0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PORÉM...</a:t>
            </a:r>
          </a:p>
          <a:p>
            <a:pPr algn="just">
              <a:spcBef>
                <a:spcPts val="1200"/>
              </a:spcBef>
              <a:buClr>
                <a:srgbClr val="FFFFFF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FFFF"/>
              </a:buClr>
            </a:pPr>
            <a:r>
              <a:rPr lang="pt-BR" b="0" u="sng" dirty="0">
                <a:solidFill>
                  <a:srgbClr val="FFFFFF"/>
                </a:solidFill>
                <a:latin typeface="Tahoma" charset="0"/>
                <a:cs typeface="Tahoma" charset="0"/>
              </a:rPr>
              <a:t>Art. 12 da Lei 9.496/1997: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A receita proveniente do pagamento dos refinanciamentos concedidos aos estados e ao Distrito Federal, nos termos desta Lei, será integralmente utilizada para abatimento de dívida pública de responsabilidade do Tesouro Nacional.</a:t>
            </a:r>
          </a:p>
          <a:p>
            <a:pPr algn="just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FFFF"/>
              </a:buClr>
            </a:pPr>
            <a:endParaRPr lang="pt-BR" sz="26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FFFF"/>
              </a:buClr>
            </a:pPr>
            <a:endParaRPr lang="pt-BR" sz="3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  <a:buClr>
                <a:srgbClr val="FFFFFF"/>
              </a:buClr>
            </a:pPr>
            <a:r>
              <a:rPr lang="pt-BR" sz="2600" dirty="0">
                <a:solidFill>
                  <a:srgbClr val="92D050"/>
                </a:solidFill>
                <a:latin typeface="Tahoma" charset="0"/>
                <a:cs typeface="Tahoma" charset="0"/>
              </a:rPr>
              <a:t>A SOLUÇÃO PARA A DÍVIDA DOS ESTADOS PASSA TAMBÉM PELA AUDITORIA DA DÍVIDA FEDERAL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08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9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PERFIL DA DÍVIDA DOS ESTADOS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b="0" dirty="0" err="1" smtClean="0">
                <a:solidFill>
                  <a:srgbClr val="92D050"/>
                </a:solidFill>
                <a:latin typeface="Tahoma" charset="0"/>
              </a:rPr>
              <a:t>ívida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 Renegociada com a União: cerca de 95% do montante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Crescimento do endividamento dos estados com o Banco Mundial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ASSESSORIA DO BANCO MUNDIAL PARA FUNDOS DE PENSÃO NACIONAL E SUBREGIONAIS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Projeto: BR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State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Pension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Reform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TAL II (P089793)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Valor: US$ 5 milhões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Objetivo: “</a:t>
            </a:r>
            <a:r>
              <a:rPr lang="pt-BR" altLang="ja-JP" b="0" i="1" dirty="0" smtClean="0">
                <a:solidFill>
                  <a:srgbClr val="FFFFFF"/>
                </a:solidFill>
                <a:latin typeface="Tahoma" charset="0"/>
              </a:rPr>
              <a:t>Significativas reduções dos custos das aposentadorias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  <a:endParaRPr lang="pt-BR" altLang="ja-JP" b="0" dirty="0" smtClean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Estados que já manifestaram interesse em participar: 23 Estados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Recursos liberados para 18 Estados: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sz="700" b="0" dirty="0" smtClean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1484"/>
              </p:ext>
            </p:extLst>
          </p:nvPr>
        </p:nvGraphicFramePr>
        <p:xfrm>
          <a:off x="920553" y="5013175"/>
          <a:ext cx="8712395" cy="16285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42479"/>
                <a:gridCol w="1742479"/>
                <a:gridCol w="1742479"/>
                <a:gridCol w="1742479"/>
                <a:gridCol w="1742479"/>
              </a:tblGrid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RN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DF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RR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MG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ES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PB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BA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CE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GO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TO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6750" y="3071813"/>
          <a:ext cx="8966200" cy="287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6200"/>
              </a:tblGrid>
              <a:tr h="28781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3" marR="91433" marT="45731" marB="45731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66750" y="928688"/>
          <a:ext cx="8501063" cy="178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3"/>
              </a:tblGrid>
              <a:tr h="17859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8381" name="Text Box 2"/>
          <p:cNvSpPr>
            <a:spLocks noChangeArrowheads="1"/>
          </p:cNvSpPr>
          <p:nvPr/>
        </p:nvSpPr>
        <p:spPr bwMode="auto">
          <a:xfrm>
            <a:off x="381000" y="188913"/>
            <a:ext cx="9525000" cy="6440867"/>
          </a:xfrm>
          <a:prstGeom prst="flowChartProcess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dirty="0">
                <a:solidFill>
                  <a:schemeClr val="accent1"/>
                </a:solidFill>
                <a:latin typeface="Tahoma" charset="0"/>
                <a:cs typeface="Tahoma" charset="0"/>
              </a:rPr>
              <a:t>Quem ganha e quem perde</a:t>
            </a:r>
            <a:endParaRPr lang="pt-BR" sz="32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O  AJUSTE  FISCAL DE  DILMA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Corte Recorde de </a:t>
            </a:r>
            <a:r>
              <a:rPr lang="pt-BR" dirty="0" err="1">
                <a:solidFill>
                  <a:schemeClr val="bg2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$ 50 Bilhões em 2011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Contingenciamento de </a:t>
            </a:r>
            <a:r>
              <a:rPr lang="pt-BR" dirty="0" err="1">
                <a:solidFill>
                  <a:schemeClr val="bg2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$ 55 bilhões em 2012</a:t>
            </a: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 ELEVAÇÃO DA </a:t>
            </a:r>
            <a:r>
              <a:rPr lang="pt-BR">
                <a:solidFill>
                  <a:schemeClr val="bg2"/>
                </a:solidFill>
                <a:latin typeface="Tahoma" charset="0"/>
                <a:cs typeface="Tahoma" charset="0"/>
              </a:rPr>
              <a:t>TAXA </a:t>
            </a:r>
            <a:r>
              <a:rPr lang="pt-BR" smtClean="0">
                <a:solidFill>
                  <a:schemeClr val="bg2"/>
                </a:solidFill>
                <a:latin typeface="Tahoma" charset="0"/>
                <a:cs typeface="Tahoma" charset="0"/>
              </a:rPr>
              <a:t>DE JUROS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Em </a:t>
            </a:r>
            <a:r>
              <a:rPr lang="pt-BR" sz="1800" dirty="0" smtClean="0">
                <a:solidFill>
                  <a:schemeClr val="bg2"/>
                </a:solidFill>
                <a:latin typeface="Tahoma" charset="0"/>
                <a:cs typeface="Tahoma" charset="0"/>
              </a:rPr>
              <a:t>01/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01/2011 estava em 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10,75% </a:t>
            </a: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Alcançou </a:t>
            </a: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12,5% 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em 20/07/2011 </a:t>
            </a: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800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800">
                <a:solidFill>
                  <a:schemeClr val="bg2"/>
                </a:solidFill>
                <a:latin typeface="Tahoma" charset="0"/>
                <a:cs typeface="Tahoma" charset="0"/>
              </a:rPr>
              <a:t>Em </a:t>
            </a:r>
            <a:r>
              <a:rPr lang="pt-BR" sz="1800" smtClean="0">
                <a:solidFill>
                  <a:schemeClr val="bg2"/>
                </a:solidFill>
                <a:latin typeface="Tahoma" charset="0"/>
                <a:cs typeface="Tahoma" charset="0"/>
              </a:rPr>
              <a:t>maio </a:t>
            </a:r>
            <a:r>
              <a:rPr lang="pt-BR" sz="1800" dirty="0">
                <a:solidFill>
                  <a:schemeClr val="bg2"/>
                </a:solidFill>
                <a:latin typeface="Tahoma" charset="0"/>
                <a:cs typeface="Tahoma" charset="0"/>
              </a:rPr>
              <a:t>reduziu </a:t>
            </a:r>
            <a:r>
              <a:rPr lang="pt-BR" sz="1800">
                <a:solidFill>
                  <a:schemeClr val="bg2"/>
                </a:solidFill>
                <a:latin typeface="Tahoma" charset="0"/>
                <a:cs typeface="Tahoma" charset="0"/>
              </a:rPr>
              <a:t>para </a:t>
            </a:r>
            <a:r>
              <a:rPr lang="pt-BR" smtClean="0">
                <a:solidFill>
                  <a:schemeClr val="bg2"/>
                </a:solidFill>
                <a:latin typeface="Tahoma" charset="0"/>
                <a:cs typeface="Tahoma" charset="0"/>
              </a:rPr>
              <a:t>8,5%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lnSpc>
                <a:spcPct val="5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>
                <a:solidFill>
                  <a:schemeClr val="bg2"/>
                </a:solidFill>
                <a:latin typeface="Tahoma" charset="0"/>
                <a:cs typeface="Tahoma" charset="0"/>
              </a:rPr>
              <a:t>Mas </a:t>
            </a:r>
            <a:r>
              <a:rPr lang="pt-BR">
                <a:solidFill>
                  <a:schemeClr val="bg2"/>
                </a:solidFill>
                <a:latin typeface="Tahoma" charset="0"/>
                <a:cs typeface="Tahoma" charset="0"/>
              </a:rPr>
              <a:t>o </a:t>
            </a:r>
            <a:r>
              <a:rPr lang="pt-BR" smtClean="0">
                <a:solidFill>
                  <a:schemeClr val="bg2"/>
                </a:solidFill>
                <a:latin typeface="Tahoma" charset="0"/>
                <a:cs typeface="Tahoma" charset="0"/>
              </a:rPr>
              <a:t>custo médio da dívida interna é de 12%</a:t>
            </a:r>
            <a:endParaRPr lang="pt-BR" dirty="0">
              <a:solidFill>
                <a:schemeClr val="bg2"/>
              </a:solidFill>
              <a:latin typeface="Tahoma" charset="0"/>
              <a:cs typeface="Tahoma" charset="0"/>
            </a:endParaRPr>
          </a:p>
          <a:p>
            <a:pPr lvl="8"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dirty="0">
                <a:solidFill>
                  <a:schemeClr val="bg2"/>
                </a:solidFill>
                <a:latin typeface="Tahoma" charset="0"/>
                <a:cs typeface="Tahoma" charset="0"/>
              </a:rPr>
              <a:t>									</a:t>
            </a:r>
            <a:r>
              <a:rPr lang="pt-BR" sz="1200">
                <a:solidFill>
                  <a:schemeClr val="bg2"/>
                </a:solidFill>
                <a:latin typeface="Tahoma" charset="0"/>
                <a:cs typeface="Tahoma" charset="0"/>
              </a:rPr>
              <a:t>	</a:t>
            </a:r>
            <a:endParaRPr lang="pt-BR" sz="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2012: DÍVIDA CONSOME </a:t>
            </a:r>
            <a:r>
              <a:rPr lang="pt-BR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3 BILHÕES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POR DIA</a:t>
            </a:r>
          </a:p>
        </p:txBody>
      </p:sp>
    </p:spTree>
    <p:extLst>
      <p:ext uri="{BB962C8B-B14F-4D97-AF65-F5344CB8AC3E}">
        <p14:creationId xmlns:p14="http://schemas.microsoft.com/office/powerpoint/2010/main" val="3517882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Popular no </a:t>
            </a:r>
            <a:r>
              <a:rPr lang="en-GB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ano</a:t>
            </a:r>
            <a:r>
              <a:rPr lang="en-GB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2000: </a:t>
            </a:r>
            <a:r>
              <a:rPr lang="en-GB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mais</a:t>
            </a:r>
            <a:r>
              <a:rPr lang="en-GB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de 6</a:t>
            </a:r>
            <a:r>
              <a:rPr lang="en-GB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votos</a:t>
            </a: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03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2"/>
          <p:cNvSpPr txBox="1">
            <a:spLocks noChangeArrowheads="1"/>
          </p:cNvSpPr>
          <p:nvPr/>
        </p:nvSpPr>
        <p:spPr bwMode="auto">
          <a:xfrm>
            <a:off x="738188" y="142875"/>
            <a:ext cx="916781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3200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 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ea typeface="MS PGothic" charset="0"/>
              </a:rPr>
              <a:t>AUDITORIA DA DÍVIDA</a:t>
            </a: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ea typeface="MS PGothic" charset="0"/>
              </a:rPr>
              <a:t>Instrumento técnico, mas não somente contábil 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Permite explicar os mecanismos que geram o endividamento “público”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pt-BR" sz="500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43125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85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6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657350" indent="-4572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 sz="2000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2000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 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ea typeface="MS PGothic" charset="0"/>
              </a:rPr>
              <a:t>AUDITORIA DE DÍVIDA</a:t>
            </a:r>
          </a:p>
          <a:p>
            <a:pPr algn="ctr" eaLnBrk="1" hangingPunct="1"/>
            <a:endParaRPr lang="pt-BR" sz="30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2800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Instrumento que evidencia </a:t>
            </a:r>
            <a:r>
              <a:rPr lang="es-EC" sz="2800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as razões do  crescimento </a:t>
            </a:r>
            <a:r>
              <a:rPr lang="es-EC" sz="2800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exponencial </a:t>
            </a:r>
            <a:r>
              <a:rPr lang="es-EC" sz="2800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da dívida</a:t>
            </a:r>
          </a:p>
          <a:p>
            <a:pPr algn="ctr" eaLnBrk="1" hangingPunct="1"/>
            <a:r>
              <a:rPr lang="es-EC" sz="2800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endParaRPr lang="pt-BR" sz="2800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eaLnBrk="1" hangingPunct="1"/>
            <a:r>
              <a:rPr lang="es-EC" sz="2600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SALVAMENTO BANCÁRIO 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Brasil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Anos 80 e 90</a:t>
            </a:r>
          </a:p>
          <a:p>
            <a:pPr lvl="2" algn="just" eaLnBrk="1" hangingPunct="1"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PROER </a:t>
            </a:r>
          </a:p>
          <a:p>
            <a:pPr lvl="2" algn="just" eaLnBrk="1" hangingPunct="1"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PROES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Taxas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de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Juros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mais elevadas do mundo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Retirada do “</a:t>
            </a:r>
            <a:r>
              <a:rPr lang="pt-BR" altLang="ja-JP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excesso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”</a:t>
            </a:r>
            <a:r>
              <a:rPr lang="pt-BR" altLang="ja-JP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de moeda em poder dos bancos mediante entrega de títulos de dívida, </a:t>
            </a:r>
            <a:r>
              <a:rPr lang="pt-BR" altLang="ja-JP" b="0" dirty="0" smtClean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quando se poderia aplicar </a:t>
            </a:r>
            <a:r>
              <a:rPr lang="pt-BR" altLang="ja-JP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controle de capitais</a:t>
            </a:r>
          </a:p>
          <a:p>
            <a:pPr algn="just" eaLnBrk="1" hangingPunct="1"/>
            <a:endParaRPr lang="pt-BR" altLang="ja-JP" b="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Equador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: desde anos 80</a:t>
            </a:r>
          </a:p>
          <a:p>
            <a:pPr eaLnBrk="1" hangingPunct="1">
              <a:buFont typeface="Wingdings" charset="0"/>
              <a:buChar char="Ø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Países Europeus e Estados Unidos</a:t>
            </a:r>
            <a:endParaRPr lang="pt-BR" b="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51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 sz="20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2000" b="0">
                <a:solidFill>
                  <a:srgbClr val="FFFFFF"/>
                </a:solidFill>
                <a:latin typeface="Tahoma" charset="0"/>
                <a:ea typeface="MS PGothic" charset="0"/>
              </a:rPr>
              <a:t> </a:t>
            </a: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</a:rPr>
              <a:t>AUDITORIA DA DÍVIDA</a:t>
            </a:r>
          </a:p>
          <a:p>
            <a:pPr eaLnBrk="1" hangingPunct="1"/>
            <a:endParaRPr lang="pt-BR" sz="30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2800" b="0">
                <a:solidFill>
                  <a:srgbClr val="FFFFFF"/>
                </a:solidFill>
                <a:latin typeface="Tahoma" charset="0"/>
                <a:ea typeface="MS PGothic" charset="0"/>
              </a:rPr>
              <a:t>Instrumento que mostra a usurpação do “</a:t>
            </a:r>
            <a:r>
              <a:rPr lang="pt-BR" altLang="ja-JP" sz="28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endividamento público</a:t>
            </a:r>
            <a:r>
              <a:rPr lang="pt-BR" sz="28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”</a:t>
            </a:r>
            <a:r>
              <a:rPr lang="pt-BR" altLang="ja-JP" sz="2800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pelo sistema bancário internacional</a:t>
            </a:r>
          </a:p>
          <a:p>
            <a:pPr algn="just" eaLnBrk="1" hangingPunct="1">
              <a:buFont typeface="Arial" charset="0"/>
              <a:buChar char="•"/>
            </a:pPr>
            <a:endParaRPr lang="pt-BR" sz="30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pt-BR" sz="30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pt-BR" sz="30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pt-BR" sz="30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43125"/>
            <a:ext cx="93821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34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19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 sz="20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 </a:t>
            </a: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</a:rPr>
              <a:t>AUDITORIA DA DÍVIDA</a:t>
            </a:r>
          </a:p>
          <a:p>
            <a:pPr eaLnBrk="1" hangingPunct="1"/>
            <a:endParaRPr lang="pt-BR" sz="30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2800" b="0">
                <a:solidFill>
                  <a:srgbClr val="FFFFFF"/>
                </a:solidFill>
                <a:latin typeface="Tahoma" charset="0"/>
                <a:ea typeface="MS PGothic" charset="0"/>
              </a:rPr>
              <a:t>Revela a instrumentação jurídica do estado em benefício da banca privada</a:t>
            </a:r>
          </a:p>
          <a:p>
            <a:pPr eaLnBrk="1" hangingPunct="1"/>
            <a:endParaRPr lang="pt-BR" sz="3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 eaLnBrk="1" hangingPunct="1"/>
            <a:r>
              <a:rPr lang="pt-BR" b="0">
                <a:solidFill>
                  <a:srgbClr val="92D050"/>
                </a:solidFill>
                <a:latin typeface="Tahoma" charset="0"/>
                <a:ea typeface="MS PGothic" charset="0"/>
              </a:rPr>
              <a:t>Privilégios para o pagamento da dívida pública antes de qualquer outro gasto do Estado. Aparato legal implementado em quase todos países endividados.</a:t>
            </a:r>
          </a:p>
          <a:p>
            <a:pPr lvl="1" algn="just" eaLnBrk="1" hangingPunct="1"/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Exemplos:</a:t>
            </a:r>
          </a:p>
          <a:p>
            <a:pPr lvl="1" algn="just" eaLnBrk="1" hangingPunct="1"/>
            <a:endParaRPr lang="pt-BR" sz="3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algn="just" eaLnBrk="1" hangingPunct="1"/>
            <a:endParaRPr lang="pt-BR" sz="3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algn="just" eaLnBrk="1" hangingPunct="1"/>
            <a:endParaRPr lang="pt-BR" sz="3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algn="just" eaLnBrk="1" hangingPunct="1"/>
            <a:endParaRPr lang="pt-BR" sz="300" b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LEI DE </a:t>
            </a:r>
          </a:p>
          <a:p>
            <a:pPr lvl="1" algn="just" eaLnBrk="1" hangingPunct="1"/>
            <a:r>
              <a:rPr lang="pt-BR" b="0">
                <a:solidFill>
                  <a:srgbClr val="FFFFFF"/>
                </a:solidFill>
                <a:latin typeface="Tahoma" charset="0"/>
                <a:ea typeface="MS PGothic" charset="0"/>
              </a:rPr>
              <a:t>“</a:t>
            </a:r>
            <a:r>
              <a:rPr lang="pt-BR" altLang="ja-JP" b="0">
                <a:solidFill>
                  <a:srgbClr val="FFFFFF"/>
                </a:solidFill>
                <a:latin typeface="Tahoma" charset="0"/>
                <a:ea typeface="Arial" charset="0"/>
                <a:cs typeface="Arial" charset="0"/>
              </a:rPr>
              <a:t>RESPONSABILIDADE</a:t>
            </a:r>
            <a:r>
              <a:rPr lang="pt-BR" b="0">
                <a:solidFill>
                  <a:srgbClr val="FFFFFF"/>
                </a:solidFill>
                <a:latin typeface="Tahoma" charset="0"/>
                <a:ea typeface="Arial" charset="0"/>
                <a:cs typeface="Arial" charset="0"/>
              </a:rPr>
              <a:t>”</a:t>
            </a:r>
            <a:r>
              <a:rPr lang="pt-BR" altLang="ja-JP" b="0">
                <a:solidFill>
                  <a:srgbClr val="FFFFFF"/>
                </a:solidFill>
                <a:latin typeface="Tahoma" charset="0"/>
                <a:ea typeface="Arial" charset="0"/>
                <a:cs typeface="Arial" charset="0"/>
              </a:rPr>
              <a:t> </a:t>
            </a:r>
          </a:p>
          <a:p>
            <a:pPr lvl="1" algn="just" eaLnBrk="1" hangingPunct="1"/>
            <a:r>
              <a:rPr lang="pt-BR" altLang="ja-JP" b="0">
                <a:solidFill>
                  <a:srgbClr val="FFFFFF"/>
                </a:solidFill>
                <a:latin typeface="Tahoma" charset="0"/>
                <a:ea typeface="Arial" charset="0"/>
                <a:cs typeface="Arial" charset="0"/>
              </a:rPr>
              <a:t>FISCAL</a:t>
            </a:r>
          </a:p>
          <a:p>
            <a:pPr eaLnBrk="1" hangingPunct="1"/>
            <a:endParaRPr lang="pt-BR" sz="300" b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endParaRPr lang="pt-BR" sz="300" b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endParaRPr lang="pt-BR" sz="300" b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Privilégios </a:t>
            </a:r>
          </a:p>
          <a:p>
            <a:pPr algn="just" eaLnBrk="1" hangingPunct="1"/>
            <a:r>
              <a:rPr lang="pt-BR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Tributários para a banca </a:t>
            </a:r>
          </a:p>
          <a:p>
            <a:pPr algn="just" eaLnBrk="1" hangingPunct="1"/>
            <a:r>
              <a:rPr lang="pt-BR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privada e para os </a:t>
            </a:r>
          </a:p>
          <a:p>
            <a:pPr algn="just" eaLnBrk="1" hangingPunct="1"/>
            <a:r>
              <a:rPr lang="pt-BR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rentistas que especulam </a:t>
            </a:r>
          </a:p>
          <a:p>
            <a:pPr algn="just" eaLnBrk="1" hangingPunct="1"/>
            <a:r>
              <a:rPr lang="pt-BR" b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com bônus de dívida soberana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792413"/>
            <a:ext cx="5380038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40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581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 sz="2000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3200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 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ea typeface="MS PGothic" charset="0"/>
              </a:rPr>
              <a:t>AUDITORIA DA DÍVIDA</a:t>
            </a:r>
          </a:p>
          <a:p>
            <a:pPr eaLnBrk="1" hangingPunct="1"/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3200" dirty="0">
                <a:solidFill>
                  <a:srgbClr val="92D050"/>
                </a:solidFill>
                <a:latin typeface="Tahoma" charset="0"/>
                <a:ea typeface="MS PGothic" charset="0"/>
              </a:rPr>
              <a:t>REVELA A INSTRUMENTAÇÃO </a:t>
            </a:r>
            <a:r>
              <a:rPr lang="pt-BR" sz="32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ECONÔMICA</a:t>
            </a:r>
          </a:p>
          <a:p>
            <a:pPr algn="ctr" eaLnBrk="1" hangingPunct="1"/>
            <a:endParaRPr lang="pt-BR" sz="32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32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DO PAÍS </a:t>
            </a:r>
            <a:endParaRPr lang="pt-BR" sz="32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eaLnBrk="1" hangingPunct="1"/>
            <a:endParaRPr lang="pt-BR" sz="3200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eaLnBrk="1" hangingPunct="1"/>
            <a:endParaRPr lang="pt-BR" sz="3200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3200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Justificativa para</a:t>
            </a:r>
            <a:r>
              <a:rPr lang="pt-BR" sz="3200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pt-BR" sz="3200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Política Econômica equivocada: círculo vicioso</a:t>
            </a:r>
          </a:p>
          <a:p>
            <a:pPr lvl="1" indent="0" eaLnBrk="1" hangingPunct="1"/>
            <a:endParaRPr lang="pt-BR" b="0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eaLnBrk="1" hangingPunct="1"/>
            <a:endParaRPr lang="pt-BR" b="0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marL="342900" indent="-342900" eaLnBrk="1" hangingPunct="1">
              <a:buFont typeface="Arial"/>
              <a:buChar char="•"/>
            </a:pP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9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06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 sz="2000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3200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 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ea typeface="MS PGothic" charset="0"/>
              </a:rPr>
              <a:t>AUDITORIA DA DÍVIDA</a:t>
            </a:r>
          </a:p>
          <a:p>
            <a:pPr eaLnBrk="1" hangingPunct="1"/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REVELA A INSTRUMENTAÇÃO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POLÍTICA DO ESTADO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eaLnBrk="1" hangingPunct="1"/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DITADURAS MILITARES NA AMÉRICA LATINA</a:t>
            </a:r>
          </a:p>
          <a:p>
            <a:pPr eaLnBrk="1" hangingPunct="1"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Propiciaram o endividamento privado com a banca privada internacional em larga escala e sua posterior transferência ao Estado</a:t>
            </a:r>
          </a:p>
          <a:p>
            <a:pPr eaLnBrk="1" hangingPunct="1"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Repressão, violência</a:t>
            </a:r>
          </a:p>
          <a:p>
            <a:pPr eaLnBrk="1" hangingPunct="1"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Desaparecimento de lideranças políticas autênticas</a:t>
            </a:r>
          </a:p>
          <a:p>
            <a:pPr eaLnBrk="1" hangingPunct="1"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Ausência de transparência das operações financeiras</a:t>
            </a:r>
          </a:p>
          <a:p>
            <a:pPr eaLnBrk="1" hangingPunct="1"/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IMPOSIÇÕES do FMI</a:t>
            </a:r>
          </a:p>
          <a:p>
            <a:pPr eaLnBrk="1" hangingPunct="1"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Interferência em temas internos do país</a:t>
            </a:r>
          </a:p>
          <a:p>
            <a:pPr eaLnBrk="1" hangingPunct="1"/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EUROPA: TECNOCRACIA NO LUGAR DE DEMOCRACIA</a:t>
            </a:r>
          </a:p>
        </p:txBody>
      </p:sp>
    </p:spTree>
    <p:extLst>
      <p:ext uri="{BB962C8B-B14F-4D97-AF65-F5344CB8AC3E}">
        <p14:creationId xmlns:p14="http://schemas.microsoft.com/office/powerpoint/2010/main" val="1900914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 sz="2000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sz="3200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 </a:t>
            </a:r>
            <a:r>
              <a:rPr lang="pt-BR" sz="3200" dirty="0">
                <a:solidFill>
                  <a:srgbClr val="92D050"/>
                </a:solidFill>
                <a:latin typeface="Tahoma" charset="0"/>
                <a:ea typeface="MS PGothic" charset="0"/>
              </a:rPr>
              <a:t>AUDITORIA DA DÍVIDA</a:t>
            </a:r>
          </a:p>
          <a:p>
            <a:pPr algn="ctr" eaLnBrk="1" hangingPunct="1"/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eaLnBrk="1" hangingPunct="1"/>
            <a:endParaRPr lang="pt-BR" sz="5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 eaLnBrk="1" hangingPunct="1"/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REVELA A ESPECULAÇÃO que BENEFICIA AOS BANCOS</a:t>
            </a: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eaLnBrk="1" hangingPunct="1"/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/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	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Especulação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no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mercado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secundário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: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quanto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mais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baixo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o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preço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,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mais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elevado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o </a:t>
            </a:r>
            <a:r>
              <a:rPr lang="en-US" b="0" i="1" dirty="0">
                <a:solidFill>
                  <a:srgbClr val="FFFFFF"/>
                </a:solidFill>
                <a:latin typeface="Tahoma" charset="0"/>
                <a:ea typeface="MS PGothic" charset="0"/>
              </a:rPr>
              <a:t>yield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conforme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exemplo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com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bônus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de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Grécia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:</a:t>
            </a:r>
          </a:p>
          <a:p>
            <a:pPr algn="just"/>
            <a:endParaRPr lang="en-US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/>
            <a:endParaRPr lang="en-US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/>
            <a:endParaRPr lang="en-US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/>
            <a:endParaRPr lang="en-US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/>
            <a:endParaRPr lang="en-US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/>
            <a:endParaRPr lang="en-US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/>
            <a:endParaRPr lang="en-US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/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	</a:t>
            </a:r>
          </a:p>
          <a:p>
            <a:pPr algn="just"/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	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Compensação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de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perdas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contábeis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pelos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bancos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privados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e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demais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instituições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financeiras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em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seus</a:t>
            </a:r>
            <a:r>
              <a:rPr lang="en-US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</a:t>
            </a:r>
            <a:r>
              <a:rPr lang="en-US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balanços</a:t>
            </a:r>
            <a:endParaRPr lang="pt-BR" b="0" dirty="0">
              <a:latin typeface="Tahoma" charset="0"/>
              <a:ea typeface="MS PGothic" charset="0"/>
            </a:endParaRPr>
          </a:p>
          <a:p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87559"/>
              </p:ext>
            </p:extLst>
          </p:nvPr>
        </p:nvGraphicFramePr>
        <p:xfrm>
          <a:off x="704850" y="3068638"/>
          <a:ext cx="8775700" cy="2519363"/>
        </p:xfrm>
        <a:graphic>
          <a:graphicData uri="http://schemas.openxmlformats.org/drawingml/2006/table">
            <a:tbl>
              <a:tblPr/>
              <a:tblGrid>
                <a:gridCol w="1301750"/>
                <a:gridCol w="1301750"/>
                <a:gridCol w="1301750"/>
                <a:gridCol w="990972"/>
                <a:gridCol w="1008112"/>
                <a:gridCol w="1115591"/>
                <a:gridCol w="1755775"/>
              </a:tblGrid>
              <a:tr h="117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 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Valor Nominal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Preço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de Mercado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Taxa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de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Juros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Valor dos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Juros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yield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Rendimento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Efetivo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 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Cálculo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Exemplo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1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€1.000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60% = €600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7%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€70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11.67%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70x100 / 600 = 11.67%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Exemplo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2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€1.000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€167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6.25%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€62.50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37.43%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Calibri" charset="0"/>
                        </a:rPr>
                        <a:t>62.50x100/167= 37.43% 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Calibri" charset="0"/>
                      </a:endParaRPr>
                    </a:p>
                  </a:txBody>
                  <a:tcPr marL="44448" marR="444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923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65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Criada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Concluída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em 11 de maio de 2010 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Identificação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de graves indícios de ilegalidade da dívida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 da União, Estados e Municípios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atual: investigações do Ministério Público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NECESSIDADE DE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AMPLA DIVULGAÇÃO E CONHECIMENTO 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EXIGIR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 COMPLETA INVESTIGAÇÃO DA 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203631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charset="0"/>
                <a:cs typeface="Tahoma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83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92D050"/>
                </a:solidFill>
                <a:latin typeface="Verdana" charset="0"/>
                <a:cs typeface="Tahoma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ENFRENTAMENTO DO PROBLEMA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MOBILIZAÇÃO </a:t>
            </a: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 Pública para desmascarar o “Sistema da Dívida” e democratizar o conhecimento da realidade financeira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Rever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44488" y="0"/>
            <a:ext cx="9440862" cy="640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0" lvl="1"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PROPOSTAS DA AUDITORIA CIDADÃ</a:t>
            </a:r>
          </a:p>
          <a:p>
            <a:pPr marL="0" lvl="1"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REALIZAÇÃO DE COMPLETA AUDITORIA DAS DÍVIDAS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DOS ESTADOS. ACESSO AOS DOCUMENTOS. TRANSPARÊNCIA</a:t>
            </a:r>
          </a:p>
          <a:p>
            <a:pPr marL="0" lvl="1"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endParaRPr lang="pt-BR" sz="1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0" lvl="1" algn="just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ORIGEM DAS CIFRAS REFINANCIADAS PELA UNIÃO, sem contrapartida ao Estados</a:t>
            </a:r>
          </a:p>
          <a:p>
            <a:pPr marL="685800" lvl="2" algn="just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Dívidas Mobiliárias e PROES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1" indent="-342900" algn="just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DÍVIDAS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COM BANCO MUNDIAL </a:t>
            </a:r>
            <a:r>
              <a:rPr lang="en-US" dirty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BIRD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BID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1" indent="-342900" algn="just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INVESTIGAR 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ORIGEM e DESTINO DOS RECURSOS </a:t>
            </a:r>
            <a:endParaRPr lang="pt-BR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0" lvl="1"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en-US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DESVENDAR </a:t>
            </a:r>
            <a:r>
              <a:rPr lang="en-US" dirty="0">
                <a:solidFill>
                  <a:srgbClr val="92D050"/>
                </a:solidFill>
                <a:latin typeface="Tahoma" charset="0"/>
                <a:cs typeface="Tahoma" charset="0"/>
              </a:rPr>
              <a:t>O “SISTEMA DA DÍVIDA”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47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/>
          </p:cNvSpPr>
          <p:nvPr/>
        </p:nvSpPr>
        <p:spPr bwMode="auto">
          <a:xfrm>
            <a:off x="541338" y="928688"/>
            <a:ext cx="874553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endParaRPr lang="pt-BR" sz="4400" b="0">
              <a:solidFill>
                <a:schemeClr val="tx2"/>
              </a:solidFill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charset="0"/>
                <a:cs typeface="Tahoma" charset="0"/>
              </a:rPr>
              <a:t>19 MIL CRIANÇAS  MORREM POR DIA  NO  MUNDO DEVIDO AO CUSTO  FINANCEIRO  DA DÍVIDA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  <a:r>
              <a:rPr lang="pt-BR" altLang="ja-JP" b="0">
                <a:solidFill>
                  <a:srgbClr val="FFFFFF"/>
                </a:solidFill>
                <a:latin typeface="Tahoma" charset="0"/>
                <a:cs typeface="Tahoma" charset="0"/>
              </a:rPr>
              <a:t>  </a:t>
            </a:r>
            <a:r>
              <a:rPr lang="pt-BR" altLang="ja-JP" sz="2000" b="0">
                <a:solidFill>
                  <a:srgbClr val="FFFFFF"/>
                </a:solidFill>
                <a:latin typeface="Tahoma" charset="0"/>
                <a:cs typeface="Tahoma" charset="0"/>
              </a:rPr>
              <a:t>(UNICEF-ONU)</a:t>
            </a: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184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8202613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59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560388" y="285750"/>
            <a:ext cx="93456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Discurso de Autoridades: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“RISCO DE CONTÁGIO” DA CRISE EUROPÉIA ATUAL PARA PAÍSES EM DESENVOLVIMENTO: “aumento dos canais de contágio”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Fundos de Pensão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 Soberano </a:t>
            </a:r>
          </a:p>
          <a:p>
            <a:pPr algn="ctr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Ambiente adverso à criação de Fundos de Pensão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O grave problema das contas do País não é a Previdência: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charset="0"/>
                <a:cs typeface="Tahoma" charset="0"/>
              </a:rPr>
              <a:t>DÍVIDA BRASILEIRA SUPERA R$3 TRILHÕES OU 78% DO PIB</a:t>
            </a:r>
          </a:p>
        </p:txBody>
      </p:sp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3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83" y="183154"/>
            <a:ext cx="1491455" cy="213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69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709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49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29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/>
        </p:blipFill>
        <p:spPr bwMode="auto">
          <a:xfrm>
            <a:off x="920552" y="1919396"/>
            <a:ext cx="1934495" cy="225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5210" y="2415401"/>
            <a:ext cx="1441942" cy="281379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TRIBUTOS</a:t>
            </a:r>
            <a:endParaRPr kumimoji="0" lang="pt-BR" sz="3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2526392" y="4171608"/>
            <a:ext cx="4411922" cy="1633656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071" y="5479950"/>
              <a:ext cx="3014737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Compra de títulos públicos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880" y="1988840"/>
            <a:ext cx="1895760" cy="2907268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32" y="1804864"/>
            <a:ext cx="1838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upo 53"/>
          <p:cNvGrpSpPr/>
          <p:nvPr/>
        </p:nvGrpSpPr>
        <p:grpSpPr>
          <a:xfrm>
            <a:off x="1824295" y="1052736"/>
            <a:ext cx="4945356" cy="1343114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204" y="1052736"/>
              <a:ext cx="4257628" cy="595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(Maior </a:t>
              </a:r>
              <a:r>
                <a:rPr kumimoji="0" lang="pt-BR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SPREAD </a:t>
              </a: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do mundo)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1242316" y="116631"/>
            <a:ext cx="5527335" cy="250036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0337"/>
              <a:ext cx="5527335" cy="2456656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34" y="116631"/>
              <a:ext cx="4426674" cy="44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7095" y="4176358"/>
            <a:ext cx="609600" cy="105284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561" y="5373216"/>
            <a:ext cx="1461823" cy="55353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Especulação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1519495" y="5926750"/>
            <a:ext cx="5418819" cy="886626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980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263" y="6508576"/>
              <a:ext cx="3014737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Salvamento bancário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5982774" y="3822299"/>
            <a:ext cx="1911079" cy="1406900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6792" y="3933056"/>
              <a:ext cx="1104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DÍVIDA</a:t>
              </a:r>
              <a:endPara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89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Serviços Públicos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31" y="5374774"/>
            <a:ext cx="1877133" cy="15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</a:rPr>
              <a:t>DÍVIDA: impede a vida digna e o atendimento aos direitos humanos</a:t>
            </a:r>
          </a:p>
        </p:txBody>
      </p:sp>
      <p:sp>
        <p:nvSpPr>
          <p:cNvPr id="141314" name="Text Box 1027"/>
          <p:cNvSpPr txBox="1">
            <a:spLocks noChangeArrowheads="1"/>
          </p:cNvSpPr>
          <p:nvPr/>
        </p:nvSpPr>
        <p:spPr bwMode="auto">
          <a:xfrm>
            <a:off x="330200" y="4929188"/>
            <a:ext cx="983773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Quem se beneficiou? </a:t>
            </a:r>
          </a:p>
          <a:p>
            <a:pPr>
              <a:spcBef>
                <a:spcPct val="500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A </a:t>
            </a:r>
            <a:r>
              <a:rPr lang="pt-BR" u="sng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AUDITORIA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 IRÁ RESPONDER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</p:txBody>
      </p:sp>
      <p:sp>
        <p:nvSpPr>
          <p:cNvPr id="141315" name="Retângulo 4"/>
          <p:cNvSpPr>
            <a:spLocks noChangeArrowheads="1"/>
          </p:cNvSpPr>
          <p:nvPr/>
        </p:nvSpPr>
        <p:spPr bwMode="auto">
          <a:xfrm>
            <a:off x="238125" y="1536700"/>
            <a:ext cx="4429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De onde veio toda essa dívida?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Quanto tomamos emprestado e quanto já pagamos?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 que realmente devemos?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contraiu empréstimos?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Onde foram aplicados os recursos? 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1628800"/>
            <a:ext cx="432621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66720" y="142875"/>
            <a:ext cx="9012268" cy="557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 </a:t>
            </a:r>
            <a:r>
              <a:rPr lang="pt-BR" sz="3200" dirty="0">
                <a:solidFill>
                  <a:srgbClr val="92D050"/>
                </a:solidFill>
                <a:latin typeface="Tahoma" pitchFamily="34" charset="0"/>
                <a:ea typeface="+mn-ea"/>
                <a:cs typeface="Tahoma" pitchFamily="34" charset="0"/>
              </a:rPr>
              <a:t>CONCEITOS</a:t>
            </a:r>
          </a:p>
          <a:p>
            <a:pPr algn="ctr"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+mn-ea"/>
                <a:cs typeface="Tahoma" pitchFamily="34" charset="0"/>
              </a:rPr>
              <a:t>Dívida Pública</a:t>
            </a:r>
          </a:p>
          <a:p>
            <a:pPr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lvl="2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+mn-ea"/>
                <a:cs typeface="Tahoma" pitchFamily="34" charset="0"/>
              </a:rPr>
              <a:t>		Dívida Interna</a:t>
            </a:r>
          </a:p>
          <a:p>
            <a:pPr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lvl="1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+mn-ea"/>
                <a:cs typeface="Tahoma" pitchFamily="34" charset="0"/>
              </a:rPr>
              <a:t>						Dívida Externa</a:t>
            </a:r>
          </a:p>
          <a:p>
            <a:pPr lvl="1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lvl="8" algn="r" defTabSz="914400">
              <a:defRPr/>
            </a:pPr>
            <a:r>
              <a:rPr lang="pt-BR" sz="2000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MULTILATERAL</a:t>
            </a:r>
          </a:p>
          <a:p>
            <a:pPr lvl="8" algn="r" defTabSz="91440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lvl="8" algn="r" defTabSz="914400">
              <a:defRPr/>
            </a:pPr>
            <a:r>
              <a:rPr lang="pt-BR" sz="2000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BILATERAL</a:t>
            </a:r>
          </a:p>
          <a:p>
            <a:pPr lvl="8" defTabSz="91440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lvl="8" algn="r" defTabSz="914400">
              <a:defRPr/>
            </a:pPr>
            <a:r>
              <a:rPr lang="pt-BR" sz="2000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			COMERCIAL:  </a:t>
            </a: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Dívida Externa com Banca Privada Internacional</a:t>
            </a:r>
          </a:p>
          <a:p>
            <a:pPr lvl="8" algn="r" defTabSz="91440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lvl="8" algn="r" defTabSz="914400">
              <a:defRPr/>
            </a:pPr>
            <a:r>
              <a:rPr lang="pt-BR" sz="2000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PRIVADA</a:t>
            </a: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ea typeface="+mn-ea"/>
                <a:cs typeface="Tahoma" pitchFamily="34" charset="0"/>
              </a:rPr>
              <a:t> *</a:t>
            </a:r>
          </a:p>
        </p:txBody>
      </p:sp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081338" y="6165850"/>
            <a:ext cx="403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  <a:cs typeface="MS PGothic" charset="0"/>
              </a:rPr>
              <a:t>DÍVIDA SOBERANA</a:t>
            </a: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0243" name="Picture 4" descr="http://images.quebarato.com.br/T440x/ltn+letra+do+tesouro+nacional+porto+alegre+rs+brasil__1F92C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636838"/>
            <a:ext cx="4152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03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20606</TotalTime>
  <Words>2728</Words>
  <Application>Microsoft Office PowerPoint</Application>
  <PresentationFormat>Papel A4 (210 x 297 mm)</PresentationFormat>
  <Paragraphs>783</Paragraphs>
  <Slides>50</Slides>
  <Notes>39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2" baseType="lpstr">
      <vt:lpstr>Pulso</vt:lpstr>
      <vt:lpstr>\\localhost\Users\marialuciafattorelli\Documents\PALESTRAS\Macintosh HD:Users:marialuciafattorelli:Documents:NÚCLEOS:Informativo-ESTADOS-III.docx!OLE_LINK1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 Geral da União – Gastos Selecionados (R$ milhões)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1448</cp:revision>
  <cp:lastPrinted>2008-11-20T19:12:03Z</cp:lastPrinted>
  <dcterms:created xsi:type="dcterms:W3CDTF">2001-11-19T18:24:28Z</dcterms:created>
  <dcterms:modified xsi:type="dcterms:W3CDTF">2012-06-24T16:22:37Z</dcterms:modified>
</cp:coreProperties>
</file>