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1021" r:id="rId2"/>
    <p:sldId id="925" r:id="rId3"/>
    <p:sldId id="1058" r:id="rId4"/>
    <p:sldId id="921" r:id="rId5"/>
    <p:sldId id="904" r:id="rId6"/>
    <p:sldId id="1059" r:id="rId7"/>
    <p:sldId id="1060" r:id="rId8"/>
    <p:sldId id="1057" r:id="rId9"/>
    <p:sldId id="1040" r:id="rId10"/>
    <p:sldId id="1036" r:id="rId11"/>
    <p:sldId id="1037" r:id="rId12"/>
    <p:sldId id="1046" r:id="rId13"/>
    <p:sldId id="1063" r:id="rId14"/>
    <p:sldId id="910" r:id="rId15"/>
    <p:sldId id="833" r:id="rId16"/>
    <p:sldId id="924" r:id="rId17"/>
    <p:sldId id="940" r:id="rId18"/>
    <p:sldId id="928" r:id="rId19"/>
    <p:sldId id="827" r:id="rId20"/>
    <p:sldId id="877" r:id="rId21"/>
    <p:sldId id="1064" r:id="rId22"/>
    <p:sldId id="828" r:id="rId23"/>
    <p:sldId id="1086" r:id="rId24"/>
    <p:sldId id="1087" r:id="rId25"/>
    <p:sldId id="794" r:id="rId26"/>
    <p:sldId id="951" r:id="rId27"/>
    <p:sldId id="1031" r:id="rId28"/>
    <p:sldId id="1032" r:id="rId29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52" y="-41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49A471B6-CA72-0E45-9F7B-05A75A5578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50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EF66BBA7-7013-D945-9006-0BB2B5D978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35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B30DBD-0CBA-3F4D-8598-398F79E29C23}" type="slidenum">
              <a:rPr lang="pt-BR" sz="1200" b="0">
                <a:solidFill>
                  <a:schemeClr val="tx1"/>
                </a:solidFill>
              </a:rPr>
              <a:pPr/>
              <a:t>1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5123" name="Notes Placeholder 1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839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CC9638-73FD-8540-864B-9AA0BF81F300}" type="slidenum">
              <a:rPr lang="pt-BR" sz="1200" b="0">
                <a:solidFill>
                  <a:schemeClr val="tx1"/>
                </a:solidFill>
              </a:rPr>
              <a:pPr/>
              <a:t>16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233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C55389-C025-F04E-8CD2-9F2F86A8F12E}" type="slidenum">
              <a:rPr lang="pt-BR" sz="1200" b="0">
                <a:solidFill>
                  <a:schemeClr val="tx1"/>
                </a:solidFill>
                <a:ea typeface="MS PGothic" charset="0"/>
              </a:rPr>
              <a:pPr/>
              <a:t>21</a:t>
            </a:fld>
            <a:endParaRPr lang="pt-BR" sz="1200" b="0">
              <a:solidFill>
                <a:schemeClr val="tx1"/>
              </a:solidFill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buFont typeface="Times New Roman" charset="0"/>
              <a:buNone/>
            </a:pPr>
            <a:fld id="{36035D9C-42B3-9345-B3C9-DD891262FA8A}" type="slidenum">
              <a:rPr lang="en-GB" sz="1200" b="0">
                <a:solidFill>
                  <a:schemeClr val="tx1"/>
                </a:solidFill>
              </a:rPr>
              <a:pPr algn="r">
                <a:buFont typeface="Times New Roman" charset="0"/>
                <a:buNone/>
              </a:pPr>
              <a:t>22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175107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17510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pPr eaLnBrk="1" hangingPunct="1"/>
            <a:endParaRPr lang="pt-BR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7920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9DC128-DA67-524C-9522-4346F984968F}" type="slidenum">
              <a:rPr lang="pt-BR" sz="1200" b="0">
                <a:solidFill>
                  <a:schemeClr val="tx1"/>
                </a:solidFill>
              </a:rPr>
              <a:pPr/>
              <a:t>25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329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E91FEA-01C4-C04F-9306-CF93EBA5A1EC}" type="slidenum">
              <a:rPr lang="pt-BR" sz="1200" b="0">
                <a:solidFill>
                  <a:schemeClr val="tx1"/>
                </a:solidFill>
              </a:rPr>
              <a:pPr/>
              <a:t>26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28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571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2B86D90-CF04-DD4A-8648-94F86980E591}" type="slidenum">
              <a:rPr lang="pt-BR" sz="1200" b="0">
                <a:solidFill>
                  <a:schemeClr val="tx1"/>
                </a:solidFill>
                <a:ea typeface="MS PGothic" charset="0"/>
              </a:rPr>
              <a:pPr/>
              <a:t>7</a:t>
            </a:fld>
            <a:endParaRPr lang="pt-BR" sz="1200" b="0">
              <a:solidFill>
                <a:schemeClr val="tx1"/>
              </a:solidFill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  <p:sp>
        <p:nvSpPr>
          <p:cNvPr id="9421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81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42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7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hyperlink" Target="http://www.divida-auditoriacidada.org.br/config/artigo.2011-03-10.8295141466/document_vie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s.org.br/article.php3?id_article=91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0" y="4714875"/>
            <a:ext cx="99060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</a:t>
            </a:r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Fattorelli</a:t>
            </a: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Solenidade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Comemorativa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do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Dia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do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Estatístico</a:t>
            </a:r>
            <a:endParaRPr lang="en-US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Rio de Janeiro, 29 de </a:t>
            </a:r>
            <a:r>
              <a:rPr lang="en-US" b="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maio</a:t>
            </a:r>
            <a:r>
              <a:rPr lang="en-US" b="0" dirty="0">
                <a:solidFill>
                  <a:srgbClr val="92D050"/>
                </a:solidFill>
                <a:latin typeface="Tahoma" charset="0"/>
                <a:cs typeface="Tahoma" charset="0"/>
              </a:rPr>
              <a:t> de 2012</a:t>
            </a:r>
          </a:p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272480" y="2924175"/>
            <a:ext cx="98650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</a:t>
            </a:r>
            <a:r>
              <a:rPr lang="pt-BR" sz="3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Sistema da Dívida” e </a:t>
            </a:r>
          </a:p>
          <a:p>
            <a:pPr algn="ctr"/>
            <a:r>
              <a:rPr lang="pt-BR" sz="3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Subtração dos Direitos Sociais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2530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253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14313"/>
            <a:ext cx="8799512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30722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ea typeface="MS PGothic" charset="0"/>
                <a:cs typeface="MS PGothic" charset="0"/>
              </a:rPr>
              <a:t>Fonte: Banco Central - Nota para a Imprensa - Política Fiscal - Quadro 35.</a:t>
            </a:r>
          </a:p>
        </p:txBody>
      </p:sp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692150"/>
            <a:ext cx="93789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ea typeface="MS PGothic" charset="0"/>
              </a:rPr>
              <a:t>Números da Dívida</a:t>
            </a:r>
          </a:p>
          <a:p>
            <a:pPr algn="just" eaLnBrk="1" hangingPunct="1">
              <a:spcAft>
                <a:spcPts val="600"/>
              </a:spcAft>
            </a:pPr>
            <a:endParaRPr lang="pt-BR" sz="300" dirty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Em 31/12/2011: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Externa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= US$ 402 bilhões 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(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$ 692 bilhões a 1,72)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Interna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= </a:t>
            </a:r>
            <a:r>
              <a:rPr lang="pt-BR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$ 2,5 trilhões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Brasileira = </a:t>
            </a:r>
            <a:r>
              <a:rPr lang="pt-BR" dirty="0" err="1">
                <a:solidFill>
                  <a:srgbClr val="92D050"/>
                </a:solidFill>
                <a:latin typeface="Tahoma" charset="0"/>
                <a:ea typeface="MS PGothic" charset="0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$ 3,2 trilhões ou 78% do PIB</a:t>
            </a:r>
            <a:endParaRPr lang="pt-BR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Artifícios utilizados para “aliviar” o peso dos números: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Dívida “Líquida” 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Juros “reais”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Atualização contabilizada como se fosse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Amortização</a:t>
            </a:r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Exclusão da Dívida Externa “Privada”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Comparação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Dívida Líquida/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PIB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65887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just" eaLnBrk="1" hangingPunct="1">
              <a:spcAft>
                <a:spcPts val="600"/>
              </a:spcAft>
              <a:defRPr/>
            </a:pPr>
            <a:endParaRPr lang="pt-BR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Econômico</a:t>
            </a: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Sistema Legal </a:t>
            </a: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Sistema Político</a:t>
            </a: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Corrupção</a:t>
            </a: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Grande Mídia</a:t>
            </a:r>
          </a:p>
          <a:p>
            <a:pPr algn="ctr" eaLnBrk="1" hangingPunct="1">
              <a:lnSpc>
                <a:spcPct val="200000"/>
              </a:lnSpc>
              <a:spcAft>
                <a:spcPts val="600"/>
              </a:spcAft>
              <a:defRPr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sociais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"/>
          <p:cNvSpPr txBox="1">
            <a:spLocks noChangeArrowheads="1"/>
          </p:cNvSpPr>
          <p:nvPr/>
        </p:nvSpPr>
        <p:spPr bwMode="auto">
          <a:xfrm>
            <a:off x="200025" y="188913"/>
            <a:ext cx="93964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  <a:r>
              <a:rPr lang="pt-BR" sz="3200" b="0">
                <a:solidFill>
                  <a:srgbClr val="92D050"/>
                </a:solidFill>
                <a:latin typeface="Tahoma" charset="0"/>
                <a:cs typeface="Tahoma" charset="0"/>
              </a:rPr>
              <a:t>  </a:t>
            </a:r>
          </a:p>
        </p:txBody>
      </p:sp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428750"/>
            <a:ext cx="40719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Imagem 2" descr="http://www.divida-auditoriacidada.org.br/config/10-3-201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428750"/>
            <a:ext cx="424656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Imagem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2938"/>
            <a:ext cx="9525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99060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2400" b="1">
                <a:solidFill>
                  <a:srgbClr val="92D050"/>
                </a:solidFill>
                <a:latin typeface="Tahoma" charset="0"/>
                <a:cs typeface="Tahoma" charset="0"/>
              </a:rPr>
              <a:t>Orçamento Geral da União – Gastos Selecionados (R$ milhões) </a:t>
            </a:r>
          </a:p>
        </p:txBody>
      </p:sp>
      <p:sp>
        <p:nvSpPr>
          <p:cNvPr id="81923" name="Rectangle 9"/>
          <p:cNvSpPr>
            <a:spLocks noChangeArrowheads="1"/>
          </p:cNvSpPr>
          <p:nvPr/>
        </p:nvSpPr>
        <p:spPr bwMode="auto">
          <a:xfrm>
            <a:off x="776288" y="6380163"/>
            <a:ext cx="8064500" cy="3063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</a:t>
            </a: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1924" name="CaixaDeTexto 4"/>
          <p:cNvSpPr txBox="1">
            <a:spLocks noChangeArrowheads="1"/>
          </p:cNvSpPr>
          <p:nvPr/>
        </p:nvSpPr>
        <p:spPr bwMode="auto">
          <a:xfrm>
            <a:off x="6537325" y="1844675"/>
            <a:ext cx="3071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solidFill>
                  <a:srgbClr val="1F1FFF"/>
                </a:solidFill>
              </a:rPr>
              <a:t>Juros e Amortizações da Dívida</a:t>
            </a:r>
          </a:p>
        </p:txBody>
      </p:sp>
      <p:sp>
        <p:nvSpPr>
          <p:cNvPr id="81925" name="CaixaDeTexto 5"/>
          <p:cNvSpPr txBox="1">
            <a:spLocks noChangeArrowheads="1"/>
          </p:cNvSpPr>
          <p:nvPr/>
        </p:nvSpPr>
        <p:spPr bwMode="auto">
          <a:xfrm>
            <a:off x="6548438" y="4667250"/>
            <a:ext cx="335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7030A0"/>
                </a:solidFill>
                <a:latin typeface="Tahoma" charset="0"/>
                <a:cs typeface="Tahoma" charset="0"/>
              </a:rPr>
              <a:t>Pessoal e Encargos Sociais</a:t>
            </a:r>
          </a:p>
        </p:txBody>
      </p:sp>
      <p:sp>
        <p:nvSpPr>
          <p:cNvPr id="81926" name="CaixaDeTexto 6"/>
          <p:cNvSpPr txBox="1">
            <a:spLocks noChangeArrowheads="1"/>
          </p:cNvSpPr>
          <p:nvPr/>
        </p:nvSpPr>
        <p:spPr bwMode="auto">
          <a:xfrm>
            <a:off x="6453188" y="5286375"/>
            <a:ext cx="321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C0000"/>
                </a:solidFill>
                <a:latin typeface="Tahoma" charset="0"/>
                <a:cs typeface="Tahoma" charset="0"/>
              </a:rPr>
              <a:t>Saúde e Saneamento</a:t>
            </a:r>
          </a:p>
        </p:txBody>
      </p:sp>
      <p:sp>
        <p:nvSpPr>
          <p:cNvPr id="81927" name="CaixaDeTexto 7"/>
          <p:cNvSpPr txBox="1">
            <a:spLocks noChangeArrowheads="1"/>
          </p:cNvSpPr>
          <p:nvPr/>
        </p:nvSpPr>
        <p:spPr bwMode="auto">
          <a:xfrm>
            <a:off x="6453188" y="5715000"/>
            <a:ext cx="345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2222FF"/>
                </a:solidFill>
                <a:latin typeface="Tahoma" charset="0"/>
                <a:cs typeface="Tahoma" charset="0"/>
              </a:rPr>
              <a:t>Educação e Cultura</a:t>
            </a:r>
          </a:p>
        </p:txBody>
      </p:sp>
      <p:sp>
        <p:nvSpPr>
          <p:cNvPr id="81928" name="CaixaDeTexto 8"/>
          <p:cNvSpPr txBox="1">
            <a:spLocks noChangeArrowheads="1"/>
          </p:cNvSpPr>
          <p:nvPr/>
        </p:nvSpPr>
        <p:spPr bwMode="auto">
          <a:xfrm>
            <a:off x="3008313" y="4149725"/>
            <a:ext cx="321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92D050"/>
                </a:solidFill>
                <a:latin typeface="Tahoma" charset="0"/>
                <a:cs typeface="Tahoma" charset="0"/>
              </a:rPr>
              <a:t>Previdência e Assistência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513"/>
            <a:ext cx="9151937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895350" y="0"/>
            <a:ext cx="842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819150" y="6397625"/>
            <a:ext cx="867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Fonte: Banco Central - 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  <a:hlinkClick r:id="rId4"/>
              </a:rPr>
              <a:t>http://www4.bcb.gov.br/top50/port/top50.asp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1438" y="2428875"/>
            <a:ext cx="2903537" cy="6000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Aparente queda</a:t>
            </a:r>
          </a:p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Aumento de Provisões</a:t>
            </a:r>
          </a:p>
        </p:txBody>
      </p:sp>
      <p:sp>
        <p:nvSpPr>
          <p:cNvPr id="82950" name="Line 8"/>
          <p:cNvSpPr>
            <a:spLocks noChangeShapeType="1"/>
          </p:cNvSpPr>
          <p:nvPr/>
        </p:nvSpPr>
        <p:spPr bwMode="auto">
          <a:xfrm flipH="1">
            <a:off x="6810375" y="2636838"/>
            <a:ext cx="879475" cy="6350"/>
          </a:xfrm>
          <a:prstGeom prst="line">
            <a:avLst/>
          </a:prstGeom>
          <a:noFill/>
          <a:ln w="2222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7689850" y="2636838"/>
            <a:ext cx="382588" cy="5000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083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DESRESPEITO AOS DIREITOS HUMANOS NO BRASIL</a:t>
            </a:r>
          </a:p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FFFFFF"/>
                </a:solidFill>
                <a:latin typeface="Tahoma" charset="0"/>
                <a:cs typeface="Tahoma" charset="0"/>
              </a:rPr>
              <a:t>Situação inaceitável para a 6a. Maior economia do mundo</a:t>
            </a:r>
          </a:p>
          <a:p>
            <a:pPr>
              <a:spcAft>
                <a:spcPts val="1800"/>
              </a:spcAft>
            </a:pPr>
            <a:endParaRPr lang="pt-BR" u="sng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Saúde Pública: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Filas, Mortes sem atendimento, Insuficiência de leitos e UTI, Falta de médicos e profissionais de saúde, Baixos salários, Condições de trabalho aviltantes, Falta de materialidade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Educação: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políticas educacionais efetivas; Salários irrisórios para professores, apesar da sobrecarga de trabalho, provocando queda na qualidade do ensino básico; Insuficiência de vagas nas Universidades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Déficit Habitacional 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 8 milhões de moradias, além de 11,2 milhões de domicílios inadequados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(Fonte: Fundação João Pinheiro, 2007)</a:t>
            </a:r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2882" name="Text Box 9"/>
          <p:cNvSpPr txBox="1">
            <a:spLocks noChangeArrowheads="1"/>
          </p:cNvSpPr>
          <p:nvPr/>
        </p:nvSpPr>
        <p:spPr bwMode="auto">
          <a:xfrm>
            <a:off x="238125" y="571500"/>
            <a:ext cx="9440863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DESRESPEITO AOS DIREITOS HUMANOS NO BRASIL</a:t>
            </a:r>
          </a:p>
          <a:p>
            <a:pPr algn="ctr">
              <a:spcBef>
                <a:spcPct val="20000"/>
              </a:spcBef>
            </a:pPr>
            <a:endParaRPr lang="pt-BR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Pobreza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40,4 milhões de pobres (2009) –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Fonte IETS – Instituto de Estudos do Trabalho e Sociedade -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http://www.iets.org.br/article.php3?id_article=915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  <a:p>
            <a:pPr>
              <a:spcBef>
                <a:spcPts val="1200"/>
              </a:spcBef>
            </a:pPr>
            <a:endParaRPr lang="pt-BR" sz="16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Fome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9,6 milhões de famintos (2009)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Fonte IETS – Instituto de Estudos do Trabalho e Sociedade -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http://www.iets.org.br/article.php3?id_article=915</a:t>
            </a:r>
            <a:endParaRPr lang="pt-BR" sz="16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Analfabetismo: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20,3% da população brasileira com mais de 15 anos são analfabetos funcionais 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(Fonte: PNAD 2009)</a:t>
            </a:r>
          </a:p>
          <a:p>
            <a:pPr>
              <a:spcBef>
                <a:spcPts val="1200"/>
              </a:spcBef>
            </a:pP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Taxa de Desemprego: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12% nas Regiões Metropolitanas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(Fonte: DIEESE, 2010)</a:t>
            </a:r>
            <a:r>
              <a:rPr lang="pt-BR" sz="1600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pt-BR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DIANTE DISSO:</a:t>
            </a:r>
            <a:endParaRPr lang="pt-BR" sz="30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2500"/>
              </a:spcBef>
              <a:buClr>
                <a:srgbClr val="FF9900"/>
              </a:buClr>
            </a:pPr>
            <a:r>
              <a:rPr lang="pt-BR" sz="3000">
                <a:solidFill>
                  <a:srgbClr val="92D050"/>
                </a:solidFill>
                <a:latin typeface="Tahoma" charset="0"/>
                <a:cs typeface="Tahoma" charset="0"/>
              </a:rPr>
              <a:t> NECESSIDADE DE</a:t>
            </a:r>
          </a:p>
          <a:p>
            <a:pPr lvl="1" algn="just">
              <a:spcBef>
                <a:spcPts val="2500"/>
              </a:spcBef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Rever a política monetária e fiscal, o modelo econômico que está propiciando a destinação da maior parte dos recursos públicos para o pagamento de uma dívida cuja contrapartida não representa bens e serviços à Nação, mas uma contínua sangria</a:t>
            </a:r>
          </a:p>
          <a:p>
            <a:pPr lvl="1" algn="just">
              <a:spcBef>
                <a:spcPts val="2500"/>
              </a:spcBef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Evidenciar que o VERDADEIRO ROMBO DAS CONTAS PÚBLICAS é a Dívida Pública</a:t>
            </a:r>
          </a:p>
          <a:p>
            <a:pPr lvl="1" algn="ctr">
              <a:spcBef>
                <a:spcPts val="2500"/>
              </a:spcBef>
              <a:buClr>
                <a:srgbClr val="FF9900"/>
              </a:buClr>
            </a:pP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Juros e Amortizações da Dívida pagos nos últimos 16 anos</a:t>
            </a:r>
          </a:p>
          <a:p>
            <a:pPr lvl="1" algn="ctr" eaLnBrk="1" hangingPunct="1"/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FHC em 8 anos = R$ 2,079 Trilhões</a:t>
            </a:r>
          </a:p>
          <a:p>
            <a:pPr lvl="1" algn="ctr" eaLnBrk="1" hangingPunct="1"/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LULA em 8 anos = R$ 4,763 Trilhões</a:t>
            </a:r>
          </a:p>
          <a:p>
            <a:pPr lvl="1" algn="ctr">
              <a:spcBef>
                <a:spcPts val="2500"/>
              </a:spcBef>
              <a:buClr>
                <a:srgbClr val="FF9900"/>
              </a:buClr>
            </a:pPr>
            <a:r>
              <a:rPr lang="es-EC" sz="4000">
                <a:solidFill>
                  <a:srgbClr val="92D050"/>
                </a:solidFill>
                <a:latin typeface="Tahoma" charset="0"/>
                <a:cs typeface="Tahoma" charset="0"/>
              </a:rPr>
              <a:t>AUDITORIA DA DÍVIDA</a:t>
            </a:r>
          </a:p>
        </p:txBody>
      </p:sp>
      <p:graphicFrame>
        <p:nvGraphicFramePr>
          <p:cNvPr id="28685" name="Group 13"/>
          <p:cNvGraphicFramePr>
            <a:graphicFrameLocks noGrp="1"/>
          </p:cNvGraphicFramePr>
          <p:nvPr/>
        </p:nvGraphicFramePr>
        <p:xfrm>
          <a:off x="920750" y="4581525"/>
          <a:ext cx="8496300" cy="1295400"/>
        </p:xfrm>
        <a:graphic>
          <a:graphicData uri="http://schemas.openxmlformats.org/drawingml/2006/table">
            <a:tbl>
              <a:tblPr/>
              <a:tblGrid>
                <a:gridCol w="84963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GLOBAL</a:t>
            </a:r>
          </a:p>
          <a:p>
            <a:pPr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Crise financeira mundial</a:t>
            </a:r>
          </a:p>
          <a:p>
            <a:pPr algn="just">
              <a:spcBef>
                <a:spcPts val="600"/>
              </a:spcBef>
            </a:pP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 Causas: 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Desregulamentação do mercado financeiro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Derivativos sem lastro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Ativos “Tóxicos”</a:t>
            </a:r>
          </a:p>
          <a:p>
            <a:pPr algn="just">
              <a:spcBef>
                <a:spcPts val="600"/>
              </a:spcBef>
            </a:pPr>
            <a:endParaRPr lang="pt-BR" sz="28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 Efeitos: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Grandes bancos internacionais em risco de quebra</a:t>
            </a:r>
          </a:p>
          <a:p>
            <a:pPr lvl="2" algn="just">
              <a:spcBef>
                <a:spcPts val="600"/>
              </a:spcBef>
            </a:pPr>
            <a:r>
              <a:rPr lang="pt-BR" b="0" i="1">
                <a:solidFill>
                  <a:srgbClr val="FFFFFF"/>
                </a:solidFill>
                <a:latin typeface="Tahoma" charset="0"/>
                <a:cs typeface="Tahoma" charset="0"/>
              </a:rPr>
              <a:t>Bad Banks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 Mercado Bancário Paralelo</a:t>
            </a:r>
            <a:endParaRPr lang="pt-BR" b="0" i="1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EUA e Europa se endividam para salvar setor bancário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Expansão da crise para outros setores</a:t>
            </a:r>
          </a:p>
        </p:txBody>
      </p:sp>
      <p:pic>
        <p:nvPicPr>
          <p:cNvPr id="99330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642938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Comissão de Auditoria Oficial criada por Decreto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</a:rPr>
              <a:t>DÍVIDA: impede a vida digna e o atendimento aos direitos humanos</a:t>
            </a:r>
          </a:p>
        </p:txBody>
      </p:sp>
      <p:sp>
        <p:nvSpPr>
          <p:cNvPr id="141314" name="Text Box 1027"/>
          <p:cNvSpPr txBox="1">
            <a:spLocks noChangeArrowheads="1"/>
          </p:cNvSpPr>
          <p:nvPr/>
        </p:nvSpPr>
        <p:spPr bwMode="auto">
          <a:xfrm>
            <a:off x="330200" y="4929188"/>
            <a:ext cx="983773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Quem se beneficiou? </a:t>
            </a:r>
          </a:p>
          <a:p>
            <a:pPr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charset="0"/>
                <a:ea typeface="MS PGothic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 responderá essas questões</a:t>
            </a:r>
          </a:p>
        </p:txBody>
      </p:sp>
      <p:sp>
        <p:nvSpPr>
          <p:cNvPr id="141315" name="Retângulo 4"/>
          <p:cNvSpPr>
            <a:spLocks noChangeArrowheads="1"/>
          </p:cNvSpPr>
          <p:nvPr/>
        </p:nvSpPr>
        <p:spPr bwMode="auto">
          <a:xfrm>
            <a:off x="238125" y="1536700"/>
            <a:ext cx="4429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 onde veio toda essa dívida?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Quanto tomamos emprestado e quanto já pagamos?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O que realmente devemos?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Quem contraiu empréstimos?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Onde foram aplicados os recursos? 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381125"/>
            <a:ext cx="4787900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charset="0"/>
                <a:cs typeface="Tahoma" charset="0"/>
              </a:rPr>
              <a:t>AUDITORIA DA DÍVIDA</a:t>
            </a: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2000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realizado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no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contexto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da Terceira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Semana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Social: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votos</a:t>
            </a:r>
            <a:endParaRPr lang="en-GB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Ago/2009,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Momento atual: investigações do Ministério Público</a:t>
            </a: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NECESSIDADE DE PARTICIPAÇÃO DA SOCIEDADE CIVIL PARA EXIGIR A COMPLETA INVESTIGAÇÃO DA DÍVIDA PÚBLICA E A AUDITORIA PREVISTA NA CONSTITUIÇÃO FEDERAL </a:t>
            </a:r>
            <a:endParaRPr lang="es-EC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20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CPI da Dívida: Articulação e participação social</a:t>
            </a: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</p:txBody>
      </p:sp>
      <p:pic>
        <p:nvPicPr>
          <p:cNvPr id="808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000125"/>
            <a:ext cx="9072562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31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Nação submissa aos interesses do “Mercado”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Terrorismo: “Não há outro caminho 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charset="0"/>
                <a:cs typeface="Tahoma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Verdana" charset="0"/>
                <a:cs typeface="Tahoma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Auditoria da Dívida Pública para desmascarar o “Sistema da Dívida” e democratizar o conhecimento da realidade financeira 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NÚCLEOS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TRANSPARÊNCIA e acesso à VERDADE</a:t>
            </a:r>
            <a:endParaRPr lang="pt-BR">
              <a:solidFill>
                <a:srgbClr val="FFFFFF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ChangeArrowheads="1"/>
          </p:cNvSpPr>
          <p:nvPr/>
        </p:nvSpPr>
        <p:spPr bwMode="auto">
          <a:xfrm>
            <a:off x="541338" y="928688"/>
            <a:ext cx="874553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endParaRPr lang="pt-BR" sz="4400" b="0">
              <a:solidFill>
                <a:schemeClr val="tx2"/>
              </a:solidFill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“</a:t>
            </a:r>
            <a:r>
              <a:rPr lang="pt-BR" altLang="ja-JP" b="0" i="1">
                <a:solidFill>
                  <a:srgbClr val="FFFFFF"/>
                </a:solidFill>
                <a:latin typeface="Tahoma" charset="0"/>
                <a:cs typeface="Tahoma" charset="0"/>
              </a:rPr>
              <a:t>19 MIL CRIANÇAS  MORREM POR DIA  NO  MUNDO DEVIDO AO CUSTO  FINANCEIRO  DA DÍVIDA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  <a:r>
              <a:rPr lang="pt-BR" altLang="ja-JP" b="0">
                <a:solidFill>
                  <a:srgbClr val="FFFFFF"/>
                </a:solidFill>
                <a:latin typeface="Tahoma" charset="0"/>
                <a:cs typeface="Tahoma" charset="0"/>
              </a:rPr>
              <a:t>  </a:t>
            </a:r>
            <a:r>
              <a:rPr lang="pt-BR" altLang="ja-JP" sz="2000" b="0">
                <a:solidFill>
                  <a:srgbClr val="FFFFFF"/>
                </a:solidFill>
                <a:latin typeface="Tahoma" charset="0"/>
                <a:cs typeface="Tahoma" charset="0"/>
              </a:rPr>
              <a:t>(UNICEF-ONU)</a:t>
            </a: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1843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8202613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charset="0"/>
              </a:rPr>
              <a:t>www.auditoriacidada.org.br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endParaRPr lang="pt-BR" sz="280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CONJUNTURA GLOBAL</a:t>
            </a:r>
          </a:p>
          <a:p>
            <a:pPr algn="ctr">
              <a:spcBef>
                <a:spcPts val="1800"/>
              </a:spcBef>
            </a:pPr>
            <a:endParaRPr lang="pt-BR" sz="280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do Setor Financeiro é transformada em </a:t>
            </a: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Instrumento de endividamento público utilizado como um sistema de desvio de recursos públicos:</a:t>
            </a:r>
          </a:p>
          <a:p>
            <a:pPr algn="ctr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“Sistema da Dívida”</a:t>
            </a:r>
          </a:p>
          <a:p>
            <a:pPr algn="just">
              <a:spcBef>
                <a:spcPts val="600"/>
              </a:spcBef>
            </a:pPr>
            <a:endParaRPr lang="pt-BR" b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GLOBAL</a:t>
            </a:r>
          </a:p>
          <a:p>
            <a:pPr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Diante da </a:t>
            </a:r>
          </a:p>
          <a:p>
            <a:pPr algn="just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Medidas de </a:t>
            </a:r>
            <a:r>
              <a:rPr lang="pt-BR" sz="2800" b="0" u="sng">
                <a:solidFill>
                  <a:srgbClr val="FFFFFF"/>
                </a:solidFill>
                <a:latin typeface="Tahoma" charset="0"/>
                <a:cs typeface="Tahoma" charset="0"/>
              </a:rPr>
              <a:t>austeridade</a:t>
            </a: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para destinar recursos ao  pagamento da dívida: 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Corte de gastos sociais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Congelamento e redução dos salários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Demissões 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Reformas da Previdência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Comprometimento dos Fundos de Pensão</a:t>
            </a:r>
          </a:p>
          <a:p>
            <a:pPr>
              <a:spcBef>
                <a:spcPts val="600"/>
              </a:spcBef>
            </a:pPr>
            <a:endParaRPr lang="pt-BR" sz="2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endParaRPr lang="pt-BR" sz="2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EUROPA: REAÇÃO DA CLASSE TRABALHADORA </a:t>
            </a: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Grandes mobilizações e </a:t>
            </a:r>
            <a:r>
              <a:rPr lang="pt-BR" sz="2800" u="sng">
                <a:solidFill>
                  <a:srgbClr val="92D050"/>
                </a:solidFill>
                <a:latin typeface="Tahoma" charset="0"/>
                <a:cs typeface="Tahoma" charset="0"/>
              </a:rPr>
              <a:t>GREVE GERAL</a:t>
            </a:r>
          </a:p>
        </p:txBody>
      </p:sp>
      <p:pic>
        <p:nvPicPr>
          <p:cNvPr id="109570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CaixaDeTexto 5"/>
          <p:cNvSpPr txBox="1">
            <a:spLocks noChangeArrowheads="1"/>
          </p:cNvSpPr>
          <p:nvPr/>
        </p:nvSpPr>
        <p:spPr bwMode="auto">
          <a:xfrm>
            <a:off x="200025" y="335756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   Grécia                            Irlanda	                      França</a:t>
            </a:r>
          </a:p>
        </p:txBody>
      </p:sp>
      <p:sp>
        <p:nvSpPr>
          <p:cNvPr id="111618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Portugal                          Inglaterra	                   Espanha</a:t>
            </a:r>
          </a:p>
        </p:txBody>
      </p:sp>
      <p:sp>
        <p:nvSpPr>
          <p:cNvPr id="111619" name="CaixaDeTexto 12"/>
          <p:cNvSpPr txBox="1">
            <a:spLocks noChangeArrowheads="1"/>
          </p:cNvSpPr>
          <p:nvPr/>
        </p:nvSpPr>
        <p:spPr bwMode="auto">
          <a:xfrm>
            <a:off x="0" y="188913"/>
            <a:ext cx="990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Atual – EUROPA</a:t>
            </a:r>
          </a:p>
          <a:p>
            <a:pPr algn="ctr">
              <a:lnSpc>
                <a:spcPts val="2200"/>
              </a:lnSpc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Manifestações  contra </a:t>
            </a:r>
            <a:r>
              <a:rPr lang="pt-BR" sz="2800" i="1">
                <a:solidFill>
                  <a:srgbClr val="92D050"/>
                </a:solidFill>
                <a:latin typeface="Tahoma" charset="0"/>
                <a:cs typeface="Tahoma" charset="0"/>
              </a:rPr>
              <a:t>Troika </a:t>
            </a: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(FMI, CE, Governos e Bancos)</a:t>
            </a:r>
          </a:p>
        </p:txBody>
      </p:sp>
      <p:pic>
        <p:nvPicPr>
          <p:cNvPr id="111620" name="Picture 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643063"/>
            <a:ext cx="26289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28775"/>
            <a:ext cx="24987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43063"/>
            <a:ext cx="2536825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437063"/>
            <a:ext cx="25304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37063"/>
            <a:ext cx="25685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4365625"/>
            <a:ext cx="20193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3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REAÇÕES POPULARES </a:t>
            </a:r>
            <a:r>
              <a:rPr lang="en-US" sz="2800">
                <a:solidFill>
                  <a:srgbClr val="92D050"/>
                </a:solidFill>
                <a:latin typeface="Tahoma" charset="0"/>
                <a:ea typeface="MS PGothic" charset="0"/>
              </a:rPr>
              <a:t>–</a:t>
            </a: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 Auditoria Cidadã na Europa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GRÉCIA: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Mobilização social e criação de comissão para auditar a dívida pública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IRLANDA: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Criada comissão popular de auditoria da dívida 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ISLÂNDIA:</a:t>
            </a:r>
            <a:r>
              <a:rPr lang="pt-BR" sz="2800" b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Referendo eleitoral decide não pagar dívida feita para salvar bancos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PORTUGAL: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Criada comissão: Iniciativa para Auditoria Cidadã à Dívida </a:t>
            </a:r>
            <a:r>
              <a:rPr lang="en-US" b="0">
                <a:solidFill>
                  <a:srgbClr val="FFFFFF"/>
                </a:solidFill>
                <a:latin typeface="Tahoma" charset="0"/>
                <a:ea typeface="MS PGothic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 IAC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FRANÇA: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Diversos núcleos </a:t>
            </a:r>
            <a:r>
              <a:rPr lang="en-US" b="0">
                <a:solidFill>
                  <a:srgbClr val="FFFFFF"/>
                </a:solidFill>
                <a:latin typeface="Tahoma" charset="0"/>
                <a:ea typeface="MS PGothic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cerca de 50 - debatendo a criação de comitês locais para iniciar auditoria cidadã</a:t>
            </a:r>
          </a:p>
          <a:p>
            <a:pPr algn="ctr"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Debates na Bélgica, Itália, Espanha entre outros</a:t>
            </a:r>
            <a:endParaRPr lang="pt-BR" b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560388" y="285750"/>
            <a:ext cx="9345612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Discurso de Autoridades: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“RISCO DE CONTÁGIO” DA CRISE EUROPÉIA ATUAL PARA PAÍSES EM DESENVOLVIMENTO: “aumento dos canais de contágio”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Riscos para o Fundo do Pré-sal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Fundos de Pensão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 Soberano </a:t>
            </a:r>
          </a:p>
          <a:p>
            <a:pPr algn="ctr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Ambiente adverso à criação de Fundos de Pensão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O grave problema das contas do País não é a Previdência: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FFFFFF"/>
                </a:solidFill>
                <a:latin typeface="Tahoma" charset="0"/>
                <a:cs typeface="Tahoma" charset="0"/>
              </a:rPr>
              <a:t>DÍVIDA BRASILEIRA SUPERA R$3 TRILHÕES OU 78% DO PIB</a:t>
            </a:r>
          </a:p>
        </p:txBody>
      </p:sp>
      <p:sp>
        <p:nvSpPr>
          <p:cNvPr id="114690" name="TextBox 1"/>
          <p:cNvSpPr txBox="1">
            <a:spLocks noChangeArrowheads="1"/>
          </p:cNvSpPr>
          <p:nvPr/>
        </p:nvSpPr>
        <p:spPr bwMode="auto">
          <a:xfrm>
            <a:off x="-2001838" y="29702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pt-BR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712325" cy="63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600">
                <a:solidFill>
                  <a:srgbClr val="92D050"/>
                </a:solidFill>
                <a:latin typeface="Tahoma" charset="0"/>
                <a:ea typeface="MS PGothic" charset="0"/>
              </a:rPr>
              <a:t>PARADOXO BRASIL </a:t>
            </a:r>
          </a:p>
          <a:p>
            <a:pPr>
              <a:lnSpc>
                <a:spcPct val="25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</a:rPr>
              <a:t> </a:t>
            </a:r>
            <a:r>
              <a:rPr lang="pt-BR" sz="3200">
                <a:solidFill>
                  <a:srgbClr val="FFFFFF"/>
                </a:solidFill>
                <a:latin typeface="Tahoma" charset="0"/>
                <a:ea typeface="MS PGothic" charset="0"/>
              </a:rPr>
              <a:t>6ª Economia Mundial</a:t>
            </a:r>
            <a:endParaRPr lang="pt-BR" sz="3200" b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>
              <a:lnSpc>
                <a:spcPct val="25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sz="3200">
                <a:solidFill>
                  <a:srgbClr val="FFFFFF"/>
                </a:solidFill>
                <a:latin typeface="Tahoma" charset="0"/>
                <a:ea typeface="MS PGothic" charset="0"/>
              </a:rPr>
              <a:t> 3ª Pior distribuição de renda do mundo</a:t>
            </a:r>
          </a:p>
          <a:p>
            <a:pPr>
              <a:lnSpc>
                <a:spcPct val="25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sz="3200">
                <a:solidFill>
                  <a:srgbClr val="FFFFFF"/>
                </a:solidFill>
                <a:latin typeface="Tahoma" charset="0"/>
                <a:ea typeface="MS PGothic" charset="0"/>
              </a:rPr>
              <a:t> 84º no ranking de respeito aos Direitos 	Humanos - IDH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06425"/>
            <a:ext cx="9545637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7347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  <a:ea typeface="MS PGothic" charset="0"/>
              </a:rPr>
              <a:t>Nota: Inclui o “refinanciamento” ou “rolagem”</a:t>
            </a:r>
          </a:p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  <a:ea typeface="MS PGothic" charset="0"/>
              </a:rPr>
              <a:t>Fonte: SIAFI - Banco de Dados Access p/ download (execução do Orçamento da União) – Disponível em http://www.camara.gov.br/internet/orcament/bd/exe2010mdb.EXE. Elaboração: Auditoria Cidadã da Dívida</a:t>
            </a:r>
          </a:p>
        </p:txBody>
      </p:sp>
      <p:sp>
        <p:nvSpPr>
          <p:cNvPr id="57348" name="CaixaDeTexto 5"/>
          <p:cNvSpPr txBox="1">
            <a:spLocks noChangeArrowheads="1"/>
          </p:cNvSpPr>
          <p:nvPr/>
        </p:nvSpPr>
        <p:spPr bwMode="auto">
          <a:xfrm>
            <a:off x="360363" y="3713163"/>
            <a:ext cx="1639887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ea typeface="MS PGothic" charset="0"/>
                <a:cs typeface="MS PGothic" charset="0"/>
              </a:rPr>
              <a:t>R$ 708 bilhões (17% do PIB)</a:t>
            </a:r>
          </a:p>
        </p:txBody>
      </p:sp>
      <p:cxnSp>
        <p:nvCxnSpPr>
          <p:cNvPr id="57349" name="Conector de seta reta 7"/>
          <p:cNvCxnSpPr>
            <a:cxnSpLocks noChangeShapeType="1"/>
          </p:cNvCxnSpPr>
          <p:nvPr/>
        </p:nvCxnSpPr>
        <p:spPr bwMode="auto">
          <a:xfrm flipH="1">
            <a:off x="2006600" y="4037013"/>
            <a:ext cx="665163" cy="0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0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000">
                <a:solidFill>
                  <a:srgbClr val="92D050"/>
                </a:solidFill>
                <a:latin typeface="Tahoma" charset="0"/>
                <a:ea typeface="MS PGothic" charset="0"/>
              </a:rPr>
              <a:t>ORÇAMENTO GERAL DA UNIÃO Executado em 2011 Total: R$ 1,571 trilhão</a:t>
            </a:r>
          </a:p>
        </p:txBody>
      </p:sp>
      <p:sp>
        <p:nvSpPr>
          <p:cNvPr id="57351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19426</TotalTime>
  <Words>1522</Words>
  <Application>Microsoft Office PowerPoint</Application>
  <PresentationFormat>Papel A4 (210 x 297 mm)</PresentationFormat>
  <Paragraphs>333</Paragraphs>
  <Slides>28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Orçamento Geral da União – Gastos Selecionados (R$ milhões)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1383</cp:revision>
  <cp:lastPrinted>2008-11-20T19:12:03Z</cp:lastPrinted>
  <dcterms:created xsi:type="dcterms:W3CDTF">2001-11-19T18:24:28Z</dcterms:created>
  <dcterms:modified xsi:type="dcterms:W3CDTF">2012-06-01T14:21:25Z</dcterms:modified>
</cp:coreProperties>
</file>