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50"/>
  </p:notesMasterIdLst>
  <p:handoutMasterIdLst>
    <p:handoutMasterId r:id="rId51"/>
  </p:handoutMasterIdLst>
  <p:sldIdLst>
    <p:sldId id="978" r:id="rId2"/>
    <p:sldId id="957" r:id="rId3"/>
    <p:sldId id="992" r:id="rId4"/>
    <p:sldId id="998" r:id="rId5"/>
    <p:sldId id="946" r:id="rId6"/>
    <p:sldId id="995" r:id="rId7"/>
    <p:sldId id="900" r:id="rId8"/>
    <p:sldId id="833" r:id="rId9"/>
    <p:sldId id="910" r:id="rId10"/>
    <p:sldId id="924" r:id="rId11"/>
    <p:sldId id="923" r:id="rId12"/>
    <p:sldId id="917" r:id="rId13"/>
    <p:sldId id="868" r:id="rId14"/>
    <p:sldId id="980" r:id="rId15"/>
    <p:sldId id="979" r:id="rId16"/>
    <p:sldId id="990" r:id="rId17"/>
    <p:sldId id="967" r:id="rId18"/>
    <p:sldId id="860" r:id="rId19"/>
    <p:sldId id="947" r:id="rId20"/>
    <p:sldId id="940" r:id="rId21"/>
    <p:sldId id="928" r:id="rId22"/>
    <p:sldId id="827" r:id="rId23"/>
    <p:sldId id="953" r:id="rId24"/>
    <p:sldId id="925" r:id="rId25"/>
    <p:sldId id="991" r:id="rId26"/>
    <p:sldId id="921" r:id="rId27"/>
    <p:sldId id="926" r:id="rId28"/>
    <p:sldId id="903" r:id="rId29"/>
    <p:sldId id="988" r:id="rId30"/>
    <p:sldId id="982" r:id="rId31"/>
    <p:sldId id="983" r:id="rId32"/>
    <p:sldId id="904" r:id="rId33"/>
    <p:sldId id="997" r:id="rId34"/>
    <p:sldId id="915" r:id="rId35"/>
    <p:sldId id="974" r:id="rId36"/>
    <p:sldId id="975" r:id="rId37"/>
    <p:sldId id="916" r:id="rId38"/>
    <p:sldId id="976" r:id="rId39"/>
    <p:sldId id="977" r:id="rId40"/>
    <p:sldId id="905" r:id="rId41"/>
    <p:sldId id="828" r:id="rId42"/>
    <p:sldId id="797" r:id="rId43"/>
    <p:sldId id="877" r:id="rId44"/>
    <p:sldId id="854" r:id="rId45"/>
    <p:sldId id="794" r:id="rId46"/>
    <p:sldId id="951" r:id="rId47"/>
    <p:sldId id="996" r:id="rId48"/>
    <p:sldId id="958" r:id="rId49"/>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n-ea"/>
        <a:cs typeface="Arial" charset="0"/>
      </a:defRPr>
    </a:lvl1pPr>
    <a:lvl2pPr marL="457200" algn="l" rtl="0" fontAlgn="base">
      <a:spcBef>
        <a:spcPct val="0"/>
      </a:spcBef>
      <a:spcAft>
        <a:spcPct val="0"/>
      </a:spcAft>
      <a:defRPr sz="2400" b="1" kern="1200">
        <a:solidFill>
          <a:srgbClr val="FF0000"/>
        </a:solidFill>
        <a:latin typeface="Times New Roman" pitchFamily="18" charset="0"/>
        <a:ea typeface="+mn-ea"/>
        <a:cs typeface="Arial" charset="0"/>
      </a:defRPr>
    </a:lvl2pPr>
    <a:lvl3pPr marL="914400" algn="l" rtl="0" fontAlgn="base">
      <a:spcBef>
        <a:spcPct val="0"/>
      </a:spcBef>
      <a:spcAft>
        <a:spcPct val="0"/>
      </a:spcAft>
      <a:defRPr sz="2400" b="1" kern="1200">
        <a:solidFill>
          <a:srgbClr val="FF0000"/>
        </a:solidFill>
        <a:latin typeface="Times New Roman" pitchFamily="18" charset="0"/>
        <a:ea typeface="+mn-ea"/>
        <a:cs typeface="Arial" charset="0"/>
      </a:defRPr>
    </a:lvl3pPr>
    <a:lvl4pPr marL="1371600" algn="l" rtl="0" fontAlgn="base">
      <a:spcBef>
        <a:spcPct val="0"/>
      </a:spcBef>
      <a:spcAft>
        <a:spcPct val="0"/>
      </a:spcAft>
      <a:defRPr sz="2400" b="1" kern="1200">
        <a:solidFill>
          <a:srgbClr val="FF0000"/>
        </a:solidFill>
        <a:latin typeface="Times New Roman" pitchFamily="18" charset="0"/>
        <a:ea typeface="+mn-ea"/>
        <a:cs typeface="Arial" charset="0"/>
      </a:defRPr>
    </a:lvl4pPr>
    <a:lvl5pPr marL="1828800" algn="l" rtl="0" fontAlgn="base">
      <a:spcBef>
        <a:spcPct val="0"/>
      </a:spcBef>
      <a:spcAft>
        <a:spcPct val="0"/>
      </a:spcAft>
      <a:defRPr sz="2400" b="1" kern="1200">
        <a:solidFill>
          <a:srgbClr val="FF0000"/>
        </a:solidFill>
        <a:latin typeface="Times New Roman" pitchFamily="18" charset="0"/>
        <a:ea typeface="+mn-ea"/>
        <a:cs typeface="Arial" charset="0"/>
      </a:defRPr>
    </a:lvl5pPr>
    <a:lvl6pPr marL="2286000" algn="l" defTabSz="914400" rtl="0" eaLnBrk="1" latinLnBrk="0" hangingPunct="1">
      <a:defRPr sz="2400" b="1" kern="1200">
        <a:solidFill>
          <a:srgbClr val="FF0000"/>
        </a:solidFill>
        <a:latin typeface="Times New Roman" pitchFamily="18" charset="0"/>
        <a:ea typeface="+mn-ea"/>
        <a:cs typeface="Arial" charset="0"/>
      </a:defRPr>
    </a:lvl6pPr>
    <a:lvl7pPr marL="2743200" algn="l" defTabSz="914400" rtl="0" eaLnBrk="1" latinLnBrk="0" hangingPunct="1">
      <a:defRPr sz="2400" b="1" kern="1200">
        <a:solidFill>
          <a:srgbClr val="FF0000"/>
        </a:solidFill>
        <a:latin typeface="Times New Roman" pitchFamily="18" charset="0"/>
        <a:ea typeface="+mn-ea"/>
        <a:cs typeface="Arial" charset="0"/>
      </a:defRPr>
    </a:lvl7pPr>
    <a:lvl8pPr marL="3200400" algn="l" defTabSz="914400" rtl="0" eaLnBrk="1" latinLnBrk="0" hangingPunct="1">
      <a:defRPr sz="2400" b="1" kern="1200">
        <a:solidFill>
          <a:srgbClr val="FF0000"/>
        </a:solidFill>
        <a:latin typeface="Times New Roman" pitchFamily="18" charset="0"/>
        <a:ea typeface="+mn-ea"/>
        <a:cs typeface="Arial" charset="0"/>
      </a:defRPr>
    </a:lvl8pPr>
    <a:lvl9pPr marL="3657600" algn="l" defTabSz="914400" rtl="0" eaLnBrk="1" latinLnBrk="0" hangingPunct="1">
      <a:defRPr sz="2400" b="1" kern="1200">
        <a:solidFill>
          <a:srgbClr val="FF0000"/>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92D050"/>
    <a:srgbClr val="334F15"/>
    <a:srgbClr val="FF0000"/>
    <a:srgbClr val="FFFF00"/>
    <a:srgbClr val="CC0000"/>
    <a:srgbClr val="0000FF"/>
    <a:srgbClr val="000099"/>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284" y="-384"/>
      </p:cViewPr>
      <p:guideLst>
        <p:guide orient="horz" pos="2544"/>
        <p:guide pos="312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864" y="1038"/>
      </p:cViewPr>
      <p:guideLst>
        <p:guide orient="horz" pos="3059"/>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fld id="{29A11FE4-A6BF-4810-A3B9-E4332AAF59D7}"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endParaRPr lang="pt-BR"/>
          </a:p>
        </p:txBody>
      </p:sp>
      <p:sp>
        <p:nvSpPr>
          <p:cNvPr id="51204"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spcBef>
                <a:spcPct val="0"/>
              </a:spcBef>
              <a:defRPr sz="1200" b="0">
                <a:solidFill>
                  <a:schemeClr val="tx1"/>
                </a:solidFill>
                <a:cs typeface="+mn-cs"/>
              </a:defRPr>
            </a:lvl1pPr>
          </a:lstStyle>
          <a:p>
            <a:pPr>
              <a:defRPr/>
            </a:pPr>
            <a:fld id="{2EE5E77B-BC9D-4AB4-BFE7-4CE0FDDF9F7C}"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Imagem de Slide 1"/>
          <p:cNvSpPr>
            <a:spLocks noGrp="1" noRot="1" noChangeAspect="1" noTextEdit="1"/>
          </p:cNvSpPr>
          <p:nvPr>
            <p:ph type="sldImg"/>
          </p:nvPr>
        </p:nvSpPr>
        <p:spPr>
          <a:ln/>
        </p:spPr>
      </p:sp>
      <p:sp>
        <p:nvSpPr>
          <p:cNvPr id="38915"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2E9975BA-0ECB-43EF-973C-2DD37A534138}" type="slidenum">
              <a:rPr lang="pt-BR" sz="1200" b="0" smtClean="0">
                <a:solidFill>
                  <a:schemeClr val="tx1"/>
                </a:solidFill>
              </a:rPr>
              <a:pPr algn="r">
                <a:spcBef>
                  <a:spcPct val="0"/>
                </a:spcBef>
                <a:defRPr/>
              </a:pPr>
              <a:t>1</a:t>
            </a:fld>
            <a:endParaRPr lang="pt-BR" sz="1200" b="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Espaço Reservado para Anotações 2"/>
          <p:cNvSpPr>
            <a:spLocks noGrp="1"/>
          </p:cNvSpPr>
          <p:nvPr>
            <p:ph type="body" idx="3"/>
          </p:nvPr>
        </p:nvSpPr>
        <p:spPr>
          <a:xfrm>
            <a:off x="500063" y="4611688"/>
            <a:ext cx="5929312" cy="4602162"/>
          </a:xfrm>
          <a:noFill/>
          <a:ln w="9525"/>
        </p:spPr>
        <p:txBody>
          <a:bodyPr/>
          <a:lstStyle/>
          <a:p>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
          <p:cNvSpPr>
            <a:spLocks noChangeArrowheads="1" noTextEdit="1"/>
          </p:cNvSpPr>
          <p:nvPr>
            <p:ph type="sldImg"/>
          </p:nvPr>
        </p:nvSpPr>
        <p:spPr>
          <a:ln/>
        </p:spPr>
      </p:sp>
      <p:sp>
        <p:nvSpPr>
          <p:cNvPr id="64515" name="CaixaDeTexto 3"/>
          <p:cNvSpPr txBox="1">
            <a:spLocks noChangeArrowheads="1"/>
          </p:cNvSpPr>
          <p:nvPr/>
        </p:nvSpPr>
        <p:spPr bwMode="auto">
          <a:xfrm>
            <a:off x="642938" y="4711700"/>
            <a:ext cx="5786437" cy="1385888"/>
          </a:xfrm>
          <a:prstGeom prst="rect">
            <a:avLst/>
          </a:prstGeom>
          <a:noFill/>
          <a:ln w="9525">
            <a:noFill/>
            <a:miter lim="800000"/>
            <a:headEnd/>
            <a:tailEnd/>
          </a:ln>
        </p:spPr>
        <p:txBody>
          <a:bodyPr>
            <a:spAutoFit/>
          </a:bodyPr>
          <a:lstStyle/>
          <a:p>
            <a:r>
              <a:rPr lang="pt-BR" sz="1200">
                <a:solidFill>
                  <a:schemeClr val="tx1"/>
                </a:solidFill>
              </a:rPr>
              <a:t>Recursos desvinculados de áreas sociais em outra cor, pois podem ser tributários. </a:t>
            </a:r>
          </a:p>
          <a:p>
            <a:r>
              <a:rPr lang="pt-BR" sz="1200">
                <a:solidFill>
                  <a:schemeClr val="tx1"/>
                </a:solidFill>
              </a:rPr>
              <a:t>Com a desvinculação permitida pelas MP 435 e 450 foram destinados diretamente para pagar dívida. </a:t>
            </a:r>
          </a:p>
          <a:p>
            <a:r>
              <a:rPr lang="pt-BR" sz="1200">
                <a:solidFill>
                  <a:schemeClr val="tx1"/>
                </a:solidFill>
              </a:rPr>
              <a:t>DE QUE ADIANTA REDUZIR O SUPERÁVIT PRIMÁRIO EM R$ 23 BILHÕES SE JÁ FORAM DESVINCULADOS EM 2008 R$ 50 BILHÕES DAS ÁREAS SOCIAIS COM AS MPS 435 E 450, PARA O PAGAMENTO DA DÍVIDA???????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
          <p:cNvSpPr>
            <a:spLocks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
          <p:cNvSpPr>
            <a:spLocks noChangeArrowheads="1" noTextEdit="1"/>
          </p:cNvSpPr>
          <p:nvPr>
            <p:ph type="sldImg"/>
          </p:nvPr>
        </p:nvSpPr>
        <p:spPr>
          <a:ln/>
        </p:spPr>
      </p:sp>
      <p:sp>
        <p:nvSpPr>
          <p:cNvPr id="7680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a:ln/>
        </p:spPr>
      </p:sp>
      <p:sp>
        <p:nvSpPr>
          <p:cNvPr id="78851" name="Espaço Reservado para Anotações 2"/>
          <p:cNvSpPr>
            <a:spLocks noGrp="1"/>
          </p:cNvSpPr>
          <p:nvPr>
            <p:ph type="body" idx="1"/>
          </p:nvPr>
        </p:nvSpPr>
        <p:spPr>
          <a:noFill/>
          <a:ln w="9525"/>
        </p:spPr>
        <p:txBody>
          <a:bodyPr/>
          <a:lstStyle/>
          <a:p>
            <a:r>
              <a:rPr lang="pt-BR" sz="2000" smtClean="0"/>
              <a:t>The most important banks in the world have many subsidiaries in Tax Heavens, as we see in this table. The main US banks have one thousand and a hundred nine subsidiaries in Tax Heavens, while UK main banks have twenty three percent of its subsidiaries on these places.</a:t>
            </a:r>
          </a:p>
        </p:txBody>
      </p:sp>
      <p:sp>
        <p:nvSpPr>
          <p:cNvPr id="45060" name="Espaço Reservado para Número de Slide 3"/>
          <p:cNvSpPr>
            <a:spLocks noGrp="1"/>
          </p:cNvSpPr>
          <p:nvPr>
            <p:ph type="sldNum" sz="quarter" idx="5"/>
          </p:nvPr>
        </p:nvSpPr>
        <p:spPr/>
        <p:txBody>
          <a:bodyPr/>
          <a:lstStyle/>
          <a:p>
            <a:pPr>
              <a:defRPr/>
            </a:pPr>
            <a:fld id="{B35ED59B-72F0-482A-BFD7-88C5C7319510}" type="slidenum">
              <a:rPr lang="pt-BR" smtClean="0"/>
              <a:pPr>
                <a:defRPr/>
              </a:pPr>
              <a:t>29</a:t>
            </a:fld>
            <a:endParaRPr 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Espaço Reservado para Imagem de Slide 1"/>
          <p:cNvSpPr>
            <a:spLocks noGrp="1" noRot="1" noChangeAspect="1" noTextEdit="1"/>
          </p:cNvSpPr>
          <p:nvPr>
            <p:ph type="sldImg"/>
          </p:nvPr>
        </p:nvSpPr>
        <p:spPr>
          <a:ln/>
        </p:spPr>
      </p:sp>
      <p:sp>
        <p:nvSpPr>
          <p:cNvPr id="79875" name="Espaço Reservado para Anotações 2"/>
          <p:cNvSpPr>
            <a:spLocks noGrp="1"/>
          </p:cNvSpPr>
          <p:nvPr>
            <p:ph type="body" idx="1"/>
          </p:nvPr>
        </p:nvSpPr>
        <p:spPr>
          <a:noFill/>
          <a:ln w="9525"/>
        </p:spPr>
        <p:txBody>
          <a:bodyPr/>
          <a:lstStyle/>
          <a:p>
            <a:r>
              <a:rPr lang="en-US" sz="2000" smtClean="0"/>
              <a:t>Unfortunately not. We see in this graph of the European Commission that, in recent decades, Europe has been cutting taxes on the wealthier classes. The top rate of personal income tax has fallen, reducing government revenues and making the tax burden more unfair.</a:t>
            </a:r>
          </a:p>
          <a:p>
            <a:endParaRPr lang="en-US" sz="2000" smtClean="0"/>
          </a:p>
          <a:p>
            <a:r>
              <a:rPr lang="en-US" sz="2000" smtClean="0"/>
              <a:t>Legenda:</a:t>
            </a:r>
          </a:p>
          <a:p>
            <a:r>
              <a:rPr lang="en-US" sz="2000" smtClean="0"/>
              <a:t>EU-27 - European Union (27 Member States; membership as from 1.1.2007)</a:t>
            </a:r>
          </a:p>
          <a:p>
            <a:r>
              <a:rPr lang="en-US" sz="2000" smtClean="0"/>
              <a:t>EA-16 - Euro Area (16 member countries, membership as from 1.1.2009) </a:t>
            </a:r>
          </a:p>
          <a:p>
            <a:endParaRPr lang="en-US" smtClean="0"/>
          </a:p>
          <a:p>
            <a:endParaRPr lang="en-US" smtClean="0"/>
          </a:p>
        </p:txBody>
      </p:sp>
      <p:sp>
        <p:nvSpPr>
          <p:cNvPr id="36868" name="Espaço Reservado para Número de Slide 3"/>
          <p:cNvSpPr>
            <a:spLocks noGrp="1"/>
          </p:cNvSpPr>
          <p:nvPr>
            <p:ph type="sldNum" sz="quarter" idx="5"/>
          </p:nvPr>
        </p:nvSpPr>
        <p:spPr/>
        <p:txBody>
          <a:bodyPr/>
          <a:lstStyle/>
          <a:p>
            <a:pPr>
              <a:defRPr/>
            </a:pPr>
            <a:fld id="{0D8A3267-4A46-4513-926C-6206CA912889}" type="slidenum">
              <a:rPr lang="pt-BR" smtClean="0"/>
              <a:pPr>
                <a:defRPr/>
              </a:pPr>
              <a:t>30</a:t>
            </a:fld>
            <a:endParaRPr 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ço Reservado para Imagem de Slide 1"/>
          <p:cNvSpPr>
            <a:spLocks noGrp="1" noRot="1" noChangeAspect="1" noTextEdit="1"/>
          </p:cNvSpPr>
          <p:nvPr>
            <p:ph type="sldImg"/>
          </p:nvPr>
        </p:nvSpPr>
        <p:spPr>
          <a:ln/>
        </p:spPr>
      </p:sp>
      <p:sp>
        <p:nvSpPr>
          <p:cNvPr id="80899" name="Espaço Reservado para Anotações 2"/>
          <p:cNvSpPr>
            <a:spLocks noGrp="1"/>
          </p:cNvSpPr>
          <p:nvPr>
            <p:ph type="body" idx="1"/>
          </p:nvPr>
        </p:nvSpPr>
        <p:spPr>
          <a:noFill/>
          <a:ln w="9525"/>
        </p:spPr>
        <p:txBody>
          <a:bodyPr/>
          <a:lstStyle/>
          <a:p>
            <a:r>
              <a:rPr lang="en-US" sz="1800" smtClean="0"/>
              <a:t>The top rate of the corporate income tax has also fallen dramatically. This means that the problem we must deal here is not only illegal evasion, but also, and more importantly, the legal evasion caused by changes laws of the countries. The free flow of capital allows it to choose the country that offers more advantages.</a:t>
            </a:r>
          </a:p>
          <a:p>
            <a:endParaRPr lang="en-US" sz="1800" smtClean="0"/>
          </a:p>
          <a:p>
            <a:r>
              <a:rPr lang="en-US" sz="1800" smtClean="0"/>
              <a:t>Legenda:</a:t>
            </a:r>
          </a:p>
          <a:p>
            <a:r>
              <a:rPr lang="en-US" sz="1800" smtClean="0"/>
              <a:t>EU-27 - European Union (27 Member States; membership as from 1.1.2007)</a:t>
            </a:r>
          </a:p>
          <a:p>
            <a:r>
              <a:rPr lang="en-US" sz="1800" smtClean="0"/>
              <a:t>EA-16 - Euro Area (16 member countries, membership as from 1.1.2009)</a:t>
            </a:r>
            <a:r>
              <a:rPr lang="en-US" smtClean="0"/>
              <a:t> </a:t>
            </a:r>
          </a:p>
          <a:p>
            <a:endParaRPr lang="en-US" smtClean="0"/>
          </a:p>
          <a:p>
            <a:endParaRPr lang="pt-BR" smtClean="0"/>
          </a:p>
        </p:txBody>
      </p:sp>
      <p:sp>
        <p:nvSpPr>
          <p:cNvPr id="37892" name="Espaço Reservado para Número de Slide 3"/>
          <p:cNvSpPr>
            <a:spLocks noGrp="1"/>
          </p:cNvSpPr>
          <p:nvPr>
            <p:ph type="sldNum" sz="quarter" idx="5"/>
          </p:nvPr>
        </p:nvSpPr>
        <p:spPr/>
        <p:txBody>
          <a:bodyPr/>
          <a:lstStyle/>
          <a:p>
            <a:pPr>
              <a:defRPr/>
            </a:pPr>
            <a:fld id="{4A4D63B1-5C42-4EC5-9E29-EEA94960FE12}" type="slidenum">
              <a:rPr lang="pt-BR" smtClean="0"/>
              <a:pPr>
                <a:defRPr/>
              </a:pPr>
              <a:t>31</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
        <p:nvSpPr>
          <p:cNvPr id="84996" name="Espaço Reservado para Anotações 3"/>
          <p:cNvSpPr>
            <a:spLocks noGrp="1"/>
          </p:cNvSpPr>
          <p:nvPr>
            <p:ph type="body" idx="1"/>
          </p:nvPr>
        </p:nvSpPr>
        <p:spPr>
          <a:noFill/>
          <a:ln w="9525"/>
        </p:spPr>
        <p:txBody>
          <a:bodyPr/>
          <a:lstStyle/>
          <a:p>
            <a:endParaRPr 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9"/>
          <p:cNvSpPr txBox="1">
            <a:spLocks noGrp="1" noChangeArrowheads="1"/>
          </p:cNvSpPr>
          <p:nvPr/>
        </p:nvSpPr>
        <p:spPr bwMode="auto">
          <a:xfrm>
            <a:off x="3887788" y="9224963"/>
            <a:ext cx="2970212" cy="485775"/>
          </a:xfrm>
          <a:prstGeom prst="rect">
            <a:avLst/>
          </a:prstGeom>
          <a:noFill/>
          <a:ln w="12700" cap="sq">
            <a:noFill/>
            <a:miter lim="800000"/>
            <a:headEnd type="none" w="sm" len="sm"/>
            <a:tailEnd type="none" w="sm" len="sm"/>
          </a:ln>
        </p:spPr>
        <p:txBody>
          <a:bodyPr lIns="94348" tIns="47174" rIns="94348" bIns="47174" anchor="b"/>
          <a:lstStyle/>
          <a:p>
            <a:pPr algn="r" defTabSz="942975" eaLnBrk="0" hangingPunct="0">
              <a:buFont typeface="Times New Roman" pitchFamily="18" charset="0"/>
              <a:buNone/>
            </a:pPr>
            <a:fld id="{FE198D98-E51E-487E-A958-F96132B70509}" type="slidenum">
              <a:rPr lang="en-GB" sz="1200" b="0">
                <a:solidFill>
                  <a:schemeClr val="tx1"/>
                </a:solidFill>
                <a:ea typeface="Arial Unicode MS" pitchFamily="34" charset="-128"/>
                <a:cs typeface="Arial Unicode MS" pitchFamily="34" charset="-128"/>
              </a:rPr>
              <a:pPr algn="r" defTabSz="942975" eaLnBrk="0" hangingPunct="0">
                <a:buFont typeface="Times New Roman" pitchFamily="18" charset="0"/>
                <a:buNone/>
              </a:pPr>
              <a:t>41</a:t>
            </a:fld>
            <a:endParaRPr lang="en-GB" sz="1200" b="0">
              <a:solidFill>
                <a:schemeClr val="tx1"/>
              </a:solidFill>
              <a:ea typeface="Arial Unicode MS" pitchFamily="34" charset="-128"/>
              <a:cs typeface="Arial Unicode MS" pitchFamily="34" charset="-128"/>
            </a:endParaRPr>
          </a:p>
        </p:txBody>
      </p:sp>
      <p:sp>
        <p:nvSpPr>
          <p:cNvPr id="86019"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p>
            <a:pPr algn="ctr" eaLnBrk="0" hangingPunct="0">
              <a:spcBef>
                <a:spcPct val="50000"/>
              </a:spcBef>
            </a:pPr>
            <a:endParaRPr lang="pt-BR"/>
          </a:p>
        </p:txBody>
      </p:sp>
      <p:sp>
        <p:nvSpPr>
          <p:cNvPr id="86020" name="Rectangle 2"/>
          <p:cNvSpPr>
            <a:spLocks noGrp="1" noChangeArrowheads="1"/>
          </p:cNvSpPr>
          <p:nvPr>
            <p:ph type="body"/>
          </p:nvPr>
        </p:nvSpPr>
        <p:spPr>
          <a:xfrm>
            <a:off x="914400" y="4611688"/>
            <a:ext cx="5026025" cy="4370387"/>
          </a:xfrm>
          <a:noFill/>
          <a:ln w="9525"/>
        </p:spPr>
        <p:txBody>
          <a:bodyPr wrap="none" anchor="ctr"/>
          <a:lstStyle/>
          <a:p>
            <a:endParaRPr 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ço Reservado para Imagem de Slide 1"/>
          <p:cNvSpPr>
            <a:spLocks noGrp="1" noRot="1" noChangeAspect="1" noTextEdit="1"/>
          </p:cNvSpPr>
          <p:nvPr>
            <p:ph type="sldImg"/>
          </p:nvPr>
        </p:nvSpPr>
        <p:spPr>
          <a:ln/>
        </p:spPr>
      </p:sp>
      <p:sp>
        <p:nvSpPr>
          <p:cNvPr id="87043" name="Espaço Reservado para Anotações 2"/>
          <p:cNvSpPr>
            <a:spLocks noGrp="1"/>
          </p:cNvSpPr>
          <p:nvPr>
            <p:ph type="body" idx="1"/>
          </p:nvPr>
        </p:nvSpPr>
        <p:spPr>
          <a:noFill/>
          <a:ln w="9525"/>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9808C6D2-60D0-4145-AC9E-97E599A7A113}" type="slidenum">
              <a:rPr lang="pt-BR" sz="1200" b="0" smtClean="0">
                <a:solidFill>
                  <a:schemeClr val="tx1"/>
                </a:solidFill>
              </a:rPr>
              <a:pPr algn="r">
                <a:spcBef>
                  <a:spcPct val="0"/>
                </a:spcBef>
                <a:defRPr/>
              </a:pPr>
              <a:t>42</a:t>
            </a:fld>
            <a:endParaRPr lang="pt-BR" sz="1200" b="0" smtClean="0">
              <a:solidFill>
                <a:schemeClr val="tx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Espaço Reservado para Imagem de Slide 1"/>
          <p:cNvSpPr>
            <a:spLocks noGrp="1" noRot="1" noChangeAspect="1" noTextEdit="1"/>
          </p:cNvSpPr>
          <p:nvPr>
            <p:ph type="sldImg"/>
          </p:nvPr>
        </p:nvSpPr>
        <p:spPr>
          <a:ln/>
        </p:spPr>
      </p:sp>
      <p:sp>
        <p:nvSpPr>
          <p:cNvPr id="89091" name="Espaço Reservado para Anotações 2"/>
          <p:cNvSpPr>
            <a:spLocks noGrp="1"/>
          </p:cNvSpPr>
          <p:nvPr>
            <p:ph type="body" idx="1"/>
          </p:nvPr>
        </p:nvSpPr>
        <p:spPr>
          <a:noFill/>
          <a:ln w="9525"/>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962C4AF9-12D1-4499-99D6-D314C72CA835}" type="slidenum">
              <a:rPr lang="pt-BR" sz="1200" b="0" smtClean="0">
                <a:solidFill>
                  <a:schemeClr val="tx1"/>
                </a:solidFill>
              </a:rPr>
              <a:pPr algn="r">
                <a:spcBef>
                  <a:spcPct val="0"/>
                </a:spcBef>
                <a:defRPr/>
              </a:pPr>
              <a:t>45</a:t>
            </a:fld>
            <a:endParaRPr lang="pt-BR" sz="1200" b="0" smtClean="0">
              <a:solidFill>
                <a:schemeClr val="tx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ço Reservado para Imagem de Slide 1"/>
          <p:cNvSpPr>
            <a:spLocks noGrp="1" noRot="1" noChangeAspect="1" noTextEdit="1"/>
          </p:cNvSpPr>
          <p:nvPr>
            <p:ph type="sldImg"/>
          </p:nvPr>
        </p:nvSpPr>
        <p:spPr>
          <a:ln/>
        </p:spPr>
      </p:sp>
      <p:sp>
        <p:nvSpPr>
          <p:cNvPr id="90115" name="Espaço Reservado para Anotações 2"/>
          <p:cNvSpPr>
            <a:spLocks noGrp="1"/>
          </p:cNvSpPr>
          <p:nvPr>
            <p:ph type="body" idx="1"/>
          </p:nvPr>
        </p:nvSpPr>
        <p:spPr>
          <a:noFill/>
          <a:ln w="9525"/>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EA8AB193-1C18-4961-9CFB-9C781C9E76DF}" type="slidenum">
              <a:rPr lang="pt-BR" sz="1200" b="0" smtClean="0">
                <a:solidFill>
                  <a:schemeClr val="tx1"/>
                </a:solidFill>
              </a:rPr>
              <a:pPr algn="r">
                <a:spcBef>
                  <a:spcPct val="0"/>
                </a:spcBef>
                <a:defRPr/>
              </a:pPr>
              <a:t>46</a:t>
            </a:fld>
            <a:endParaRPr lang="pt-BR" sz="1200" b="0" smtClean="0">
              <a:solidFill>
                <a:schemeClr val="tx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ço Reservado para Imagem de Slide 1"/>
          <p:cNvSpPr>
            <a:spLocks noGrp="1" noRot="1" noChangeAspect="1" noTextEdit="1"/>
          </p:cNvSpPr>
          <p:nvPr>
            <p:ph type="sldImg"/>
          </p:nvPr>
        </p:nvSpPr>
        <p:spPr>
          <a:ln/>
        </p:spPr>
      </p:sp>
      <p:sp>
        <p:nvSpPr>
          <p:cNvPr id="91139" name="Espaço Reservado para Anotações 2"/>
          <p:cNvSpPr>
            <a:spLocks noGrp="1"/>
          </p:cNvSpPr>
          <p:nvPr>
            <p:ph type="body" idx="1"/>
          </p:nvPr>
        </p:nvSpPr>
        <p:spPr>
          <a:noFill/>
          <a:ln w="9525"/>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EA1B7A13-3DC8-4A47-9D1C-0F7C0C2E0174}" type="slidenum">
              <a:rPr lang="pt-BR" sz="1200" b="0" smtClean="0">
                <a:solidFill>
                  <a:schemeClr val="tx1"/>
                </a:solidFill>
              </a:rPr>
              <a:pPr algn="r">
                <a:spcBef>
                  <a:spcPct val="0"/>
                </a:spcBef>
                <a:defRPr/>
              </a:pPr>
              <a:t>48</a:t>
            </a:fld>
            <a:endParaRPr lang="pt-BR" sz="1200" b="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Imagem de Slide 1"/>
          <p:cNvSpPr>
            <a:spLocks noGrp="1" noRot="1" noChangeAspect="1" noTextEdit="1"/>
          </p:cNvSpPr>
          <p:nvPr>
            <p:ph type="sldImg"/>
          </p:nvPr>
        </p:nvSpPr>
        <p:spPr>
          <a:ln/>
        </p:spPr>
      </p:sp>
      <p:sp>
        <p:nvSpPr>
          <p:cNvPr id="59395" name="Espaço Reservado para Anotações 2"/>
          <p:cNvSpPr>
            <a:spLocks noGrp="1"/>
          </p:cNvSpPr>
          <p:nvPr>
            <p:ph type="body" idx="1"/>
          </p:nvPr>
        </p:nvSpPr>
        <p:spPr>
          <a:noFill/>
          <a:ln w="9525"/>
        </p:spPr>
        <p:txBody>
          <a:bodyPr/>
          <a:lstStyle/>
          <a:p>
            <a:endParaRPr lang="pt-BR" smtClean="0"/>
          </a:p>
        </p:txBody>
      </p:sp>
      <p:sp>
        <p:nvSpPr>
          <p:cNvPr id="49156"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F9BA7AA7-963E-43BF-8E1A-75FB78A39D13}" type="slidenum">
              <a:rPr lang="pt-BR" sz="1200" b="0" smtClean="0">
                <a:solidFill>
                  <a:schemeClr val="tx1"/>
                </a:solidFill>
              </a:rPr>
              <a:pPr algn="r">
                <a:spcBef>
                  <a:spcPct val="0"/>
                </a:spcBef>
                <a:defRPr/>
              </a:pPr>
              <a:t>10</a:t>
            </a:fld>
            <a:endParaRPr lang="pt-BR" sz="1200" b="0" smtClean="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CaixaDeTexto 3"/>
          <p:cNvSpPr txBox="1">
            <a:spLocks noChangeArrowheads="1"/>
          </p:cNvSpPr>
          <p:nvPr/>
        </p:nvSpPr>
        <p:spPr bwMode="auto">
          <a:xfrm>
            <a:off x="714375" y="4568825"/>
            <a:ext cx="5357813" cy="4064000"/>
          </a:xfrm>
          <a:prstGeom prst="rect">
            <a:avLst/>
          </a:prstGeom>
          <a:noFill/>
          <a:ln w="9525">
            <a:noFill/>
            <a:miter lim="800000"/>
            <a:headEnd/>
            <a:tailEnd/>
          </a:ln>
        </p:spPr>
        <p:txBody>
          <a:bodyPr>
            <a:spAutoFit/>
          </a:bodyPr>
          <a:lstStyle/>
          <a:p>
            <a:pPr algn="ctr" eaLnBrk="0" hangingPunct="0">
              <a:spcBef>
                <a:spcPct val="50000"/>
              </a:spcBef>
            </a:pPr>
            <a:r>
              <a:rPr lang="pt-BR" sz="1200">
                <a:solidFill>
                  <a:schemeClr val="tx1"/>
                </a:solidFill>
              </a:rPr>
              <a:t>Suspensão pagamento encargos aos rentistas (Bonos Global 2012 e 2030) desde novembro/2008</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 Proposta soberana de recompra do restante da dívida por no máximo 30% de seu valor nominal</a:t>
            </a:r>
          </a:p>
          <a:p>
            <a:pPr algn="ctr" eaLnBrk="0" hangingPunct="0">
              <a:spcBef>
                <a:spcPct val="50000"/>
              </a:spcBef>
            </a:pPr>
            <a:r>
              <a:rPr lang="pt-BR" sz="1200">
                <a:solidFill>
                  <a:schemeClr val="tx1"/>
                </a:solidFill>
              </a:rPr>
              <a:t> </a:t>
            </a:r>
          </a:p>
          <a:p>
            <a:pPr algn="ctr" eaLnBrk="0" hangingPunct="0">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eaLnBrk="0" hangingPunct="0">
              <a:spcBef>
                <a:spcPct val="50000"/>
              </a:spcBef>
            </a:pPr>
            <a:endParaRPr lang="pt-BR" sz="1200" i="1">
              <a:solidFill>
                <a:schemeClr val="tx1"/>
              </a:solidFill>
            </a:endParaRPr>
          </a:p>
          <a:p>
            <a:pPr algn="ctr" eaLnBrk="0" hangingPunct="0">
              <a:spcBef>
                <a:spcPct val="50000"/>
              </a:spcBef>
            </a:pPr>
            <a:r>
              <a:rPr lang="pt-BR" sz="1200" i="1">
                <a:solidFill>
                  <a:schemeClr val="tx1"/>
                </a:solidFill>
              </a:rPr>
              <a:t>ENQUANTO ISSO, O GOVERNO BRASILEIRO RECOMPRA TÍTULOS DA DÍVIDA EXTERNA A 130% DO VALOR DE FACE, EM MÉDIA</a:t>
            </a:r>
          </a:p>
          <a:p>
            <a:pPr algn="ctr" eaLnBrk="0" hangingPunct="0">
              <a:spcBef>
                <a:spcPct val="50000"/>
              </a:spcBef>
            </a:pPr>
            <a:endParaRPr lang="pt-BR" sz="1200" i="1">
              <a:solidFill>
                <a:schemeClr val="tx1"/>
              </a:solidFill>
            </a:endParaRPr>
          </a:p>
          <a:p>
            <a:pPr algn="ctr" eaLnBrk="0" hangingPunct="0">
              <a:spcBef>
                <a:spcPct val="50000"/>
              </a:spcBef>
            </a:pPr>
            <a:r>
              <a:rPr lang="pt-BR" sz="1200">
                <a:solidFill>
                  <a:schemeClr val="tx1"/>
                </a:solidFill>
              </a:rPr>
              <a:t> </a:t>
            </a:r>
          </a:p>
          <a:p>
            <a:pPr algn="ctr" eaLnBrk="0" hangingPunct="0">
              <a:spcBef>
                <a:spcPct val="50000"/>
              </a:spcBef>
            </a:pPr>
            <a:endParaRPr lang="pt-B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cs typeface="+mn-cs"/>
            </a:endParaRPr>
          </a:p>
        </p:txBody>
      </p:sp>
      <p:sp>
        <p:nvSpPr>
          <p:cNvPr id="1027" name="Freeform 8"/>
          <p:cNvSpPr>
            <a:spLocks/>
          </p:cNvSpPr>
          <p:nvPr/>
        </p:nvSpPr>
        <p:spPr bwMode="white">
          <a:xfrm>
            <a:off x="0" y="-20638"/>
            <a:ext cx="9906000" cy="1682751"/>
          </a:xfrm>
          <a:custGeom>
            <a:avLst/>
            <a:gdLst>
              <a:gd name="T0" fmla="*/ 0 w 5760"/>
              <a:gd name="T1" fmla="*/ 1195388 h 1060"/>
              <a:gd name="T2" fmla="*/ 0 w 5760"/>
              <a:gd name="T3" fmla="*/ 1681163 h 1060"/>
              <a:gd name="T4" fmla="*/ 9904280 w 5760"/>
              <a:gd name="T5" fmla="*/ 1681163 h 1060"/>
              <a:gd name="T6" fmla="*/ 9904280 w 5760"/>
              <a:gd name="T7" fmla="*/ 0 h 1060"/>
              <a:gd name="T8" fmla="*/ 9338469 w 5760"/>
              <a:gd name="T9" fmla="*/ 0 h 1060"/>
              <a:gd name="T10" fmla="*/ 9111456 w 5760"/>
              <a:gd name="T11" fmla="*/ 133350 h 1060"/>
              <a:gd name="T12" fmla="*/ 8832850 w 5760"/>
              <a:gd name="T13" fmla="*/ 252413 h 1060"/>
              <a:gd name="T14" fmla="*/ 8543925 w 5760"/>
              <a:gd name="T15" fmla="*/ 352425 h 1060"/>
              <a:gd name="T16" fmla="*/ 8275638 w 5760"/>
              <a:gd name="T17" fmla="*/ 423863 h 1060"/>
              <a:gd name="T18" fmla="*/ 7955756 w 5760"/>
              <a:gd name="T19" fmla="*/ 514350 h 1060"/>
              <a:gd name="T20" fmla="*/ 7635875 w 5760"/>
              <a:gd name="T21" fmla="*/ 581025 h 1060"/>
              <a:gd name="T22" fmla="*/ 7274719 w 5760"/>
              <a:gd name="T23" fmla="*/ 657225 h 1060"/>
              <a:gd name="T24" fmla="*/ 6774259 w 5760"/>
              <a:gd name="T25" fmla="*/ 742950 h 1060"/>
              <a:gd name="T26" fmla="*/ 6382147 w 5760"/>
              <a:gd name="T27" fmla="*/ 800100 h 1060"/>
              <a:gd name="T28" fmla="*/ 5917803 w 5760"/>
              <a:gd name="T29" fmla="*/ 862013 h 1060"/>
              <a:gd name="T30" fmla="*/ 5484416 w 5760"/>
              <a:gd name="T31" fmla="*/ 919163 h 1060"/>
              <a:gd name="T32" fmla="*/ 5030391 w 5760"/>
              <a:gd name="T33" fmla="*/ 962026 h 1060"/>
              <a:gd name="T34" fmla="*/ 4607322 w 5760"/>
              <a:gd name="T35" fmla="*/ 1004888 h 1060"/>
              <a:gd name="T36" fmla="*/ 4158456 w 5760"/>
              <a:gd name="T37" fmla="*/ 1038226 h 1060"/>
              <a:gd name="T38" fmla="*/ 3683794 w 5760"/>
              <a:gd name="T39" fmla="*/ 1071563 h 1060"/>
              <a:gd name="T40" fmla="*/ 3260725 w 5760"/>
              <a:gd name="T41" fmla="*/ 1100138 h 1060"/>
              <a:gd name="T42" fmla="*/ 2832497 w 5760"/>
              <a:gd name="T43" fmla="*/ 1123951 h 1060"/>
              <a:gd name="T44" fmla="*/ 2414588 w 5760"/>
              <a:gd name="T45" fmla="*/ 1143001 h 1060"/>
              <a:gd name="T46" fmla="*/ 2012156 w 5760"/>
              <a:gd name="T47" fmla="*/ 1162051 h 1060"/>
              <a:gd name="T48" fmla="*/ 1558131 w 5760"/>
              <a:gd name="T49" fmla="*/ 1171576 h 1060"/>
              <a:gd name="T50" fmla="*/ 918369 w 5760"/>
              <a:gd name="T51" fmla="*/ 1185863 h 1060"/>
              <a:gd name="T52" fmla="*/ 345678 w 5760"/>
              <a:gd name="T53" fmla="*/ 1195388 h 1060"/>
              <a:gd name="T54" fmla="*/ 0 w 5760"/>
              <a:gd name="T55" fmla="*/ 119538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581025 h 673"/>
              <a:gd name="T2" fmla="*/ 0 w 5284"/>
              <a:gd name="T3" fmla="*/ 1066800 h 673"/>
              <a:gd name="T4" fmla="*/ 521067 w 5284"/>
              <a:gd name="T5" fmla="*/ 1066800 h 673"/>
              <a:gd name="T6" fmla="*/ 1243337 w 5284"/>
              <a:gd name="T7" fmla="*/ 1052513 h 673"/>
              <a:gd name="T8" fmla="*/ 1754085 w 5284"/>
              <a:gd name="T9" fmla="*/ 1038225 h 673"/>
              <a:gd name="T10" fmla="*/ 2239038 w 5284"/>
              <a:gd name="T11" fmla="*/ 1019175 h 673"/>
              <a:gd name="T12" fmla="*/ 2672401 w 5284"/>
              <a:gd name="T13" fmla="*/ 1000125 h 673"/>
              <a:gd name="T14" fmla="*/ 3059331 w 5284"/>
              <a:gd name="T15" fmla="*/ 976313 h 673"/>
              <a:gd name="T16" fmla="*/ 3374035 w 5284"/>
              <a:gd name="T17" fmla="*/ 962025 h 673"/>
              <a:gd name="T18" fmla="*/ 3771284 w 5284"/>
              <a:gd name="T19" fmla="*/ 933450 h 673"/>
              <a:gd name="T20" fmla="*/ 4209805 w 5284"/>
              <a:gd name="T21" fmla="*/ 904875 h 673"/>
              <a:gd name="T22" fmla="*/ 4643167 w 5284"/>
              <a:gd name="T23" fmla="*/ 866775 h 673"/>
              <a:gd name="T24" fmla="*/ 4993984 w 5284"/>
              <a:gd name="T25" fmla="*/ 838200 h 673"/>
              <a:gd name="T26" fmla="*/ 5396392 w 5284"/>
              <a:gd name="T27" fmla="*/ 790575 h 673"/>
              <a:gd name="T28" fmla="*/ 5716255 w 5284"/>
              <a:gd name="T29" fmla="*/ 752475 h 673"/>
              <a:gd name="T30" fmla="*/ 6077390 w 5284"/>
              <a:gd name="T31" fmla="*/ 709613 h 673"/>
              <a:gd name="T32" fmla="*/ 6423048 w 5284"/>
              <a:gd name="T33" fmla="*/ 666750 h 673"/>
              <a:gd name="T34" fmla="*/ 6763547 w 5284"/>
              <a:gd name="T35" fmla="*/ 609600 h 673"/>
              <a:gd name="T36" fmla="*/ 7078250 w 5284"/>
              <a:gd name="T37" fmla="*/ 557213 h 673"/>
              <a:gd name="T38" fmla="*/ 7336204 w 5284"/>
              <a:gd name="T39" fmla="*/ 504825 h 673"/>
              <a:gd name="T40" fmla="*/ 7645749 w 5284"/>
              <a:gd name="T41" fmla="*/ 442913 h 673"/>
              <a:gd name="T42" fmla="*/ 7944975 w 5284"/>
              <a:gd name="T43" fmla="*/ 376238 h 673"/>
              <a:gd name="T44" fmla="*/ 8218406 w 5284"/>
              <a:gd name="T45" fmla="*/ 304800 h 673"/>
              <a:gd name="T46" fmla="*/ 8460882 w 5284"/>
              <a:gd name="T47" fmla="*/ 233363 h 673"/>
              <a:gd name="T48" fmla="*/ 8744631 w 5284"/>
              <a:gd name="T49" fmla="*/ 142875 h 673"/>
              <a:gd name="T50" fmla="*/ 8930358 w 5284"/>
              <a:gd name="T51" fmla="*/ 66675 h 673"/>
              <a:gd name="T52" fmla="*/ 9085130 w 5284"/>
              <a:gd name="T53" fmla="*/ 0 h 673"/>
              <a:gd name="T54" fmla="*/ 5504733 w 5284"/>
              <a:gd name="T55" fmla="*/ 0 h 673"/>
              <a:gd name="T56" fmla="*/ 5128120 w 5284"/>
              <a:gd name="T57" fmla="*/ 90488 h 673"/>
              <a:gd name="T58" fmla="*/ 4772144 w 5284"/>
              <a:gd name="T59" fmla="*/ 171450 h 673"/>
              <a:gd name="T60" fmla="*/ 4405850 w 5284"/>
              <a:gd name="T61" fmla="*/ 238125 h 673"/>
              <a:gd name="T62" fmla="*/ 4122101 w 5284"/>
              <a:gd name="T63" fmla="*/ 290513 h 673"/>
              <a:gd name="T64" fmla="*/ 3791920 w 5284"/>
              <a:gd name="T65" fmla="*/ 338138 h 673"/>
              <a:gd name="T66" fmla="*/ 3441103 w 5284"/>
              <a:gd name="T67" fmla="*/ 385763 h 673"/>
              <a:gd name="T68" fmla="*/ 3054172 w 5284"/>
              <a:gd name="T69" fmla="*/ 433388 h 673"/>
              <a:gd name="T70" fmla="*/ 2641446 w 5284"/>
              <a:gd name="T71" fmla="*/ 471488 h 673"/>
              <a:gd name="T72" fmla="*/ 2311265 w 5284"/>
              <a:gd name="T73" fmla="*/ 495300 h 673"/>
              <a:gd name="T74" fmla="*/ 1950130 w 5284"/>
              <a:gd name="T75" fmla="*/ 523875 h 673"/>
              <a:gd name="T76" fmla="*/ 1583836 w 5284"/>
              <a:gd name="T77" fmla="*/ 542925 h 673"/>
              <a:gd name="T78" fmla="*/ 1196905 w 5284"/>
              <a:gd name="T79" fmla="*/ 561975 h 673"/>
              <a:gd name="T80" fmla="*/ 861565 w 5284"/>
              <a:gd name="T81" fmla="*/ 571500 h 673"/>
              <a:gd name="T82" fmla="*/ 479794 w 5284"/>
              <a:gd name="T83" fmla="*/ 581025 h 673"/>
              <a:gd name="T84" fmla="*/ 170249 w 5284"/>
              <a:gd name="T85" fmla="*/ 585788 h 673"/>
              <a:gd name="T86" fmla="*/ 0 w 5284"/>
              <a:gd name="T87" fmla="*/ 581025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452438 h 286"/>
              <a:gd name="T4" fmla="*/ 330165 w 2884"/>
              <a:gd name="T5" fmla="*/ 452438 h 286"/>
              <a:gd name="T6" fmla="*/ 660330 w 2884"/>
              <a:gd name="T7" fmla="*/ 447676 h 286"/>
              <a:gd name="T8" fmla="*/ 995653 w 2884"/>
              <a:gd name="T9" fmla="*/ 438151 h 286"/>
              <a:gd name="T10" fmla="*/ 1356771 w 2884"/>
              <a:gd name="T11" fmla="*/ 423863 h 286"/>
              <a:gd name="T12" fmla="*/ 1717889 w 2884"/>
              <a:gd name="T13" fmla="*/ 409576 h 286"/>
              <a:gd name="T14" fmla="*/ 1996465 w 2884"/>
              <a:gd name="T15" fmla="*/ 390526 h 286"/>
              <a:gd name="T16" fmla="*/ 2238930 w 2884"/>
              <a:gd name="T17" fmla="*/ 371476 h 286"/>
              <a:gd name="T18" fmla="*/ 2507189 w 2884"/>
              <a:gd name="T19" fmla="*/ 352426 h 286"/>
              <a:gd name="T20" fmla="*/ 2863148 w 2884"/>
              <a:gd name="T21" fmla="*/ 319088 h 286"/>
              <a:gd name="T22" fmla="*/ 3425460 w 2884"/>
              <a:gd name="T23" fmla="*/ 252413 h 286"/>
              <a:gd name="T24" fmla="*/ 3956818 w 2884"/>
              <a:gd name="T25" fmla="*/ 185738 h 286"/>
              <a:gd name="T26" fmla="*/ 4477860 w 2884"/>
              <a:gd name="T27" fmla="*/ 95250 h 286"/>
              <a:gd name="T28" fmla="*/ 4957630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46196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cs typeface="+mn-cs"/>
            </a:endParaRPr>
          </a:p>
        </p:txBody>
      </p:sp>
    </p:spTree>
  </p:cSld>
  <p:clrMap bg1="dk1" tx1="lt1" bg2="dk2" tx2="lt2" accent1="accent1" accent2="accent2" accent3="accent3" accent4="accent4" accent5="accent5" accent6="accent6" hlink="hlink" folHlink="folHlink"/>
  <p:sldLayoutIdLst>
    <p:sldLayoutId id="2147483654" r:id="rId1"/>
    <p:sldLayoutId id="2147483655" r:id="rId2"/>
    <p:sldLayoutId id="2147483656" r:id="rId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www4.bcb.gov.br/top50/port/top50.as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iets.org.br/article.php3?id_article=915"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gao.gov/products/GAO-11-696"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tjnamericalatina.org/wp-content/uploads/2010/10/LA_FUGA_DE_CAPITALES-II.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epp.eurostat.ec.europa.eu/cache/ITY_OFFPUB/KS-EU-10-001/EN/KS-EU-10-001-EN.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epp.eurostat.ec.europa.eu/cache/ITY_OFFPUB/KS-EU-10-001/EN/KS-EU-10-001-EN.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divida-auditoriacidada.org.br/config/DI2010.jpg/image_view_fullscree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www.divida-auditoriacidada.org.b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hyperlink" Target="http://www.divida-auditoriacidada.org.br/config/artigo.2011-03-10.8295141466/document_view"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0" y="0"/>
            <a:ext cx="9906000" cy="6786563"/>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endParaRPr lang="pt-BR" sz="3200">
              <a:solidFill>
                <a:srgbClr val="FFFF00"/>
              </a:solidFill>
            </a:endParaRPr>
          </a:p>
          <a:p>
            <a:pPr algn="ctr" eaLnBrk="0" hangingPunct="0">
              <a:spcBef>
                <a:spcPct val="50000"/>
              </a:spcBef>
            </a:pPr>
            <a:endParaRPr lang="pt-BR" sz="440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3000" b="0" i="1">
              <a:solidFill>
                <a:srgbClr val="FFFF00"/>
              </a:solidFill>
            </a:endParaRPr>
          </a:p>
          <a:p>
            <a:pPr algn="ctr" eaLnBrk="0" hangingPunct="0"/>
            <a:endParaRPr lang="pt-BR" sz="2700">
              <a:solidFill>
                <a:srgbClr val="FFFF00"/>
              </a:solidFill>
            </a:endParaRPr>
          </a:p>
          <a:p>
            <a:pPr algn="ctr" eaLnBrk="0" hangingPunct="0"/>
            <a:endParaRPr lang="pt-BR" sz="500" i="1">
              <a:solidFill>
                <a:schemeClr val="accent1"/>
              </a:solidFill>
            </a:endParaRPr>
          </a:p>
          <a:p>
            <a:pPr algn="ctr" eaLnBrk="0" hangingPunct="0"/>
            <a:endParaRPr lang="pt-BR" sz="500" i="1">
              <a:solidFill>
                <a:schemeClr val="accent1"/>
              </a:solidFill>
            </a:endParaRPr>
          </a:p>
          <a:p>
            <a:pPr algn="ctr" eaLnBrk="0" hangingPunct="0"/>
            <a:endParaRPr lang="pt-BR" sz="500" b="0" i="1">
              <a:solidFill>
                <a:srgbClr val="FFFFFF"/>
              </a:solidFill>
              <a:latin typeface="Verdana" pitchFamily="34" charset="0"/>
            </a:endParaRPr>
          </a:p>
          <a:p>
            <a:pPr algn="ctr" eaLnBrk="0" hangingPunct="0"/>
            <a:endParaRPr lang="pt-BR" b="0" i="1">
              <a:solidFill>
                <a:srgbClr val="FFFFFF"/>
              </a:solidFill>
              <a:latin typeface="Tahoma" pitchFamily="34" charset="0"/>
              <a:cs typeface="Tahoma" pitchFamily="34" charset="0"/>
            </a:endParaRPr>
          </a:p>
          <a:p>
            <a:pPr algn="ctr" eaLnBrk="0" hangingPunct="0"/>
            <a:r>
              <a:rPr lang="pt-BR" b="0" i="1">
                <a:solidFill>
                  <a:srgbClr val="FFFFFF"/>
                </a:solidFill>
                <a:latin typeface="Tahoma" pitchFamily="34" charset="0"/>
                <a:cs typeface="Tahoma" pitchFamily="34" charset="0"/>
              </a:rPr>
              <a:t>Maria Lucia Fattorelli</a:t>
            </a:r>
          </a:p>
          <a:p>
            <a:pPr algn="ctr" eaLnBrk="0" hangingPunct="0"/>
            <a:endParaRPr lang="pt-BR" b="0" i="1">
              <a:solidFill>
                <a:srgbClr val="FFFFFF"/>
              </a:solidFill>
              <a:latin typeface="Tahoma" pitchFamily="34" charset="0"/>
              <a:cs typeface="Tahoma" pitchFamily="34" charset="0"/>
            </a:endParaRPr>
          </a:p>
          <a:p>
            <a:pPr algn="ctr" eaLnBrk="0" hangingPunct="0"/>
            <a:endParaRPr lang="pt-BR" sz="500" b="0" i="1">
              <a:solidFill>
                <a:srgbClr val="92D050"/>
              </a:solidFill>
              <a:latin typeface="Tahoma" pitchFamily="34" charset="0"/>
              <a:cs typeface="Tahoma" pitchFamily="34" charset="0"/>
            </a:endParaRPr>
          </a:p>
          <a:p>
            <a:pPr algn="ctr" eaLnBrk="0" hangingPunct="0"/>
            <a:endParaRPr lang="pt-BR" sz="500" b="0" i="1">
              <a:solidFill>
                <a:srgbClr val="92D050"/>
              </a:solidFill>
              <a:latin typeface="Tahoma" pitchFamily="34" charset="0"/>
              <a:cs typeface="Tahoma" pitchFamily="34" charset="0"/>
            </a:endParaRPr>
          </a:p>
          <a:p>
            <a:pPr algn="ctr" eaLnBrk="0" hangingPunct="0"/>
            <a:endParaRPr lang="pt-BR" sz="500" b="0" i="1">
              <a:solidFill>
                <a:srgbClr val="92D050"/>
              </a:solidFill>
              <a:latin typeface="Tahoma" pitchFamily="34" charset="0"/>
              <a:cs typeface="Tahoma" pitchFamily="34" charset="0"/>
            </a:endParaRPr>
          </a:p>
          <a:p>
            <a:pPr algn="ctr" eaLnBrk="0" hangingPunct="0"/>
            <a:endParaRPr lang="pt-BR" sz="500" b="0" i="1">
              <a:solidFill>
                <a:srgbClr val="92D050"/>
              </a:solidFill>
              <a:latin typeface="Tahoma" pitchFamily="34" charset="0"/>
              <a:cs typeface="Tahoma" pitchFamily="34" charset="0"/>
            </a:endParaRPr>
          </a:p>
          <a:p>
            <a:pPr algn="ctr" eaLnBrk="0" hangingPunct="0"/>
            <a:endParaRPr lang="pt-BR" sz="500" b="0" i="1">
              <a:solidFill>
                <a:srgbClr val="92D050"/>
              </a:solidFill>
              <a:latin typeface="Tahoma" pitchFamily="34" charset="0"/>
              <a:cs typeface="Tahoma" pitchFamily="34" charset="0"/>
            </a:endParaRPr>
          </a:p>
          <a:p>
            <a:pPr algn="ctr" eaLnBrk="0" hangingPunct="0"/>
            <a:r>
              <a:rPr lang="pt-BR" b="0">
                <a:solidFill>
                  <a:srgbClr val="92D050"/>
                </a:solidFill>
                <a:latin typeface="Tahoma" pitchFamily="34" charset="0"/>
                <a:cs typeface="Tahoma" pitchFamily="34" charset="0"/>
              </a:rPr>
              <a:t>UNIVERSIDADE FEDERAL FLUMINENSE</a:t>
            </a:r>
          </a:p>
          <a:p>
            <a:pPr algn="ctr" eaLnBrk="0" hangingPunct="0"/>
            <a:r>
              <a:rPr lang="pt-BR" b="0">
                <a:solidFill>
                  <a:srgbClr val="92D050"/>
                </a:solidFill>
                <a:latin typeface="Tahoma" pitchFamily="34" charset="0"/>
                <a:cs typeface="Tahoma" pitchFamily="34" charset="0"/>
              </a:rPr>
              <a:t>Niterói, 31 de outubro de 2011</a:t>
            </a:r>
          </a:p>
        </p:txBody>
      </p:sp>
      <p:pic>
        <p:nvPicPr>
          <p:cNvPr id="2" name="Picture 3"/>
          <p:cNvPicPr>
            <a:picLocks noChangeAspect="1" noChangeArrowheads="1"/>
          </p:cNvPicPr>
          <p:nvPr/>
        </p:nvPicPr>
        <p:blipFill>
          <a:blip r:embed="rId3"/>
          <a:srcRect/>
          <a:stretch>
            <a:fillRect/>
          </a:stretch>
        </p:blipFill>
        <p:spPr bwMode="auto">
          <a:xfrm>
            <a:off x="344488" y="836613"/>
            <a:ext cx="3287712" cy="3511550"/>
          </a:xfrm>
          <a:prstGeom prst="rect">
            <a:avLst/>
          </a:prstGeom>
          <a:noFill/>
          <a:ln w="12700" cap="sq" algn="ctr">
            <a:noFill/>
            <a:miter lim="800000"/>
            <a:headEnd/>
            <a:tailEnd/>
          </a:ln>
        </p:spPr>
      </p:pic>
      <p:sp>
        <p:nvSpPr>
          <p:cNvPr id="2052" name="CaixaDeTexto 3"/>
          <p:cNvSpPr txBox="1">
            <a:spLocks noChangeArrowheads="1"/>
          </p:cNvSpPr>
          <p:nvPr/>
        </p:nvSpPr>
        <p:spPr bwMode="auto">
          <a:xfrm>
            <a:off x="3873500" y="1785938"/>
            <a:ext cx="6032500" cy="1323975"/>
          </a:xfrm>
          <a:prstGeom prst="rect">
            <a:avLst/>
          </a:prstGeom>
          <a:noFill/>
          <a:ln w="9525">
            <a:noFill/>
            <a:miter lim="800000"/>
            <a:headEnd/>
            <a:tailEnd/>
          </a:ln>
        </p:spPr>
        <p:txBody>
          <a:bodyPr>
            <a:spAutoFit/>
          </a:bodyPr>
          <a:lstStyle/>
          <a:p>
            <a:pPr algn="ctr" eaLnBrk="0" hangingPunct="0">
              <a:spcBef>
                <a:spcPts val="600"/>
              </a:spcBef>
            </a:pPr>
            <a:r>
              <a:rPr lang="pt-BR" sz="4000" b="0">
                <a:solidFill>
                  <a:srgbClr val="FFFFFF"/>
                </a:solidFill>
                <a:latin typeface="Tahoma" pitchFamily="34" charset="0"/>
                <a:cs typeface="Tahoma" pitchFamily="34" charset="0"/>
              </a:rPr>
              <a:t>Política Fiscal no Brasil: Retrato e Fundamentos</a:t>
            </a:r>
            <a:endParaRPr lang="pt-BR" sz="4000">
              <a:solidFill>
                <a:srgbClr val="FFFF00"/>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9"/>
          <p:cNvPicPr>
            <a:picLocks noChangeAspect="1" noChangeArrowheads="1"/>
          </p:cNvPicPr>
          <p:nvPr/>
        </p:nvPicPr>
        <p:blipFill>
          <a:blip r:embed="rId3"/>
          <a:srcRect/>
          <a:stretch>
            <a:fillRect/>
          </a:stretch>
        </p:blipFill>
        <p:spPr bwMode="auto">
          <a:xfrm>
            <a:off x="344488" y="1052513"/>
            <a:ext cx="9151937" cy="5211762"/>
          </a:xfrm>
          <a:prstGeom prst="rect">
            <a:avLst/>
          </a:prstGeom>
          <a:noFill/>
          <a:ln w="12700" cap="sq" algn="ctr">
            <a:noFill/>
            <a:miter lim="800000"/>
            <a:headEnd/>
            <a:tailEnd/>
          </a:ln>
        </p:spPr>
      </p:pic>
      <p:sp>
        <p:nvSpPr>
          <p:cNvPr id="11267" name="Rectangle 3"/>
          <p:cNvSpPr>
            <a:spLocks noChangeArrowheads="1"/>
          </p:cNvSpPr>
          <p:nvPr/>
        </p:nvSpPr>
        <p:spPr bwMode="auto">
          <a:xfrm>
            <a:off x="895350" y="0"/>
            <a:ext cx="8420100" cy="977900"/>
          </a:xfrm>
          <a:prstGeom prst="rect">
            <a:avLst/>
          </a:prstGeom>
          <a:noFill/>
          <a:ln w="9525">
            <a:noFill/>
            <a:miter lim="800000"/>
            <a:headEnd/>
            <a:tailEnd/>
          </a:ln>
        </p:spPr>
        <p:txBody>
          <a:bodyPr anchor="ct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QUEM GANHA E QUEM PERDE</a:t>
            </a:r>
          </a:p>
        </p:txBody>
      </p:sp>
      <p:sp>
        <p:nvSpPr>
          <p:cNvPr id="11268" name="Rectangle 4"/>
          <p:cNvSpPr>
            <a:spLocks noChangeArrowheads="1"/>
          </p:cNvSpPr>
          <p:nvPr/>
        </p:nvSpPr>
        <p:spPr bwMode="auto">
          <a:xfrm>
            <a:off x="661988" y="1901825"/>
            <a:ext cx="8348662" cy="4699000"/>
          </a:xfrm>
          <a:prstGeom prst="rect">
            <a:avLst/>
          </a:prstGeom>
          <a:noFill/>
          <a:ln w="9525">
            <a:noFill/>
            <a:miter lim="800000"/>
            <a:headEnd/>
            <a:tailEnd/>
          </a:ln>
        </p:spPr>
        <p:txBody>
          <a:bodyPr/>
          <a:lstStyle/>
          <a:p>
            <a:pPr marL="533400" algn="ctr" eaLnBrk="0" hangingPunct="0">
              <a:spcBef>
                <a:spcPct val="20000"/>
              </a:spcBef>
            </a:pPr>
            <a:endParaRPr lang="pt-BR"/>
          </a:p>
        </p:txBody>
      </p:sp>
      <p:sp>
        <p:nvSpPr>
          <p:cNvPr id="11269" name="Text Box 5"/>
          <p:cNvSpPr txBox="1">
            <a:spLocks noChangeArrowheads="1"/>
          </p:cNvSpPr>
          <p:nvPr/>
        </p:nvSpPr>
        <p:spPr bwMode="auto">
          <a:xfrm>
            <a:off x="819150" y="6397625"/>
            <a:ext cx="8670925" cy="307975"/>
          </a:xfrm>
          <a:prstGeom prst="rect">
            <a:avLst/>
          </a:prstGeom>
          <a:noFill/>
          <a:ln w="12700" cap="sq">
            <a:noFill/>
            <a:miter lim="800000"/>
            <a:headEnd type="none" w="sm" len="sm"/>
            <a:tailEnd type="none" w="sm" len="sm"/>
          </a:ln>
        </p:spPr>
        <p:txBody>
          <a:bodyPr>
            <a:spAutoFit/>
          </a:bodyPr>
          <a:lstStyle/>
          <a:p>
            <a:pPr eaLnBrk="0" hangingPunct="0">
              <a:spcBef>
                <a:spcPct val="50000"/>
              </a:spcBef>
            </a:pPr>
            <a:r>
              <a:rPr lang="pt-BR" sz="1400" b="0">
                <a:solidFill>
                  <a:srgbClr val="FFFFFF"/>
                </a:solidFill>
                <a:latin typeface="Tahoma" pitchFamily="34" charset="0"/>
                <a:cs typeface="Tahoma" pitchFamily="34" charset="0"/>
              </a:rPr>
              <a:t>Fonte: Banco Central - </a:t>
            </a:r>
            <a:r>
              <a:rPr lang="pt-BR" sz="1400" b="0">
                <a:solidFill>
                  <a:srgbClr val="FFFFFF"/>
                </a:solidFill>
                <a:latin typeface="Tahoma" pitchFamily="34" charset="0"/>
                <a:cs typeface="Tahoma" pitchFamily="34" charset="0"/>
                <a:hlinkClick r:id="rId4"/>
              </a:rPr>
              <a:t>http://www4.bcb.gov.br/top50/port/top50.asp</a:t>
            </a:r>
            <a:r>
              <a:rPr lang="pt-BR" sz="1400" b="0">
                <a:solidFill>
                  <a:srgbClr val="FFFFFF"/>
                </a:solidFill>
                <a:latin typeface="Tahoma" pitchFamily="34" charset="0"/>
                <a:cs typeface="Tahoma" pitchFamily="34" charset="0"/>
              </a:rPr>
              <a:t> </a:t>
            </a:r>
          </a:p>
        </p:txBody>
      </p:sp>
      <p:sp>
        <p:nvSpPr>
          <p:cNvPr id="3078" name="Text Box 6"/>
          <p:cNvSpPr txBox="1">
            <a:spLocks noChangeArrowheads="1"/>
          </p:cNvSpPr>
          <p:nvPr/>
        </p:nvSpPr>
        <p:spPr bwMode="auto">
          <a:xfrm>
            <a:off x="3881438" y="2428875"/>
            <a:ext cx="2903537" cy="600075"/>
          </a:xfrm>
          <a:prstGeom prst="rect">
            <a:avLst/>
          </a:prstGeom>
          <a:solidFill>
            <a:srgbClr val="FFFFFF"/>
          </a:solidFill>
          <a:ln w="12700" cap="sq">
            <a:solidFill>
              <a:schemeClr val="bg2"/>
            </a:solidFill>
            <a:miter lim="800000"/>
            <a:headEnd type="none" w="sm" len="sm"/>
            <a:tailEnd type="none" w="sm" len="sm"/>
          </a:ln>
        </p:spPr>
        <p:txBody>
          <a:bodyPr>
            <a:spAutoFit/>
          </a:bodyPr>
          <a:lstStyle/>
          <a:p>
            <a:pPr algn="ctr" eaLnBrk="0" hangingPunct="0">
              <a:lnSpc>
                <a:spcPct val="70000"/>
              </a:lnSpc>
              <a:spcBef>
                <a:spcPts val="600"/>
              </a:spcBef>
              <a:defRPr/>
            </a:pPr>
            <a:r>
              <a:rPr lang="pt-BR" sz="2000" b="0" dirty="0">
                <a:solidFill>
                  <a:schemeClr val="bg2">
                    <a:lumMod val="95000"/>
                    <a:lumOff val="5000"/>
                  </a:schemeClr>
                </a:solidFill>
                <a:latin typeface="Tahoma" pitchFamily="34" charset="0"/>
                <a:ea typeface="Tahoma" pitchFamily="34" charset="0"/>
                <a:cs typeface="Tahoma" pitchFamily="34" charset="0"/>
              </a:rPr>
              <a:t>Aparente queda</a:t>
            </a:r>
          </a:p>
          <a:p>
            <a:pPr algn="ctr" eaLnBrk="0" hangingPunct="0">
              <a:lnSpc>
                <a:spcPct val="70000"/>
              </a:lnSpc>
              <a:spcBef>
                <a:spcPts val="600"/>
              </a:spcBef>
              <a:defRPr/>
            </a:pPr>
            <a:r>
              <a:rPr lang="pt-BR" sz="2000" b="0" dirty="0">
                <a:solidFill>
                  <a:schemeClr val="bg2">
                    <a:lumMod val="95000"/>
                    <a:lumOff val="5000"/>
                  </a:schemeClr>
                </a:solidFill>
                <a:latin typeface="Tahoma" pitchFamily="34" charset="0"/>
                <a:ea typeface="Tahoma" pitchFamily="34" charset="0"/>
                <a:cs typeface="Tahoma" pitchFamily="34" charset="0"/>
              </a:rPr>
              <a:t>Aumento de Provisões</a:t>
            </a:r>
          </a:p>
        </p:txBody>
      </p:sp>
      <p:sp>
        <p:nvSpPr>
          <p:cNvPr id="11271" name="Line 8"/>
          <p:cNvSpPr>
            <a:spLocks noChangeShapeType="1"/>
          </p:cNvSpPr>
          <p:nvPr/>
        </p:nvSpPr>
        <p:spPr bwMode="auto">
          <a:xfrm flipH="1">
            <a:off x="6810375" y="2636838"/>
            <a:ext cx="879475" cy="6350"/>
          </a:xfrm>
          <a:prstGeom prst="line">
            <a:avLst/>
          </a:prstGeom>
          <a:noFill/>
          <a:ln w="22225" cap="sq">
            <a:solidFill>
              <a:srgbClr val="FF0000"/>
            </a:solidFill>
            <a:round/>
            <a:headEnd type="none" w="sm" len="sm"/>
            <a:tailEnd type="none" w="sm" len="sm"/>
          </a:ln>
        </p:spPr>
        <p:txBody>
          <a:bodyPr/>
          <a:lstStyle/>
          <a:p>
            <a:endParaRPr lang="es-EC"/>
          </a:p>
        </p:txBody>
      </p:sp>
      <p:sp>
        <p:nvSpPr>
          <p:cNvPr id="11272" name="Line 7"/>
          <p:cNvSpPr>
            <a:spLocks noChangeShapeType="1"/>
          </p:cNvSpPr>
          <p:nvPr/>
        </p:nvSpPr>
        <p:spPr bwMode="auto">
          <a:xfrm>
            <a:off x="7689850" y="2636838"/>
            <a:ext cx="382588" cy="500062"/>
          </a:xfrm>
          <a:prstGeom prst="line">
            <a:avLst/>
          </a:prstGeom>
          <a:noFill/>
          <a:ln w="38100" cap="sq">
            <a:solidFill>
              <a:srgbClr val="FF0000"/>
            </a:solidFill>
            <a:round/>
            <a:headEnd type="none" w="sm" len="sm"/>
            <a:tailEnd type="triangle" w="med" len="lg"/>
          </a:ln>
        </p:spPr>
        <p:txBody>
          <a:bodyPr/>
          <a:lstStyle/>
          <a:p>
            <a:endParaRPr lang="es-EC"/>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38125" y="285750"/>
            <a:ext cx="9396413" cy="6629400"/>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800" dirty="0">
                <a:solidFill>
                  <a:srgbClr val="92D050"/>
                </a:solidFill>
                <a:latin typeface="Tahoma" pitchFamily="34" charset="0"/>
                <a:ea typeface="Tahoma" pitchFamily="34" charset="0"/>
                <a:cs typeface="Tahoma" pitchFamily="34" charset="0"/>
              </a:rPr>
              <a:t>QUEM GANHA E QUEM PERDE</a:t>
            </a:r>
          </a:p>
          <a:p>
            <a:pPr lvl="1"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800" dirty="0">
                <a:solidFill>
                  <a:srgbClr val="92D050"/>
                </a:solidFill>
                <a:latin typeface="Tahoma" pitchFamily="34" charset="0"/>
                <a:ea typeface="Tahoma" pitchFamily="34" charset="0"/>
                <a:cs typeface="Tahoma" pitchFamily="34" charset="0"/>
              </a:rPr>
              <a:t>Lucro em 2010:</a:t>
            </a:r>
          </a:p>
          <a:p>
            <a:pPr marL="180000" lvl="1"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Itaú/Unibanco = R$ 13,3 bilhões</a:t>
            </a:r>
          </a:p>
          <a:p>
            <a:pPr marL="180000" lvl="1"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Bradesco = R$ 10 bilhões</a:t>
            </a:r>
          </a:p>
          <a:p>
            <a:pPr marL="180000" lvl="1"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Banco Brasil = 11,7 bilhões</a:t>
            </a:r>
          </a:p>
          <a:p>
            <a:pPr marL="180000" lvl="1"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92D050"/>
                </a:solidFill>
                <a:latin typeface="Tahoma" pitchFamily="34" charset="0"/>
                <a:ea typeface="Tahoma" pitchFamily="34" charset="0"/>
                <a:cs typeface="Tahoma" pitchFamily="34" charset="0"/>
              </a:rPr>
              <a:t>1º trimestre de 2011</a:t>
            </a:r>
            <a:r>
              <a:rPr lang="pt-BR" b="0" dirty="0">
                <a:solidFill>
                  <a:srgbClr val="FFFFFF"/>
                </a:solidFill>
                <a:latin typeface="Tahoma" pitchFamily="34" charset="0"/>
                <a:ea typeface="Tahoma" pitchFamily="34" charset="0"/>
                <a:cs typeface="Tahoma" pitchFamily="34" charset="0"/>
              </a:rPr>
              <a:t>: crescimento recorde de 17%</a:t>
            </a: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sz="2600" dirty="0">
                <a:solidFill>
                  <a:srgbClr val="92D050"/>
                </a:solidFill>
                <a:latin typeface="Tahoma" pitchFamily="34" charset="0"/>
                <a:ea typeface="Tahoma" pitchFamily="34" charset="0"/>
                <a:cs typeface="Tahoma" pitchFamily="34" charset="0"/>
              </a:rPr>
              <a:t>Lucratividade exorbitante favorecida por:</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a:t>
            </a:r>
            <a:r>
              <a:rPr lang="pt-BR" b="0" i="1" dirty="0">
                <a:solidFill>
                  <a:srgbClr val="FFFFFF"/>
                </a:solidFill>
                <a:latin typeface="Tahoma" pitchFamily="34" charset="0"/>
                <a:ea typeface="Tahoma" pitchFamily="34" charset="0"/>
                <a:cs typeface="Tahoma" pitchFamily="34" charset="0"/>
              </a:rPr>
              <a:t>Sistema de Metas de Inflação</a:t>
            </a:r>
            <a:r>
              <a:rPr lang="pt-BR" b="0" dirty="0">
                <a:solidFill>
                  <a:srgbClr val="FFFFFF"/>
                </a:solidFill>
                <a:latin typeface="Tahoma" pitchFamily="34" charset="0"/>
                <a:ea typeface="Tahoma" pitchFamily="34" charset="0"/>
                <a:cs typeface="Tahoma" pitchFamily="34" charset="0"/>
              </a:rPr>
              <a:t>”</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 Ausência de limites para os juros</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 Benesses tributárias</a:t>
            </a:r>
          </a:p>
          <a:p>
            <a:pPr lvl="1" algn="just" defTabSz="449263" eaLnBrk="0" hangingPunct="0">
              <a:lnSpc>
                <a:spcPct val="1500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pt-BR" b="0" dirty="0">
                <a:solidFill>
                  <a:srgbClr val="FFFFFF"/>
                </a:solidFill>
                <a:latin typeface="Tahoma" pitchFamily="34" charset="0"/>
                <a:ea typeface="Tahoma" pitchFamily="34" charset="0"/>
                <a:cs typeface="Tahoma" pitchFamily="34" charset="0"/>
              </a:rPr>
              <a:t> Falta de controle de capitais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4860925" y="-230188"/>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13315" name="Rectangle 10"/>
          <p:cNvSpPr>
            <a:spLocks noChangeArrowheads="1"/>
          </p:cNvSpPr>
          <p:nvPr/>
        </p:nvSpPr>
        <p:spPr bwMode="auto">
          <a:xfrm>
            <a:off x="0" y="0"/>
            <a:ext cx="184150" cy="461963"/>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pic>
        <p:nvPicPr>
          <p:cNvPr id="13316" name="Picture 2" descr="http://www.nakelelugar.com/wp-content/uploads/2010/07/banco-central1.jpg"/>
          <p:cNvPicPr>
            <a:picLocks noChangeAspect="1" noChangeArrowheads="1"/>
          </p:cNvPicPr>
          <p:nvPr/>
        </p:nvPicPr>
        <p:blipFill>
          <a:blip r:embed="rId3"/>
          <a:srcRect/>
          <a:stretch>
            <a:fillRect/>
          </a:stretch>
        </p:blipFill>
        <p:spPr bwMode="auto">
          <a:xfrm>
            <a:off x="4016375" y="1989138"/>
            <a:ext cx="1927225" cy="2600325"/>
          </a:xfrm>
          <a:prstGeom prst="rect">
            <a:avLst/>
          </a:prstGeom>
          <a:noFill/>
          <a:ln w="9525">
            <a:noFill/>
            <a:miter lim="800000"/>
            <a:headEnd/>
            <a:tailEnd/>
          </a:ln>
        </p:spPr>
      </p:pic>
      <p:sp>
        <p:nvSpPr>
          <p:cNvPr id="13317" name="CaixaDeTexto 10"/>
          <p:cNvSpPr txBox="1">
            <a:spLocks noChangeArrowheads="1"/>
          </p:cNvSpPr>
          <p:nvPr/>
        </p:nvSpPr>
        <p:spPr bwMode="auto">
          <a:xfrm>
            <a:off x="4016375" y="3286125"/>
            <a:ext cx="1873250" cy="523875"/>
          </a:xfrm>
          <a:prstGeom prst="rect">
            <a:avLst/>
          </a:prstGeom>
          <a:noFill/>
          <a:ln w="9525">
            <a:noFill/>
            <a:miter lim="800000"/>
            <a:headEnd/>
            <a:tailEnd/>
          </a:ln>
        </p:spPr>
        <p:txBody>
          <a:bodyPr>
            <a:spAutoFit/>
          </a:bodyPr>
          <a:lstStyle/>
          <a:p>
            <a:pPr algn="ctr" eaLnBrk="0" hangingPunct="0">
              <a:spcBef>
                <a:spcPct val="50000"/>
              </a:spcBef>
            </a:pPr>
            <a:r>
              <a:rPr lang="pt-BR" sz="1400">
                <a:solidFill>
                  <a:srgbClr val="FFFFFF"/>
                </a:solidFill>
                <a:latin typeface="Tahoma" pitchFamily="34" charset="0"/>
                <a:cs typeface="Tahoma" pitchFamily="34" charset="0"/>
              </a:rPr>
              <a:t>BANCO CENTRAL DO BRASIL</a:t>
            </a:r>
          </a:p>
        </p:txBody>
      </p:sp>
      <p:pic>
        <p:nvPicPr>
          <p:cNvPr id="115717" name="Picture 5"/>
          <p:cNvPicPr>
            <a:picLocks noChangeAspect="1" noChangeArrowheads="1"/>
          </p:cNvPicPr>
          <p:nvPr/>
        </p:nvPicPr>
        <p:blipFill>
          <a:blip r:embed="rId4"/>
          <a:srcRect/>
          <a:stretch>
            <a:fillRect/>
          </a:stretch>
        </p:blipFill>
        <p:spPr bwMode="auto">
          <a:xfrm>
            <a:off x="2144713" y="1319213"/>
            <a:ext cx="1584325" cy="658812"/>
          </a:xfrm>
          <a:prstGeom prst="rect">
            <a:avLst/>
          </a:prstGeom>
          <a:noFill/>
          <a:ln w="12700" cap="sq" algn="ctr">
            <a:noFill/>
            <a:miter lim="800000"/>
            <a:headEnd/>
            <a:tailEnd/>
          </a:ln>
        </p:spPr>
      </p:pic>
      <p:sp>
        <p:nvSpPr>
          <p:cNvPr id="13" name="Line 6"/>
          <p:cNvSpPr>
            <a:spLocks noChangeShapeType="1"/>
          </p:cNvSpPr>
          <p:nvPr/>
        </p:nvSpPr>
        <p:spPr bwMode="auto">
          <a:xfrm>
            <a:off x="2144713" y="2205038"/>
            <a:ext cx="1584325" cy="0"/>
          </a:xfrm>
          <a:prstGeom prst="line">
            <a:avLst/>
          </a:prstGeom>
          <a:noFill/>
          <a:ln w="57240">
            <a:solidFill>
              <a:srgbClr val="FF0000"/>
            </a:solidFill>
            <a:miter lim="800000"/>
            <a:headEnd/>
            <a:tailEnd type="triangle" w="lg" len="lg"/>
          </a:ln>
        </p:spPr>
        <p:txBody>
          <a:bodyPr/>
          <a:lstStyle/>
          <a:p>
            <a:endParaRPr lang="es-EC"/>
          </a:p>
        </p:txBody>
      </p:sp>
      <p:sp>
        <p:nvSpPr>
          <p:cNvPr id="14" name="Text Box 7"/>
          <p:cNvSpPr txBox="1">
            <a:spLocks noChangeArrowheads="1"/>
          </p:cNvSpPr>
          <p:nvPr/>
        </p:nvSpPr>
        <p:spPr bwMode="auto">
          <a:xfrm>
            <a:off x="273050" y="857250"/>
            <a:ext cx="1727200" cy="2249488"/>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ea typeface="Arial Unicode MS" pitchFamily="34" charset="-128"/>
                <a:cs typeface="Arial Unicode MS" pitchFamily="34" charset="-128"/>
              </a:rPr>
              <a:t>Ingresso de moeda estrangeira aciona Sistema de Metas de Inflação</a:t>
            </a:r>
          </a:p>
        </p:txBody>
      </p:sp>
      <p:sp>
        <p:nvSpPr>
          <p:cNvPr id="15" name="Line 6"/>
          <p:cNvSpPr>
            <a:spLocks noChangeShapeType="1"/>
          </p:cNvSpPr>
          <p:nvPr/>
        </p:nvSpPr>
        <p:spPr bwMode="auto">
          <a:xfrm flipH="1">
            <a:off x="2144713" y="4221163"/>
            <a:ext cx="1655762" cy="0"/>
          </a:xfrm>
          <a:prstGeom prst="line">
            <a:avLst/>
          </a:prstGeom>
          <a:noFill/>
          <a:ln w="57240">
            <a:solidFill>
              <a:srgbClr val="FF0000"/>
            </a:solidFill>
            <a:miter lim="800000"/>
            <a:headEnd/>
            <a:tailEnd type="triangle" w="lg" len="lg"/>
          </a:ln>
        </p:spPr>
        <p:txBody>
          <a:bodyPr/>
          <a:lstStyle/>
          <a:p>
            <a:endParaRPr lang="es-EC"/>
          </a:p>
        </p:txBody>
      </p:sp>
      <p:sp>
        <p:nvSpPr>
          <p:cNvPr id="16" name="Text Box 7"/>
          <p:cNvSpPr txBox="1">
            <a:spLocks noChangeArrowheads="1"/>
          </p:cNvSpPr>
          <p:nvPr/>
        </p:nvSpPr>
        <p:spPr bwMode="auto">
          <a:xfrm>
            <a:off x="452438" y="3786188"/>
            <a:ext cx="1419225" cy="1949450"/>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chemeClr val="bg1"/>
                </a:solidFill>
                <a:ea typeface="Arial Unicode MS" pitchFamily="34" charset="-128"/>
                <a:cs typeface="Arial Unicode MS" pitchFamily="34" charset="-128"/>
              </a:rPr>
              <a:t>TÍTULOS DA DÍVIDA INTERNA</a:t>
            </a:r>
          </a:p>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chemeClr val="bg1"/>
                </a:solidFill>
                <a:ea typeface="Arial Unicode MS" pitchFamily="34" charset="-128"/>
                <a:cs typeface="Arial Unicode MS" pitchFamily="34" charset="-128"/>
              </a:rPr>
              <a:t>Juros mais elevados do mundo</a:t>
            </a:r>
          </a:p>
        </p:txBody>
      </p:sp>
      <p:pic>
        <p:nvPicPr>
          <p:cNvPr id="18" name="Picture 5"/>
          <p:cNvPicPr>
            <a:picLocks noChangeAspect="1" noChangeArrowheads="1"/>
          </p:cNvPicPr>
          <p:nvPr/>
        </p:nvPicPr>
        <p:blipFill>
          <a:blip r:embed="rId4"/>
          <a:srcRect/>
          <a:stretch>
            <a:fillRect/>
          </a:stretch>
        </p:blipFill>
        <p:spPr bwMode="auto">
          <a:xfrm>
            <a:off x="6167438" y="2143125"/>
            <a:ext cx="1512887" cy="628650"/>
          </a:xfrm>
          <a:prstGeom prst="rect">
            <a:avLst/>
          </a:prstGeom>
          <a:noFill/>
          <a:ln w="12700" cap="sq" algn="ctr">
            <a:noFill/>
            <a:miter lim="800000"/>
            <a:headEnd/>
            <a:tailEnd/>
          </a:ln>
        </p:spPr>
      </p:pic>
      <p:sp>
        <p:nvSpPr>
          <p:cNvPr id="19" name="Line 6"/>
          <p:cNvSpPr>
            <a:spLocks noChangeShapeType="1"/>
          </p:cNvSpPr>
          <p:nvPr/>
        </p:nvSpPr>
        <p:spPr bwMode="auto">
          <a:xfrm>
            <a:off x="6176963" y="3213100"/>
            <a:ext cx="1584325" cy="0"/>
          </a:xfrm>
          <a:prstGeom prst="line">
            <a:avLst/>
          </a:prstGeom>
          <a:noFill/>
          <a:ln w="57240">
            <a:solidFill>
              <a:srgbClr val="FF0000"/>
            </a:solidFill>
            <a:miter lim="800000"/>
            <a:headEnd/>
            <a:tailEnd type="triangle" w="lg" len="lg"/>
          </a:ln>
        </p:spPr>
        <p:txBody>
          <a:bodyPr/>
          <a:lstStyle/>
          <a:p>
            <a:endParaRPr lang="es-EC"/>
          </a:p>
        </p:txBody>
      </p:sp>
      <p:sp>
        <p:nvSpPr>
          <p:cNvPr id="20" name="Text Box 7"/>
          <p:cNvSpPr txBox="1">
            <a:spLocks noChangeArrowheads="1"/>
          </p:cNvSpPr>
          <p:nvPr/>
        </p:nvSpPr>
        <p:spPr bwMode="auto">
          <a:xfrm>
            <a:off x="7832725" y="2786063"/>
            <a:ext cx="1873250" cy="1825625"/>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ea typeface="Arial Unicode MS" pitchFamily="34" charset="-128"/>
                <a:cs typeface="Arial Unicode MS" pitchFamily="34" charset="-128"/>
              </a:rPr>
              <a:t>Aplicação em Reservas Internacionais</a:t>
            </a:r>
          </a:p>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ea typeface="Arial Unicode MS" pitchFamily="34" charset="-128"/>
                <a:cs typeface="Arial Unicode MS" pitchFamily="34" charset="-128"/>
              </a:rPr>
              <a:t>Juros quase zero</a:t>
            </a:r>
          </a:p>
        </p:txBody>
      </p:sp>
      <p:sp>
        <p:nvSpPr>
          <p:cNvPr id="21" name="Text Box 7"/>
          <p:cNvSpPr txBox="1">
            <a:spLocks noChangeArrowheads="1"/>
          </p:cNvSpPr>
          <p:nvPr/>
        </p:nvSpPr>
        <p:spPr bwMode="auto">
          <a:xfrm>
            <a:off x="4089400" y="4857750"/>
            <a:ext cx="3006725" cy="925513"/>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334F15"/>
                </a:solidFill>
                <a:latin typeface="Tahoma" pitchFamily="34" charset="0"/>
                <a:cs typeface="Tahoma" pitchFamily="34" charset="0"/>
              </a:rPr>
              <a:t>Prejuízo Banco Central 2009 = R$ 147 bilhões 2010 = R$ 50 bilhões</a:t>
            </a:r>
          </a:p>
        </p:txBody>
      </p:sp>
      <p:sp>
        <p:nvSpPr>
          <p:cNvPr id="13327" name="22 Rectángulo"/>
          <p:cNvSpPr>
            <a:spLocks noChangeArrowheads="1"/>
          </p:cNvSpPr>
          <p:nvPr/>
        </p:nvSpPr>
        <p:spPr bwMode="auto">
          <a:xfrm>
            <a:off x="1881188" y="214313"/>
            <a:ext cx="6429375" cy="523875"/>
          </a:xfrm>
          <a:prstGeom prst="rect">
            <a:avLst/>
          </a:prstGeom>
          <a:noFill/>
          <a:ln w="9525">
            <a:noFill/>
            <a:miter lim="800000"/>
            <a:headEnd/>
            <a:tailEnd/>
          </a:ln>
        </p:spPr>
        <p:txBody>
          <a:bodyPr>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QUEM GANHA E QUEM PERDE</a:t>
            </a:r>
          </a:p>
        </p:txBody>
      </p:sp>
      <p:sp>
        <p:nvSpPr>
          <p:cNvPr id="13328" name="16 Rectángulo"/>
          <p:cNvSpPr>
            <a:spLocks noChangeArrowheads="1"/>
          </p:cNvSpPr>
          <p:nvPr/>
        </p:nvSpPr>
        <p:spPr bwMode="auto">
          <a:xfrm>
            <a:off x="2024063" y="6215063"/>
            <a:ext cx="6072187" cy="461962"/>
          </a:xfrm>
          <a:prstGeom prst="rect">
            <a:avLst/>
          </a:prstGeom>
          <a:noFill/>
          <a:ln w="9525">
            <a:noFill/>
            <a:miter lim="800000"/>
            <a:headEnd/>
            <a:tailEnd/>
          </a:ln>
        </p:spPr>
        <p:txBody>
          <a:bodyPr>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NOVA CARA DA DÍVIDA INTERNA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par>
                                <p:cTn id="8" presetID="4" presetClass="entr" presetSubtype="16" fill="hold" nodeType="withEffect">
                                  <p:stCondLst>
                                    <p:cond delay="0"/>
                                  </p:stCondLst>
                                  <p:childTnLst>
                                    <p:set>
                                      <p:cBhvr>
                                        <p:cTn id="9" dur="1" fill="hold">
                                          <p:stCondLst>
                                            <p:cond delay="0"/>
                                          </p:stCondLst>
                                        </p:cTn>
                                        <p:tgtEl>
                                          <p:spTgt spid="115717"/>
                                        </p:tgtEl>
                                        <p:attrNameLst>
                                          <p:attrName>style.visibility</p:attrName>
                                        </p:attrNameLst>
                                      </p:cBhvr>
                                      <p:to>
                                        <p:strVal val="visible"/>
                                      </p:to>
                                    </p:set>
                                    <p:animEffect transition="in" filter="box(in)">
                                      <p:cBhvr>
                                        <p:cTn id="10" dur="500"/>
                                        <p:tgtEl>
                                          <p:spTgt spid="11571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ox(in)">
                                      <p:cBhvr>
                                        <p:cTn id="26" dur="500"/>
                                        <p:tgtEl>
                                          <p:spTgt spid="2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ox(in)">
                                      <p:cBhvr>
                                        <p:cTn id="31" dur="500"/>
                                        <p:tgtEl>
                                          <p:spTgt spid="18"/>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ox(i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0" y="214313"/>
            <a:ext cx="10167938" cy="463550"/>
          </a:xfrm>
          <a:prstGeom prst="rect">
            <a:avLst/>
          </a:prstGeom>
          <a:noFill/>
          <a:ln w="9525">
            <a:noFill/>
            <a:round/>
            <a:headEnd/>
            <a:tailEnd/>
          </a:ln>
        </p:spPr>
        <p:txBody>
          <a:bodyPr lIns="90000" tIns="46800" rIns="90000" bIns="46800">
            <a:spAutoFit/>
          </a:bodyPr>
          <a:lstStyle/>
          <a:p>
            <a:pPr algn="ctr" defTabSz="449263" eaLnBrk="0" hangingPunct="0">
              <a:spcBef>
                <a:spcPts val="6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Acúmulo de Reservas = Explosão da Dívida Interna (R$ bilhões)</a:t>
            </a:r>
            <a:endParaRPr lang="pt-BR" sz="2800">
              <a:solidFill>
                <a:srgbClr val="92D050"/>
              </a:solidFill>
              <a:latin typeface="Tahoma" pitchFamily="34" charset="0"/>
              <a:cs typeface="Tahoma" pitchFamily="34" charset="0"/>
            </a:endParaRPr>
          </a:p>
        </p:txBody>
      </p:sp>
      <p:sp>
        <p:nvSpPr>
          <p:cNvPr id="14339" name="Text Box 11"/>
          <p:cNvSpPr txBox="1">
            <a:spLocks noChangeArrowheads="1"/>
          </p:cNvSpPr>
          <p:nvPr/>
        </p:nvSpPr>
        <p:spPr bwMode="auto">
          <a:xfrm>
            <a:off x="666750" y="5572125"/>
            <a:ext cx="4402138" cy="279400"/>
          </a:xfrm>
          <a:prstGeom prst="rect">
            <a:avLst/>
          </a:prstGeom>
          <a:noFill/>
          <a:ln w="9525">
            <a:noFill/>
            <a:round/>
            <a:headEnd/>
            <a:tailEnd/>
          </a:ln>
        </p:spPr>
        <p:txBody>
          <a:bodyPr lIns="90000" tIns="46800" rIns="90000" bIns="46800">
            <a:spAutoFit/>
          </a:bodyPr>
          <a:lstStyle/>
          <a:p>
            <a:pPr defTabSz="449263" eaLnBrk="0" hangingPunct="0">
              <a:spcBef>
                <a:spcPts val="1500"/>
              </a:spcBef>
              <a:buClr>
                <a:srgbClr val="FFFF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chemeClr val="bg1"/>
                </a:solidFill>
                <a:ea typeface="Arial Unicode MS" pitchFamily="34" charset="-128"/>
                <a:cs typeface="Arial Unicode MS" pitchFamily="34" charset="-128"/>
              </a:rPr>
              <a:t>Fonte: Banco Central</a:t>
            </a:r>
          </a:p>
        </p:txBody>
      </p:sp>
      <p:sp>
        <p:nvSpPr>
          <p:cNvPr id="14340" name="Text Box 11"/>
          <p:cNvSpPr txBox="1">
            <a:spLocks noChangeArrowheads="1"/>
          </p:cNvSpPr>
          <p:nvPr/>
        </p:nvSpPr>
        <p:spPr bwMode="auto">
          <a:xfrm>
            <a:off x="381000" y="6270625"/>
            <a:ext cx="8648700" cy="325438"/>
          </a:xfrm>
          <a:prstGeom prst="rect">
            <a:avLst/>
          </a:prstGeom>
          <a:noFill/>
          <a:ln w="9525">
            <a:noFill/>
            <a:round/>
            <a:headEnd/>
            <a:tailEnd/>
          </a:ln>
        </p:spPr>
        <p:txBody>
          <a:bodyPr lIns="90000" tIns="46800" rIns="90000" bIns="46800">
            <a:spAutoFit/>
          </a:bodyPr>
          <a:lstStyle/>
          <a:p>
            <a:pPr algn="ctr" defTabSz="449263" eaLnBrk="0" hangingPunct="0">
              <a:spcBef>
                <a:spcPts val="1500"/>
              </a:spcBef>
              <a:buClr>
                <a:srgbClr val="FFFF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500" b="0">
                <a:solidFill>
                  <a:srgbClr val="FFFFFF"/>
                </a:solidFill>
                <a:latin typeface="Tahoma" pitchFamily="34" charset="0"/>
                <a:cs typeface="Tahoma" pitchFamily="34" charset="0"/>
              </a:rPr>
              <a:t>Fonte: Banco Central. Nota: As reservas foram convertidas para Real à taxa de câmbio de R$ 1,80.</a:t>
            </a:r>
          </a:p>
        </p:txBody>
      </p:sp>
      <p:pic>
        <p:nvPicPr>
          <p:cNvPr id="14341" name="Picture 7"/>
          <p:cNvPicPr>
            <a:picLocks noChangeAspect="1" noChangeArrowheads="1"/>
          </p:cNvPicPr>
          <p:nvPr/>
        </p:nvPicPr>
        <p:blipFill>
          <a:blip r:embed="rId3"/>
          <a:srcRect/>
          <a:stretch>
            <a:fillRect/>
          </a:stretch>
        </p:blipFill>
        <p:spPr bwMode="auto">
          <a:xfrm>
            <a:off x="881063" y="857250"/>
            <a:ext cx="7748587" cy="5143500"/>
          </a:xfrm>
          <a:prstGeom prst="rect">
            <a:avLst/>
          </a:prstGeom>
          <a:noFill/>
          <a:ln w="12700" cap="sq" algn="ctr">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666750" y="2928938"/>
          <a:ext cx="8786813" cy="2857500"/>
        </p:xfrm>
        <a:graphic>
          <a:graphicData uri="http://schemas.openxmlformats.org/drawingml/2006/table">
            <a:tbl>
              <a:tblPr firstRow="1" bandRow="1">
                <a:tableStyleId>{5C22544A-7EE6-4342-B048-85BDC9FD1C3A}</a:tableStyleId>
              </a:tblPr>
              <a:tblGrid>
                <a:gridCol w="8786813"/>
              </a:tblGrid>
              <a:tr h="2857500">
                <a:tc>
                  <a:txBody>
                    <a:bodyPr/>
                    <a:lstStyle/>
                    <a:p>
                      <a:endParaRPr lang="es-EC" sz="1800" dirty="0"/>
                    </a:p>
                  </a:txBody>
                  <a:tcPr marL="91439" marR="91439"/>
                </a:tc>
              </a:tr>
            </a:tbl>
          </a:graphicData>
        </a:graphic>
      </p:graphicFrame>
      <p:graphicFrame>
        <p:nvGraphicFramePr>
          <p:cNvPr id="3" name="2 Tabla"/>
          <p:cNvGraphicFramePr>
            <a:graphicFrameLocks noGrp="1"/>
          </p:cNvGraphicFramePr>
          <p:nvPr/>
        </p:nvGraphicFramePr>
        <p:xfrm>
          <a:off x="666750" y="928688"/>
          <a:ext cx="8501063" cy="1785937"/>
        </p:xfrm>
        <a:graphic>
          <a:graphicData uri="http://schemas.openxmlformats.org/drawingml/2006/table">
            <a:tbl>
              <a:tblPr firstRow="1" bandRow="1">
                <a:tableStyleId>{5C22544A-7EE6-4342-B048-85BDC9FD1C3A}</a:tableStyleId>
              </a:tblPr>
              <a:tblGrid>
                <a:gridCol w="8501063"/>
              </a:tblGrid>
              <a:tr h="1785937">
                <a:tc>
                  <a:txBody>
                    <a:bodyPr/>
                    <a:lstStyle/>
                    <a:p>
                      <a:endParaRPr lang="es-EC" sz="1800" dirty="0"/>
                    </a:p>
                  </a:txBody>
                  <a:tcPr marL="91439" marR="91439">
                    <a:solidFill>
                      <a:srgbClr val="FFFFFF"/>
                    </a:solidFill>
                  </a:tcPr>
                </a:tc>
              </a:tr>
            </a:tbl>
          </a:graphicData>
        </a:graphic>
      </p:graphicFrame>
      <p:sp>
        <p:nvSpPr>
          <p:cNvPr id="15374" name="Text Box 2"/>
          <p:cNvSpPr>
            <a:spLocks noChangeArrowheads="1"/>
          </p:cNvSpPr>
          <p:nvPr/>
        </p:nvSpPr>
        <p:spPr bwMode="auto">
          <a:xfrm>
            <a:off x="381000" y="0"/>
            <a:ext cx="9525000" cy="6927850"/>
          </a:xfrm>
          <a:prstGeom prst="flowChartProcess">
            <a:avLst/>
          </a:prstGeom>
          <a:noFill/>
          <a:ln w="9525">
            <a:noFill/>
            <a:round/>
            <a:headEnd/>
            <a:tailEnd/>
          </a:ln>
        </p:spPr>
        <p:txBody>
          <a:bodyPr lIns="90000" tIns="46800" rIns="90000" bIns="46800">
            <a:spAutoFit/>
          </a:bodyPr>
          <a:lstStyle/>
          <a:p>
            <a:pPr algn="ctr" defTabSz="449263" eaLnBrk="0" hangingPunct="0">
              <a:lnSpc>
                <a:spcPts val="4200"/>
              </a:lnSpc>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chemeClr val="accent1"/>
                </a:solidFill>
                <a:latin typeface="Tahoma" pitchFamily="34" charset="0"/>
                <a:cs typeface="Tahoma" pitchFamily="34" charset="0"/>
              </a:rPr>
              <a:t>Quem ganha e quem perde</a:t>
            </a:r>
            <a:endParaRPr lang="pt-BR" sz="3200">
              <a:solidFill>
                <a:schemeClr val="bg2"/>
              </a:solidFill>
              <a:latin typeface="Tahoma" pitchFamily="34" charset="0"/>
              <a:cs typeface="Tahoma" pitchFamily="34" charset="0"/>
            </a:endParaRPr>
          </a:p>
          <a:p>
            <a:pPr algn="ctr" defTabSz="449263" eaLnBrk="0" hangingPunct="0">
              <a:lnSpc>
                <a:spcPts val="4200"/>
              </a:lnSpc>
              <a:spcBef>
                <a:spcPts val="30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chemeClr val="bg2"/>
                </a:solidFill>
                <a:latin typeface="Tahoma" pitchFamily="34" charset="0"/>
                <a:cs typeface="Tahoma" pitchFamily="34" charset="0"/>
              </a:rPr>
              <a:t>O  AJUSTE  FISCAL DE  DILMA</a:t>
            </a:r>
          </a:p>
          <a:p>
            <a:pPr algn="ct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chemeClr val="bg2"/>
                </a:solidFill>
                <a:latin typeface="Tahoma" pitchFamily="34" charset="0"/>
                <a:cs typeface="Tahoma" pitchFamily="34" charset="0"/>
              </a:rPr>
              <a:t>Corte Recorde de R$ 50 Bilhões de gastos sociais no Orçamento Federal de 2011</a:t>
            </a:r>
          </a:p>
          <a:p>
            <a:pPr algn="just"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chemeClr val="accent1"/>
              </a:solidFill>
              <a:latin typeface="Tahoma" pitchFamily="34" charset="0"/>
              <a:cs typeface="Tahoma" pitchFamily="34" charset="0"/>
            </a:endParaRPr>
          </a:p>
          <a:p>
            <a:pPr algn="just"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chemeClr val="accent1"/>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chemeClr val="bg2"/>
                </a:solidFill>
                <a:latin typeface="Tahoma" pitchFamily="34" charset="0"/>
                <a:cs typeface="Tahoma" pitchFamily="34" charset="0"/>
              </a:rPr>
              <a:t> ELEVAÇÃO DA TAXA SELIC</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chemeClr val="bg2"/>
                </a:solidFill>
                <a:latin typeface="Tahoma" pitchFamily="34" charset="0"/>
                <a:cs typeface="Tahoma" pitchFamily="34" charset="0"/>
              </a:rPr>
              <a:t>Em 19/01/2011, passou de 10,75% para 11,25%</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chemeClr val="bg2"/>
                </a:solidFill>
                <a:latin typeface="Tahoma" pitchFamily="34" charset="0"/>
                <a:cs typeface="Tahoma" pitchFamily="34" charset="0"/>
              </a:rPr>
              <a:t> Em 02/03/2011, novo aumento para 11,75%</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chemeClr val="bg2"/>
                </a:solidFill>
                <a:latin typeface="Tahoma" pitchFamily="34" charset="0"/>
                <a:cs typeface="Tahoma" pitchFamily="34" charset="0"/>
              </a:rPr>
              <a:t> Em 20/04/2011 subiu para 12%</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chemeClr val="bg2"/>
                </a:solidFill>
                <a:latin typeface="Tahoma" pitchFamily="34" charset="0"/>
                <a:cs typeface="Tahoma" pitchFamily="34" charset="0"/>
              </a:rPr>
              <a:t>Em 05/06/2011, mais um aumento para 12,25%</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chemeClr val="bg2"/>
                </a:solidFill>
                <a:latin typeface="Tahoma" pitchFamily="34" charset="0"/>
                <a:cs typeface="Tahoma" pitchFamily="34" charset="0"/>
              </a:rPr>
              <a:t>Em 20/07/2011 elevou-se pela 5ª. vez para 12,5%!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chemeClr val="bg2"/>
                </a:solidFill>
                <a:latin typeface="Tahoma" pitchFamily="34" charset="0"/>
                <a:cs typeface="Tahoma" pitchFamily="34" charset="0"/>
              </a:rPr>
              <a:t>Em 31/08/2011 baixou para 12 %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800">
                <a:solidFill>
                  <a:schemeClr val="bg2"/>
                </a:solidFill>
                <a:latin typeface="Tahoma" pitchFamily="34" charset="0"/>
                <a:cs typeface="Tahoma" pitchFamily="34" charset="0"/>
              </a:rPr>
              <a:t>Em 19/10/2011 baixou para 11,5%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800">
              <a:solidFill>
                <a:srgbClr val="FFFFFF"/>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JUROS CONSOMEM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MAIS de R$ 1 BILHÃO POR DIA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defTabSz="449263">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16387" name="Text Box 9"/>
          <p:cNvSpPr txBox="1">
            <a:spLocks noChangeArrowheads="1"/>
          </p:cNvSpPr>
          <p:nvPr/>
        </p:nvSpPr>
        <p:spPr bwMode="auto">
          <a:xfrm>
            <a:off x="330200" y="214313"/>
            <a:ext cx="9440863" cy="6711950"/>
          </a:xfrm>
          <a:prstGeom prst="rect">
            <a:avLst/>
          </a:prstGeom>
          <a:noFill/>
          <a:ln w="9525">
            <a:noFill/>
            <a:round/>
            <a:headEnd/>
            <a:tailEnd/>
          </a:ln>
        </p:spPr>
        <p:txBody>
          <a:bodyPr lIns="90000" tIns="46800" rIns="90000" bIns="46800">
            <a:spAutoFit/>
          </a:bodyPr>
          <a:lstStyle/>
          <a:p>
            <a:pPr algn="ctr" defTabSz="449263">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Tahoma" pitchFamily="34" charset="0"/>
                <a:cs typeface="Tahoma" pitchFamily="34" charset="0"/>
              </a:rPr>
              <a:t>SUPER ESTRUTURA LEGAL – O PRIVILÉGIO DA DÍVIDA</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600" u="sng">
              <a:solidFill>
                <a:srgbClr val="FFFFFF"/>
              </a:solidFill>
              <a:latin typeface="Tahoma" pitchFamily="34" charset="0"/>
              <a:cs typeface="Tahoma" pitchFamily="34" charset="0"/>
            </a:endParaRP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600" u="sng">
              <a:solidFill>
                <a:srgbClr val="FFFFFF"/>
              </a:solidFill>
              <a:latin typeface="Tahoma" pitchFamily="34" charset="0"/>
              <a:cs typeface="Tahoma" pitchFamily="34" charset="0"/>
            </a:endParaRP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Constituição</a:t>
            </a:r>
            <a:r>
              <a:rPr lang="en-GB">
                <a:solidFill>
                  <a:srgbClr val="92D050"/>
                </a:solidFill>
                <a:latin typeface="Tahoma" pitchFamily="34" charset="0"/>
                <a:cs typeface="Tahoma" pitchFamily="34" charset="0"/>
              </a:rPr>
              <a:t> Federal </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FFFFFF"/>
                </a:solidFill>
                <a:latin typeface="Tahoma" pitchFamily="34" charset="0"/>
                <a:cs typeface="Tahoma" pitchFamily="34" charset="0"/>
              </a:rPr>
              <a:t>		</a:t>
            </a:r>
            <a:r>
              <a:rPr lang="pt-BR" sz="2000" b="0">
                <a:solidFill>
                  <a:srgbClr val="FFFFFF"/>
                </a:solidFill>
                <a:latin typeface="Tahoma" pitchFamily="34" charset="0"/>
                <a:cs typeface="Tahoma" pitchFamily="34" charset="0"/>
              </a:rPr>
              <a:t>Exceção no Art. 166,  § 3º, II, “b”</a:t>
            </a:r>
            <a:endParaRPr lang="pt-BR" sz="2000" b="0" i="1">
              <a:solidFill>
                <a:srgbClr val="FFFFFF"/>
              </a:solidFill>
              <a:latin typeface="Tahoma" pitchFamily="34" charset="0"/>
              <a:cs typeface="Tahoma" pitchFamily="34" charset="0"/>
            </a:endParaRPr>
          </a:p>
          <a:p>
            <a:pPr algn="ctr"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Ver “Anatomia de uma Fraude à Constituição”</a:t>
            </a:r>
          </a:p>
          <a:p>
            <a:pPr defTabSz="449263">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92D050"/>
                </a:solidFill>
                <a:latin typeface="Tahoma" pitchFamily="34" charset="0"/>
                <a:cs typeface="Tahoma" pitchFamily="34" charset="0"/>
              </a:rPr>
              <a:t>LDO – Lei de </a:t>
            </a:r>
            <a:r>
              <a:rPr lang="pt-BR" sz="2000">
                <a:solidFill>
                  <a:srgbClr val="92D050"/>
                </a:solidFill>
                <a:latin typeface="Tahoma" pitchFamily="34" charset="0"/>
                <a:cs typeface="Tahoma" pitchFamily="34" charset="0"/>
              </a:rPr>
              <a:t>Diretrizes Orçamentárias</a:t>
            </a:r>
          </a:p>
          <a:p>
            <a:pPr defTabSz="449263">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FFFFFF"/>
                </a:solidFill>
                <a:latin typeface="Tahoma" pitchFamily="34" charset="0"/>
                <a:cs typeface="Tahoma" pitchFamily="34" charset="0"/>
              </a:rPr>
              <a:t>		</a:t>
            </a:r>
            <a:r>
              <a:rPr lang="pt-BR" sz="2000" b="0">
                <a:solidFill>
                  <a:srgbClr val="FFFFFF"/>
                </a:solidFill>
                <a:latin typeface="Tahoma" pitchFamily="34" charset="0"/>
                <a:cs typeface="Tahoma" pitchFamily="34" charset="0"/>
              </a:rPr>
              <a:t>Elaboração</a:t>
            </a:r>
            <a:r>
              <a:rPr lang="en-GB" sz="2000" b="0">
                <a:solidFill>
                  <a:srgbClr val="FFFFFF"/>
                </a:solidFill>
                <a:latin typeface="Tahoma" pitchFamily="34" charset="0"/>
                <a:cs typeface="Tahoma" pitchFamily="34" charset="0"/>
              </a:rPr>
              <a:t> parte das Metas de Superávit Primário</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92D050"/>
                </a:solidFill>
                <a:latin typeface="Tahoma" pitchFamily="34" charset="0"/>
                <a:cs typeface="Tahoma" pitchFamily="34" charset="0"/>
              </a:rPr>
              <a:t>Lei de Responsabilidade Fiscal – LC 101/2000</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Obriga o administrador público a cumprir metas fiscais, ainda que isso signifique cortes em serviços essenciais.</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Criminaliza o administrador público que não cumprir o pagamento da dívida pública.</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Não impõe qualquer limite para o custo da Política Monetária</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Transfere ao Tesouro Nacional esse custo quando negativo</a:t>
            </a:r>
          </a:p>
          <a:p>
            <a:pPr algn="just" defTabSz="449263">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92D050"/>
                </a:solidFill>
                <a:latin typeface="Tahoma" pitchFamily="34" charset="0"/>
                <a:cs typeface="Tahoma" pitchFamily="34" charset="0"/>
              </a:rPr>
              <a:t>OUTRAS FONTES </a:t>
            </a:r>
            <a:r>
              <a:rPr lang="pt-BR" sz="2000">
                <a:solidFill>
                  <a:srgbClr val="92D050"/>
                </a:solidFill>
                <a:latin typeface="Tahoma" pitchFamily="34" charset="0"/>
                <a:cs typeface="Tahoma" pitchFamily="34" charset="0"/>
              </a:rPr>
              <a:t>não</a:t>
            </a:r>
            <a:r>
              <a:rPr lang="en-GB" sz="2000">
                <a:solidFill>
                  <a:srgbClr val="92D050"/>
                </a:solidFill>
                <a:latin typeface="Tahoma" pitchFamily="34" charset="0"/>
                <a:cs typeface="Tahoma" pitchFamily="34" charset="0"/>
              </a:rPr>
              <a:t>-</a:t>
            </a:r>
            <a:r>
              <a:rPr lang="pt-BR" sz="2000">
                <a:solidFill>
                  <a:srgbClr val="92D050"/>
                </a:solidFill>
                <a:latin typeface="Tahoma" pitchFamily="34" charset="0"/>
                <a:cs typeface="Tahoma" pitchFamily="34" charset="0"/>
              </a:rPr>
              <a:t>tributárias</a:t>
            </a:r>
          </a:p>
          <a:p>
            <a:pPr lvl="1" algn="just" defTabSz="449263">
              <a:spcBef>
                <a:spcPts val="6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Lucros das estatais distribuídos ao governo, Privatizações, recebimentos dos estados e municípios</a:t>
            </a:r>
          </a:p>
          <a:p>
            <a:pPr algn="just" defTabSz="449263">
              <a:spcBef>
                <a:spcPts val="6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92D050"/>
                </a:solidFill>
                <a:latin typeface="Tahoma" pitchFamily="34" charset="0"/>
                <a:cs typeface="Tahoma" pitchFamily="34" charset="0"/>
              </a:rPr>
              <a:t>Desvinculação de recursos específicos de outras áreas  (MP 435 e 450)</a:t>
            </a:r>
            <a:endParaRPr lang="pt-BR" sz="2000" i="1">
              <a:solidFill>
                <a:srgbClr val="FFFFFF"/>
              </a:solidFill>
              <a:latin typeface="Tahoma" pitchFamily="34" charset="0"/>
              <a:cs typeface="Tahoma" pitchFamily="34" charset="0"/>
            </a:endParaRPr>
          </a:p>
        </p:txBody>
      </p:sp>
      <p:sp>
        <p:nvSpPr>
          <p:cNvPr id="16388"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95313" y="285750"/>
            <a:ext cx="9072562" cy="6570663"/>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SISTEMA DE METAS DE INFLAÇÃO</a:t>
            </a:r>
          </a:p>
          <a:p>
            <a:pP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Imposição do FMI para fazer o Acordo em 1998</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Decreto 3.088/99: Estabeleceu a sistemática de “meta de inflação” como diretriz para fixação do regime de política monetária</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Circular 2.868/99 do BC: Criou a taxa Selic</a:t>
            </a: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400" b="0">
              <a:solidFill>
                <a:srgbClr val="92D050"/>
              </a:solidFill>
              <a:latin typeface="Tahoma" pitchFamily="34" charset="0"/>
              <a:cs typeface="Tahoma" pitchFamily="34" charset="0"/>
            </a:endParaRP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Como o sistema é acionado:</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Risco de superação da “Meta de Inflação” </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Volume excessivo de moeda em circulação</a:t>
            </a:r>
          </a:p>
          <a:p>
            <a:pPr lvl="1"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400" b="0">
              <a:solidFill>
                <a:srgbClr val="FFFFFF"/>
              </a:solidFill>
              <a:latin typeface="Tahoma" pitchFamily="34" charset="0"/>
              <a:cs typeface="Tahoma" pitchFamily="34" charset="0"/>
            </a:endParaRPr>
          </a:p>
          <a:p>
            <a:pPr algn="just" defTabSz="449263" eaLnBrk="0" hangingPunct="0">
              <a:spcBef>
                <a:spcPct val="5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Instrumentos utilizados:</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Elevação das Taxas de Juros SELIC</a:t>
            </a:r>
          </a:p>
          <a:p>
            <a:pPr lvl="1" algn="just" defTabSz="449263" eaLnBrk="0" hangingPunct="0">
              <a:spcBef>
                <a:spcPct val="500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“Enxugamento” de moeda em operações de mercado aberto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algn="ctr" defTabSz="449263" eaLnBrk="0" hangingPunct="0">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18435" name="Text Box 9"/>
          <p:cNvSpPr txBox="1">
            <a:spLocks noChangeArrowheads="1"/>
          </p:cNvSpPr>
          <p:nvPr/>
        </p:nvSpPr>
        <p:spPr bwMode="auto">
          <a:xfrm>
            <a:off x="200025" y="214313"/>
            <a:ext cx="9440863" cy="6450012"/>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92D050"/>
                </a:solidFill>
                <a:latin typeface="Tahoma" pitchFamily="34" charset="0"/>
                <a:cs typeface="Tahoma" pitchFamily="34" charset="0"/>
              </a:rPr>
              <a:t>RISCOS FUNDO SOCIAL do PRÉ-SAL </a:t>
            </a:r>
          </a:p>
          <a:p>
            <a:pPr defTabSz="449263">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Lei 12.351/2010</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Art. 47.</a:t>
            </a:r>
            <a:r>
              <a:rPr lang="pt-BR">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É criado o Fundo Social - FS (...) com a finalidade de constituir fonte de recursos para o desenvolvimento social e regional, na forma de programas e projetos nas áreas de combate à pobreza e de desenvolvimento: I - da educação; II - da cultura;</a:t>
            </a:r>
            <a:r>
              <a:rPr lang="es-EC"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III - do esporte; IV - da saúde pública; V - da ciência e tecnologia; VI - do meio ambiente; e VII - de mitigação e adaptação às mudanças climáticas.</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600" b="0">
              <a:solidFill>
                <a:srgbClr val="92D050"/>
              </a:solidFill>
              <a:latin typeface="Tahoma" pitchFamily="34" charset="0"/>
              <a:cs typeface="Tahoma" pitchFamily="34"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600" b="0">
              <a:solidFill>
                <a:srgbClr val="92D050"/>
              </a:solidFill>
              <a:latin typeface="Tahoma" pitchFamily="34" charset="0"/>
              <a:cs typeface="Tahoma" pitchFamily="34"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Recursos serão aplicados no exterior: 				Art. 50.</a:t>
            </a:r>
            <a:r>
              <a:rPr lang="pt-BR" b="0">
                <a:solidFill>
                  <a:srgbClr val="92D050"/>
                </a:solidFill>
                <a:latin typeface="Tahoma" pitchFamily="34" charset="0"/>
                <a:cs typeface="Tahoma" pitchFamily="34" charset="0"/>
              </a:rPr>
              <a:t> Parágrafo único.  </a:t>
            </a:r>
            <a:r>
              <a:rPr lang="pt-BR" b="0">
                <a:solidFill>
                  <a:srgbClr val="FFFFFF"/>
                </a:solidFill>
                <a:latin typeface="Tahoma" pitchFamily="34" charset="0"/>
                <a:cs typeface="Tahoma" pitchFamily="34" charset="0"/>
              </a:rPr>
              <a:t>Os investimentos e aplicações do FS serão destinados preferencialmente a ativos no exterior (...)</a:t>
            </a: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600" b="0">
              <a:solidFill>
                <a:srgbClr val="92D050"/>
              </a:solidFill>
              <a:latin typeface="Tahoma" pitchFamily="34" charset="0"/>
              <a:cs typeface="Tahoma" pitchFamily="34"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600" b="0">
              <a:solidFill>
                <a:srgbClr val="92D050"/>
              </a:solidFill>
              <a:latin typeface="Tahoma" pitchFamily="34" charset="0"/>
              <a:cs typeface="Tahoma" pitchFamily="34" charset="0"/>
            </a:endParaRPr>
          </a:p>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Somente os rendimentos das aplicações para o Social: 	Art. 51. </a:t>
            </a: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Os recursos do FS para aplicação nos programas e projetos a que se refere o art. 47 deverão ser os resultantes do retorno sobre o capital.</a:t>
            </a:r>
            <a:endParaRPr lang="pt-BR" b="0">
              <a:solidFill>
                <a:srgbClr val="92D050"/>
              </a:solidFill>
              <a:latin typeface="Tahoma" pitchFamily="34" charset="0"/>
              <a:cs typeface="Tahoma" pitchFamily="34" charset="0"/>
            </a:endParaRPr>
          </a:p>
        </p:txBody>
      </p:sp>
      <p:sp>
        <p:nvSpPr>
          <p:cNvPr id="18436"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93675" y="188913"/>
            <a:ext cx="9440863" cy="6583362"/>
          </a:xfrm>
          <a:prstGeom prst="rect">
            <a:avLst/>
          </a:prstGeom>
          <a:noFill/>
          <a:ln w="9525">
            <a:noFill/>
            <a:round/>
            <a:headEnd/>
            <a:tailEnd/>
          </a:ln>
        </p:spPr>
        <p:txBody>
          <a:bodyPr lIns="90000" tIns="46800" rIns="90000" bIns="46800">
            <a:spAutoFit/>
          </a:bodyPr>
          <a:lstStyle/>
          <a:p>
            <a:pPr algn="ctr" defTabSz="449263" eaLnBrk="0" hangingPunct="0">
              <a:lnSpc>
                <a:spcPts val="4100"/>
              </a:lnSpc>
              <a:spcBef>
                <a:spcPts val="24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A estratégia de manutenção do Poder e da Acumulação Capitalista</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Lucros crescentes para setor financeiro/empresarial</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Financiamento de campanhas eleitorais e corrupção</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Extremo poder da mídia ligada ao grande capital </a:t>
            </a:r>
          </a:p>
          <a:p>
            <a:pPr algn="just" defTabSz="449263" eaLnBrk="0" hangingPunct="0">
              <a:lnSpc>
                <a:spcPts val="4100"/>
              </a:lnSpc>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Ilusória distribuição de riqueza </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Pequenos ganhos para os pobres: Bolsa Família</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Pífios reajustes para trabalhadores</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Acesso a produtos baratos: sensação de melhoria de vida</a:t>
            </a:r>
          </a:p>
          <a:p>
            <a:pPr lvl="1" algn="just" defTabSz="449263" eaLnBrk="0" hangingPunct="0">
              <a:lnSpc>
                <a:spcPts val="4100"/>
              </a:lnSpc>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92D050"/>
                </a:solidFill>
                <a:latin typeface="Tahoma" pitchFamily="34" charset="0"/>
                <a:cs typeface="Tahoma" pitchFamily="34" charset="0"/>
              </a:rPr>
              <a:t>Acesso a crédito/financiamentos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3675" y="188913"/>
            <a:ext cx="9712325" cy="6557962"/>
          </a:xfrm>
          <a:prstGeom prst="rect">
            <a:avLst/>
          </a:prstGeom>
          <a:noFill/>
          <a:ln w="9525">
            <a:noFill/>
            <a:round/>
            <a:headEnd/>
            <a:tailEnd/>
          </a:ln>
        </p:spPr>
        <p:txBody>
          <a:bodyPr lIns="90000" tIns="46800" rIns="90000" bIns="46800">
            <a:spAutoFit/>
          </a:bodyPr>
          <a:lstStyle/>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GASTOS PÚBLICOS: Diferença de Tratamento</a:t>
            </a:r>
          </a:p>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92D050"/>
              </a:solidFill>
              <a:latin typeface="Tahoma" pitchFamily="34" charset="0"/>
              <a:cs typeface="Tahoma" pitchFamily="34" charset="0"/>
            </a:endParaRPr>
          </a:p>
          <a:p>
            <a:pP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Contagotas para Gastos Sociais</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Menos de 5% do orçado para “</a:t>
            </a:r>
            <a:r>
              <a:rPr lang="pt-BR" b="0" i="1">
                <a:solidFill>
                  <a:srgbClr val="FFFFFF"/>
                </a:solidFill>
                <a:latin typeface="Tahoma" pitchFamily="34" charset="0"/>
                <a:cs typeface="Tahoma" pitchFamily="34" charset="0"/>
              </a:rPr>
              <a:t>Prevenção e Preparação para Desastres</a:t>
            </a:r>
            <a:r>
              <a:rPr lang="pt-BR" b="0">
                <a:solidFill>
                  <a:srgbClr val="FFFFFF"/>
                </a:solidFill>
                <a:latin typeface="Tahoma" pitchFamily="34" charset="0"/>
                <a:cs typeface="Tahoma" pitchFamily="34" charset="0"/>
              </a:rPr>
              <a:t>” </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Apenas 20% do Orçamento do programa “</a:t>
            </a:r>
            <a:r>
              <a:rPr lang="pt-BR" b="0" i="1">
                <a:solidFill>
                  <a:srgbClr val="FFFFFF"/>
                </a:solidFill>
                <a:latin typeface="Tahoma" pitchFamily="34" charset="0"/>
                <a:cs typeface="Tahoma" pitchFamily="34" charset="0"/>
              </a:rPr>
              <a:t>Minha Casa Minha Vida</a:t>
            </a:r>
            <a:r>
              <a:rPr lang="pt-BR" b="0">
                <a:solidFill>
                  <a:srgbClr val="FFFFFF"/>
                </a:solidFill>
                <a:latin typeface="Tahoma" pitchFamily="34" charset="0"/>
                <a:cs typeface="Tahoma" pitchFamily="34" charset="0"/>
              </a:rPr>
              <a:t>” foram gastos em 2010</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Pífio reajuste do salário mínimo; congelamento servidores públicos</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Ralo aberto para gastos com a Dívida Pública</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Pagamento antecipado ao FMI em 2005</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Resgate antecipado de títulos da dívida externa desde 2005 e       	com  pagamento  de  ágio</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Emissão de títulos para pagar juros </a:t>
            </a:r>
          </a:p>
          <a:p>
            <a:pPr lvl="1" algn="just"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AUSÊNCIA DE QUALQUER LIMITE para gastos com dívida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38125" y="214313"/>
            <a:ext cx="9440863" cy="6296025"/>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POLÍTICA FISCAL NO BRASIL</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Atribuição do Ministério da Fazenda</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FFFFFF"/>
              </a:solidFill>
              <a:latin typeface="Tahoma" pitchFamily="34" charset="0"/>
              <a:cs typeface="Tahoma" pitchFamily="34" charset="0"/>
            </a:endParaRP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Ingressos = Receitas			</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Gastos = Despesas</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Mais Relevantes:</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RECEITAS: </a:t>
            </a:r>
            <a:r>
              <a:rPr lang="pt-BR" b="0">
                <a:solidFill>
                  <a:srgbClr val="92D050"/>
                </a:solidFill>
                <a:latin typeface="Tahoma" pitchFamily="34" charset="0"/>
                <a:cs typeface="Tahoma" pitchFamily="34" charset="0"/>
              </a:rPr>
              <a:t>Tributárias, a cargo da Receita Federal do Brasil</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DESPESAS: </a:t>
            </a:r>
            <a:r>
              <a:rPr lang="pt-BR" b="0">
                <a:solidFill>
                  <a:srgbClr val="92D050"/>
                </a:solidFill>
                <a:latin typeface="Tahoma" pitchFamily="34" charset="0"/>
                <a:cs typeface="Tahoma" pitchFamily="34" charset="0"/>
              </a:rPr>
              <a:t>Dívida Pública, a cargo da Secretaria do Tesouro Nacional </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800">
              <a:solidFill>
                <a:srgbClr val="92D050"/>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FFFFFF"/>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Política Monetária: a cargo do Banco Central do Brasil</a:t>
            </a:r>
          </a:p>
        </p:txBody>
      </p:sp>
      <p:pic>
        <p:nvPicPr>
          <p:cNvPr id="3" name="Picture 3"/>
          <p:cNvPicPr>
            <a:picLocks noChangeAspect="1" noChangeArrowheads="1"/>
          </p:cNvPicPr>
          <p:nvPr/>
        </p:nvPicPr>
        <p:blipFill>
          <a:blip r:embed="rId3"/>
          <a:srcRect/>
          <a:stretch>
            <a:fillRect/>
          </a:stretch>
        </p:blipFill>
        <p:spPr bwMode="auto">
          <a:xfrm>
            <a:off x="5381625" y="785813"/>
            <a:ext cx="4071938" cy="2643187"/>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algn="ctr" defTabSz="449263" eaLnBrk="0" hangingPunct="0">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33795" name="Text Box 9"/>
          <p:cNvSpPr txBox="1">
            <a:spLocks noChangeArrowheads="1"/>
          </p:cNvSpPr>
          <p:nvPr/>
        </p:nvSpPr>
        <p:spPr bwMode="auto">
          <a:xfrm>
            <a:off x="200025" y="214313"/>
            <a:ext cx="9440863" cy="6000750"/>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rgbClr val="92D050"/>
                </a:solidFill>
                <a:latin typeface="Tahoma" pitchFamily="34" charset="0"/>
                <a:ea typeface="Tahoma" pitchFamily="34" charset="0"/>
                <a:cs typeface="Tahoma" pitchFamily="34" charset="0"/>
              </a:rPr>
              <a:t>DESRESPEITO AOS DIREITOS HUMANOS NO BRASIL</a:t>
            </a:r>
          </a:p>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err="1">
                <a:solidFill>
                  <a:srgbClr val="FFFFFF"/>
                </a:solidFill>
                <a:latin typeface="Tahoma" pitchFamily="34" charset="0"/>
                <a:ea typeface="Tahoma" pitchFamily="34" charset="0"/>
                <a:cs typeface="Tahoma" pitchFamily="34" charset="0"/>
              </a:rPr>
              <a:t>Situação</a:t>
            </a:r>
            <a:r>
              <a:rPr lang="en-GB" dirty="0">
                <a:solidFill>
                  <a:srgbClr val="FFFFFF"/>
                </a:solidFill>
                <a:latin typeface="Tahoma" pitchFamily="34" charset="0"/>
                <a:ea typeface="Tahoma" pitchFamily="34" charset="0"/>
                <a:cs typeface="Tahoma" pitchFamily="34" charset="0"/>
              </a:rPr>
              <a:t> </a:t>
            </a:r>
            <a:r>
              <a:rPr lang="en-GB" dirty="0" err="1">
                <a:solidFill>
                  <a:srgbClr val="FFFFFF"/>
                </a:solidFill>
                <a:latin typeface="Tahoma" pitchFamily="34" charset="0"/>
                <a:ea typeface="Tahoma" pitchFamily="34" charset="0"/>
                <a:cs typeface="Tahoma" pitchFamily="34" charset="0"/>
              </a:rPr>
              <a:t>inaceitável</a:t>
            </a:r>
            <a:r>
              <a:rPr lang="en-GB" dirty="0">
                <a:solidFill>
                  <a:srgbClr val="FFFFFF"/>
                </a:solidFill>
                <a:latin typeface="Tahoma" pitchFamily="34" charset="0"/>
                <a:ea typeface="Tahoma" pitchFamily="34" charset="0"/>
                <a:cs typeface="Tahoma" pitchFamily="34" charset="0"/>
              </a:rPr>
              <a:t> </a:t>
            </a:r>
            <a:r>
              <a:rPr lang="en-GB" dirty="0" err="1">
                <a:solidFill>
                  <a:srgbClr val="FFFFFF"/>
                </a:solidFill>
                <a:latin typeface="Tahoma" pitchFamily="34" charset="0"/>
                <a:ea typeface="Tahoma" pitchFamily="34" charset="0"/>
                <a:cs typeface="Tahoma" pitchFamily="34" charset="0"/>
              </a:rPr>
              <a:t>para</a:t>
            </a:r>
            <a:r>
              <a:rPr lang="en-GB" dirty="0">
                <a:solidFill>
                  <a:srgbClr val="FFFFFF"/>
                </a:solidFill>
                <a:latin typeface="Tahoma" pitchFamily="34" charset="0"/>
                <a:ea typeface="Tahoma" pitchFamily="34" charset="0"/>
                <a:cs typeface="Tahoma" pitchFamily="34" charset="0"/>
              </a:rPr>
              <a:t> a 7a. </a:t>
            </a:r>
            <a:r>
              <a:rPr lang="en-GB" dirty="0" err="1">
                <a:solidFill>
                  <a:srgbClr val="FFFFFF"/>
                </a:solidFill>
                <a:latin typeface="Tahoma" pitchFamily="34" charset="0"/>
                <a:ea typeface="Tahoma" pitchFamily="34" charset="0"/>
                <a:cs typeface="Tahoma" pitchFamily="34" charset="0"/>
              </a:rPr>
              <a:t>Maior</a:t>
            </a:r>
            <a:r>
              <a:rPr lang="en-GB" dirty="0">
                <a:solidFill>
                  <a:srgbClr val="FFFFFF"/>
                </a:solidFill>
                <a:latin typeface="Tahoma" pitchFamily="34" charset="0"/>
                <a:ea typeface="Tahoma" pitchFamily="34" charset="0"/>
                <a:cs typeface="Tahoma" pitchFamily="34" charset="0"/>
              </a:rPr>
              <a:t> </a:t>
            </a:r>
            <a:r>
              <a:rPr lang="en-GB" dirty="0" err="1">
                <a:solidFill>
                  <a:srgbClr val="FFFFFF"/>
                </a:solidFill>
                <a:latin typeface="Tahoma" pitchFamily="34" charset="0"/>
                <a:ea typeface="Tahoma" pitchFamily="34" charset="0"/>
                <a:cs typeface="Tahoma" pitchFamily="34" charset="0"/>
              </a:rPr>
              <a:t>economia</a:t>
            </a:r>
            <a:r>
              <a:rPr lang="en-GB" dirty="0">
                <a:solidFill>
                  <a:srgbClr val="FFFFFF"/>
                </a:solidFill>
                <a:latin typeface="Tahoma" pitchFamily="34" charset="0"/>
                <a:ea typeface="Tahoma" pitchFamily="34" charset="0"/>
                <a:cs typeface="Tahoma" pitchFamily="34" charset="0"/>
              </a:rPr>
              <a:t> do </a:t>
            </a:r>
            <a:r>
              <a:rPr lang="en-GB" dirty="0" err="1">
                <a:solidFill>
                  <a:srgbClr val="FFFFFF"/>
                </a:solidFill>
                <a:latin typeface="Tahoma" pitchFamily="34" charset="0"/>
                <a:ea typeface="Tahoma" pitchFamily="34" charset="0"/>
                <a:cs typeface="Tahoma" pitchFamily="34" charset="0"/>
              </a:rPr>
              <a:t>mundo</a:t>
            </a:r>
            <a:endParaRPr lang="en-GB" dirty="0">
              <a:solidFill>
                <a:srgbClr val="FFFFFF"/>
              </a:solidFill>
              <a:latin typeface="Tahoma" pitchFamily="34" charset="0"/>
              <a:ea typeface="Tahoma" pitchFamily="34" charset="0"/>
              <a:cs typeface="Tahoma" pitchFamily="34" charset="0"/>
            </a:endParaRPr>
          </a:p>
          <a:p>
            <a:pPr marL="514350" indent="-514350" eaLnBrk="0" hangingPunct="0">
              <a:spcBef>
                <a:spcPts val="0"/>
              </a:spcBef>
              <a:spcAft>
                <a:spcPts val="1800"/>
              </a:spcAft>
              <a:defRPr/>
            </a:pPr>
            <a:endParaRPr lang="pt-BR" u="sng" dirty="0">
              <a:solidFill>
                <a:srgbClr val="92D050"/>
              </a:solidFill>
              <a:latin typeface="Tahoma" pitchFamily="34" charset="0"/>
              <a:ea typeface="Tahoma" pitchFamily="34" charset="0"/>
              <a:cs typeface="Tahoma" pitchFamily="34" charset="0"/>
            </a:endParaRPr>
          </a:p>
          <a:p>
            <a:pPr marL="514350" indent="-514350" eaLnBrk="0" hangingPunct="0">
              <a:spcBef>
                <a:spcPts val="1200"/>
              </a:spcBef>
              <a:spcAft>
                <a:spcPts val="1800"/>
              </a:spcAft>
              <a:defRPr/>
            </a:pPr>
            <a:r>
              <a:rPr lang="pt-BR" u="sng" dirty="0">
                <a:solidFill>
                  <a:srgbClr val="92D050"/>
                </a:solidFill>
                <a:latin typeface="Tahoma" pitchFamily="34" charset="0"/>
                <a:ea typeface="Tahoma" pitchFamily="34" charset="0"/>
                <a:cs typeface="Tahoma" pitchFamily="34" charset="0"/>
              </a:rPr>
              <a:t>Saúde Pública:</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Filas, Mortes sem atendimento, Insuficiência de leitos e UTI, Falta de médicos e profissionais de saúde, Baixos salários, Condições de trabalho aviltantes, Falta de materialidade</a:t>
            </a:r>
          </a:p>
          <a:p>
            <a:pPr marL="514350" indent="-514350" eaLnBrk="0" hangingPunct="0">
              <a:spcBef>
                <a:spcPts val="1200"/>
              </a:spcBef>
              <a:spcAft>
                <a:spcPts val="1800"/>
              </a:spcAft>
              <a:defRPr/>
            </a:pPr>
            <a:r>
              <a:rPr lang="pt-BR" u="sng" dirty="0">
                <a:solidFill>
                  <a:srgbClr val="92D050"/>
                </a:solidFill>
                <a:latin typeface="Tahoma" pitchFamily="34" charset="0"/>
                <a:ea typeface="Tahoma" pitchFamily="34" charset="0"/>
                <a:cs typeface="Tahoma" pitchFamily="34" charset="0"/>
              </a:rPr>
              <a:t>Educação:</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Ausência de políticas educacionais efetivas; Salários irrisórios para professores, apesar da sobrecarga de trabalho, provocando queda na qualidade do ensino básico e adoecimento profissional; Insuficiência de vagas nas Universidades</a:t>
            </a:r>
          </a:p>
          <a:p>
            <a:pPr marL="514350" indent="-514350" eaLnBrk="0" hangingPunct="0">
              <a:spcBef>
                <a:spcPts val="1200"/>
              </a:spcBef>
              <a:spcAft>
                <a:spcPts val="1800"/>
              </a:spcAft>
              <a:defRPr/>
            </a:pPr>
            <a:r>
              <a:rPr lang="pt-BR" u="sng" dirty="0">
                <a:solidFill>
                  <a:srgbClr val="92D050"/>
                </a:solidFill>
                <a:latin typeface="Tahoma" pitchFamily="34" charset="0"/>
                <a:ea typeface="Tahoma" pitchFamily="34" charset="0"/>
                <a:cs typeface="Tahoma" pitchFamily="34" charset="0"/>
              </a:rPr>
              <a:t>Déficit Habitacional </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de 8 milhões de moradias, além de 11,2 milhões de domicílios inadequados </a:t>
            </a:r>
            <a:r>
              <a:rPr lang="pt-BR" sz="1600" b="0" dirty="0">
                <a:solidFill>
                  <a:srgbClr val="FFFFFF"/>
                </a:solidFill>
                <a:latin typeface="Tahoma" pitchFamily="34" charset="0"/>
                <a:ea typeface="Tahoma" pitchFamily="34" charset="0"/>
                <a:cs typeface="Tahoma" pitchFamily="34" charset="0"/>
              </a:rPr>
              <a:t>(Fonte: Fundação João Pinheiro, 2007)</a:t>
            </a:r>
          </a:p>
        </p:txBody>
      </p:sp>
      <p:sp>
        <p:nvSpPr>
          <p:cNvPr id="21508"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330200" y="1295400"/>
            <a:ext cx="9245600" cy="4800600"/>
          </a:xfrm>
          <a:prstGeom prst="rect">
            <a:avLst/>
          </a:prstGeom>
          <a:noFill/>
          <a:ln w="9525">
            <a:noFill/>
            <a:round/>
            <a:headEnd/>
            <a:tailEnd/>
          </a:ln>
        </p:spPr>
        <p:txBody>
          <a:bodyPr lIns="90000" tIns="46800" rIns="90000" bIns="46800"/>
          <a:lstStyle/>
          <a:p>
            <a:pPr marL="341313" indent="-341313" algn="ctr" defTabSz="449263" eaLnBrk="0" hangingPunct="0">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33795" name="Text Box 9"/>
          <p:cNvSpPr txBox="1">
            <a:spLocks noChangeArrowheads="1"/>
          </p:cNvSpPr>
          <p:nvPr/>
        </p:nvSpPr>
        <p:spPr bwMode="auto">
          <a:xfrm>
            <a:off x="238125" y="571500"/>
            <a:ext cx="9440863" cy="5997575"/>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rgbClr val="92D050"/>
                </a:solidFill>
                <a:latin typeface="Tahoma" pitchFamily="34" charset="0"/>
                <a:ea typeface="Tahoma" pitchFamily="34" charset="0"/>
                <a:cs typeface="Tahoma" pitchFamily="34" charset="0"/>
              </a:rPr>
              <a:t>DESRESPEITO AOS DIREITOS HUMANOS NO BRASIL</a:t>
            </a:r>
          </a:p>
          <a:p>
            <a:pPr marL="514350" indent="-514350" algn="ctr" eaLnBrk="0" hangingPunct="0">
              <a:spcBef>
                <a:spcPct val="20000"/>
              </a:spcBef>
              <a:defRPr/>
            </a:pPr>
            <a:endParaRPr lang="pt-BR" dirty="0">
              <a:solidFill>
                <a:srgbClr val="92D050"/>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Pobreza</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40,4 milhões de pobres (2009) – </a:t>
            </a:r>
            <a:r>
              <a:rPr lang="pt-BR" sz="1600" b="0" dirty="0">
                <a:solidFill>
                  <a:srgbClr val="FFFFFF"/>
                </a:solidFill>
                <a:latin typeface="Tahoma" pitchFamily="34" charset="0"/>
                <a:ea typeface="Tahoma" pitchFamily="34" charset="0"/>
                <a:cs typeface="Tahoma" pitchFamily="34" charset="0"/>
              </a:rPr>
              <a:t>Fonte IETS – Instituto de Estudos do Trabalho e Sociedade - </a:t>
            </a:r>
            <a:r>
              <a:rPr lang="pt-BR" sz="1600" b="0" dirty="0">
                <a:solidFill>
                  <a:srgbClr val="FFFFFF"/>
                </a:solidFill>
                <a:latin typeface="Tahoma" pitchFamily="34" charset="0"/>
                <a:ea typeface="Tahoma" pitchFamily="34" charset="0"/>
                <a:cs typeface="Tahoma" pitchFamily="34" charset="0"/>
                <a:hlinkClick r:id="rId3"/>
              </a:rPr>
              <a:t>http://www.iets.org.br/article.php3?</a:t>
            </a:r>
            <a:r>
              <a:rPr lang="pt-BR" sz="1600" b="0" dirty="0" err="1">
                <a:solidFill>
                  <a:srgbClr val="FFFFFF"/>
                </a:solidFill>
                <a:latin typeface="Tahoma" pitchFamily="34" charset="0"/>
                <a:ea typeface="Tahoma" pitchFamily="34" charset="0"/>
                <a:cs typeface="Tahoma" pitchFamily="34" charset="0"/>
                <a:hlinkClick r:id="rId3"/>
              </a:rPr>
              <a:t>id_article</a:t>
            </a:r>
            <a:r>
              <a:rPr lang="pt-BR" sz="1600" b="0" dirty="0">
                <a:solidFill>
                  <a:srgbClr val="FFFFFF"/>
                </a:solidFill>
                <a:latin typeface="Tahoma" pitchFamily="34" charset="0"/>
                <a:ea typeface="Tahoma" pitchFamily="34" charset="0"/>
                <a:cs typeface="Tahoma" pitchFamily="34" charset="0"/>
                <a:hlinkClick r:id="rId3"/>
              </a:rPr>
              <a:t>=915</a:t>
            </a:r>
            <a:r>
              <a:rPr lang="pt-BR" sz="1600" b="0" dirty="0">
                <a:solidFill>
                  <a:srgbClr val="FFFFFF"/>
                </a:solidFill>
                <a:latin typeface="Tahoma" pitchFamily="34" charset="0"/>
                <a:ea typeface="Tahoma" pitchFamily="34" charset="0"/>
                <a:cs typeface="Tahoma" pitchFamily="34" charset="0"/>
              </a:rPr>
              <a:t> </a:t>
            </a:r>
          </a:p>
          <a:p>
            <a:pPr marL="540000" indent="-514350" eaLnBrk="0" hangingPunct="0">
              <a:spcBef>
                <a:spcPts val="1200"/>
              </a:spcBef>
              <a:defRPr/>
            </a:pPr>
            <a:endParaRPr lang="pt-BR" sz="1600" b="0" dirty="0">
              <a:solidFill>
                <a:srgbClr val="FFFFFF"/>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Fome</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9,6 milhões de famintos (2009) </a:t>
            </a:r>
            <a:r>
              <a:rPr lang="pt-BR" sz="1600" b="0" dirty="0">
                <a:solidFill>
                  <a:srgbClr val="FFFFFF"/>
                </a:solidFill>
                <a:latin typeface="Tahoma" pitchFamily="34" charset="0"/>
                <a:ea typeface="Tahoma" pitchFamily="34" charset="0"/>
                <a:cs typeface="Tahoma" pitchFamily="34" charset="0"/>
              </a:rPr>
              <a:t>Fonte IETS – Instituto de Estudos do Trabalho e Sociedade - </a:t>
            </a:r>
            <a:r>
              <a:rPr lang="pt-BR" sz="1600" b="0" dirty="0">
                <a:solidFill>
                  <a:srgbClr val="FFFFFF"/>
                </a:solidFill>
                <a:latin typeface="Tahoma" pitchFamily="34" charset="0"/>
                <a:ea typeface="Tahoma" pitchFamily="34" charset="0"/>
                <a:cs typeface="Tahoma" pitchFamily="34" charset="0"/>
                <a:hlinkClick r:id="rId3"/>
              </a:rPr>
              <a:t>http://www.iets.org.br/article.php3?</a:t>
            </a:r>
            <a:r>
              <a:rPr lang="pt-BR" sz="1600" b="0" dirty="0" err="1">
                <a:solidFill>
                  <a:srgbClr val="FFFFFF"/>
                </a:solidFill>
                <a:latin typeface="Tahoma" pitchFamily="34" charset="0"/>
                <a:ea typeface="Tahoma" pitchFamily="34" charset="0"/>
                <a:cs typeface="Tahoma" pitchFamily="34" charset="0"/>
                <a:hlinkClick r:id="rId3"/>
              </a:rPr>
              <a:t>id_article</a:t>
            </a:r>
            <a:r>
              <a:rPr lang="pt-BR" sz="1600" b="0" dirty="0">
                <a:solidFill>
                  <a:srgbClr val="FFFFFF"/>
                </a:solidFill>
                <a:latin typeface="Tahoma" pitchFamily="34" charset="0"/>
                <a:ea typeface="Tahoma" pitchFamily="34" charset="0"/>
                <a:cs typeface="Tahoma" pitchFamily="34" charset="0"/>
                <a:hlinkClick r:id="rId3"/>
              </a:rPr>
              <a:t>=915</a:t>
            </a:r>
            <a:endParaRPr lang="pt-BR" sz="1600" b="0" dirty="0">
              <a:solidFill>
                <a:srgbClr val="FFFFFF"/>
              </a:solidFill>
              <a:latin typeface="Tahoma" pitchFamily="34" charset="0"/>
              <a:ea typeface="Tahoma" pitchFamily="34" charset="0"/>
              <a:cs typeface="Tahoma" pitchFamily="34" charset="0"/>
            </a:endParaRPr>
          </a:p>
          <a:p>
            <a:pPr marL="540000" indent="-514350" eaLnBrk="0" hangingPunct="0">
              <a:spcBef>
                <a:spcPts val="1200"/>
              </a:spcBef>
              <a:defRPr/>
            </a:pPr>
            <a:endParaRPr lang="pt-BR" b="0" dirty="0">
              <a:solidFill>
                <a:srgbClr val="92D050"/>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Analfabetismo:</a:t>
            </a:r>
            <a:r>
              <a:rPr lang="pt-BR" dirty="0">
                <a:solidFill>
                  <a:srgbClr val="92D050"/>
                </a:solidFill>
                <a:latin typeface="Tahoma" pitchFamily="34" charset="0"/>
                <a:ea typeface="Tahoma" pitchFamily="34" charset="0"/>
                <a:cs typeface="Tahoma" pitchFamily="34" charset="0"/>
              </a:rPr>
              <a:t> </a:t>
            </a:r>
            <a:r>
              <a:rPr lang="pt-BR" b="0" dirty="0">
                <a:solidFill>
                  <a:srgbClr val="FFFFFF"/>
                </a:solidFill>
                <a:latin typeface="Tahoma" pitchFamily="34" charset="0"/>
                <a:ea typeface="Tahoma" pitchFamily="34" charset="0"/>
                <a:cs typeface="Tahoma" pitchFamily="34" charset="0"/>
              </a:rPr>
              <a:t>20,3% da população brasileira com mais de 15 anos são analfabetos funcionais  </a:t>
            </a:r>
            <a:r>
              <a:rPr lang="pt-BR" sz="1600" b="0" dirty="0">
                <a:solidFill>
                  <a:srgbClr val="FFFFFF"/>
                </a:solidFill>
                <a:latin typeface="Tahoma" pitchFamily="34" charset="0"/>
                <a:ea typeface="Tahoma" pitchFamily="34" charset="0"/>
                <a:cs typeface="Tahoma" pitchFamily="34" charset="0"/>
              </a:rPr>
              <a:t>(Fonte: PNAD 2009)</a:t>
            </a:r>
          </a:p>
          <a:p>
            <a:pPr marL="540000" indent="-514350" eaLnBrk="0" hangingPunct="0">
              <a:spcBef>
                <a:spcPts val="1200"/>
              </a:spcBef>
              <a:defRPr/>
            </a:pPr>
            <a:endParaRPr lang="pt-BR" b="0" dirty="0">
              <a:solidFill>
                <a:srgbClr val="92D050"/>
              </a:solidFill>
              <a:latin typeface="Tahoma" pitchFamily="34" charset="0"/>
              <a:ea typeface="Tahoma" pitchFamily="34" charset="0"/>
              <a:cs typeface="Tahoma" pitchFamily="34" charset="0"/>
            </a:endParaRPr>
          </a:p>
          <a:p>
            <a:pPr marL="540000" indent="-514350" eaLnBrk="0" hangingPunct="0">
              <a:spcBef>
                <a:spcPts val="1200"/>
              </a:spcBef>
              <a:defRPr/>
            </a:pPr>
            <a:r>
              <a:rPr lang="pt-BR" u="sng" dirty="0">
                <a:solidFill>
                  <a:srgbClr val="92D050"/>
                </a:solidFill>
                <a:latin typeface="Tahoma" pitchFamily="34" charset="0"/>
                <a:ea typeface="Tahoma" pitchFamily="34" charset="0"/>
                <a:cs typeface="Tahoma" pitchFamily="34" charset="0"/>
              </a:rPr>
              <a:t>Taxa de Desemprego</a:t>
            </a:r>
            <a:r>
              <a:rPr lang="pt-BR" u="sng">
                <a:solidFill>
                  <a:srgbClr val="92D050"/>
                </a:solidFill>
                <a:latin typeface="Tahoma" pitchFamily="34" charset="0"/>
                <a:ea typeface="Tahoma" pitchFamily="34" charset="0"/>
                <a:cs typeface="Tahoma" pitchFamily="34" charset="0"/>
              </a:rPr>
              <a:t>:</a:t>
            </a:r>
            <a:r>
              <a:rPr lang="pt-BR">
                <a:solidFill>
                  <a:srgbClr val="92D050"/>
                </a:solidFill>
                <a:latin typeface="Tahoma" pitchFamily="34" charset="0"/>
                <a:ea typeface="Tahoma" pitchFamily="34" charset="0"/>
                <a:cs typeface="Tahoma" pitchFamily="34" charset="0"/>
              </a:rPr>
              <a:t> </a:t>
            </a:r>
            <a:r>
              <a:rPr lang="pt-BR" b="0">
                <a:solidFill>
                  <a:srgbClr val="FFFFFF"/>
                </a:solidFill>
                <a:latin typeface="Tahoma" pitchFamily="34" charset="0"/>
                <a:ea typeface="Tahoma" pitchFamily="34" charset="0"/>
                <a:cs typeface="Tahoma" pitchFamily="34" charset="0"/>
              </a:rPr>
              <a:t>12% </a:t>
            </a:r>
            <a:r>
              <a:rPr lang="pt-BR" b="0" dirty="0">
                <a:solidFill>
                  <a:srgbClr val="FFFFFF"/>
                </a:solidFill>
                <a:latin typeface="Tahoma" pitchFamily="34" charset="0"/>
                <a:ea typeface="Tahoma" pitchFamily="34" charset="0"/>
                <a:cs typeface="Tahoma" pitchFamily="34" charset="0"/>
              </a:rPr>
              <a:t>nas Regiões Metropolitanas </a:t>
            </a:r>
            <a:r>
              <a:rPr lang="pt-BR" sz="1600" b="0" dirty="0">
                <a:solidFill>
                  <a:srgbClr val="FFFFFF"/>
                </a:solidFill>
                <a:latin typeface="Tahoma" pitchFamily="34" charset="0"/>
                <a:ea typeface="Tahoma" pitchFamily="34" charset="0"/>
                <a:cs typeface="Tahoma" pitchFamily="34" charset="0"/>
              </a:rPr>
              <a:t>(Fonte: DIEESE</a:t>
            </a:r>
            <a:r>
              <a:rPr lang="pt-BR" sz="1600" b="0">
                <a:solidFill>
                  <a:srgbClr val="FFFFFF"/>
                </a:solidFill>
                <a:latin typeface="Tahoma" pitchFamily="34" charset="0"/>
                <a:ea typeface="Tahoma" pitchFamily="34" charset="0"/>
                <a:cs typeface="Tahoma" pitchFamily="34" charset="0"/>
              </a:rPr>
              <a:t>, 2010)</a:t>
            </a:r>
            <a:r>
              <a:rPr lang="pt-BR" sz="1600" b="0">
                <a:solidFill>
                  <a:srgbClr val="92D050"/>
                </a:solidFill>
                <a:latin typeface="Tahoma" pitchFamily="34" charset="0"/>
                <a:ea typeface="Tahoma" pitchFamily="34" charset="0"/>
                <a:cs typeface="Tahoma" pitchFamily="34" charset="0"/>
              </a:rPr>
              <a:t> </a:t>
            </a:r>
            <a:endParaRPr lang="pt-BR" sz="1600" b="0" dirty="0">
              <a:solidFill>
                <a:srgbClr val="92D050"/>
              </a:solidFill>
              <a:latin typeface="Tahoma" pitchFamily="34" charset="0"/>
              <a:ea typeface="Tahoma" pitchFamily="34" charset="0"/>
              <a:cs typeface="Tahoma" pitchFamily="34" charset="0"/>
            </a:endParaRPr>
          </a:p>
          <a:p>
            <a:pPr marL="514350" indent="-514350" eaLnBrk="0" hangingPunct="0">
              <a:spcBef>
                <a:spcPct val="20000"/>
              </a:spcBef>
              <a:defRPr/>
            </a:pPr>
            <a:endParaRPr lang="pt-BR" dirty="0">
              <a:solidFill>
                <a:srgbClr val="92D050"/>
              </a:solidFill>
              <a:latin typeface="Tahoma" pitchFamily="34" charset="0"/>
              <a:ea typeface="Tahoma" pitchFamily="34" charset="0"/>
              <a:cs typeface="Tahoma" pitchFamily="34" charset="0"/>
            </a:endParaRPr>
          </a:p>
        </p:txBody>
      </p:sp>
      <p:sp>
        <p:nvSpPr>
          <p:cNvPr id="22532" name="Rectangle 4"/>
          <p:cNvSpPr>
            <a:spLocks noChangeArrowheads="1"/>
          </p:cNvSpPr>
          <p:nvPr/>
        </p:nvSpPr>
        <p:spPr bwMode="auto">
          <a:xfrm>
            <a:off x="0" y="0"/>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93675" y="188913"/>
            <a:ext cx="9440863" cy="6561137"/>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DIANTE DISSO:</a:t>
            </a:r>
            <a:endParaRPr lang="pt-BR" sz="3000">
              <a:solidFill>
                <a:srgbClr val="92D050"/>
              </a:solidFill>
              <a:latin typeface="Tahoma" pitchFamily="34" charset="0"/>
              <a:cs typeface="Tahoma" pitchFamily="34" charset="0"/>
            </a:endParaRPr>
          </a:p>
          <a:p>
            <a:pPr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000">
                <a:solidFill>
                  <a:srgbClr val="92D050"/>
                </a:solidFill>
                <a:latin typeface="Tahoma" pitchFamily="34" charset="0"/>
                <a:cs typeface="Tahoma" pitchFamily="34" charset="0"/>
              </a:rPr>
              <a:t> NECESSIDADE DE</a:t>
            </a:r>
          </a:p>
          <a:p>
            <a:pPr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Rever a política monetária e fiscal, o modelo econômico que está propiciando a destinação da maior parte dos recursos públicos para o pagamento de uma dívida cuja contrapartida não representa bens e serviços à Nação, mas uma contínua sangria</a:t>
            </a:r>
          </a:p>
          <a:p>
            <a:pPr lvl="1" algn="just"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Evidenciar que o VERDADEIRO ROMBO DAS CONTAS PÚBLICAS é a Dívida Pública</a:t>
            </a:r>
          </a:p>
          <a:p>
            <a:pPr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200">
                <a:solidFill>
                  <a:srgbClr val="FFFFFF"/>
                </a:solidFill>
                <a:latin typeface="Tahoma" pitchFamily="34" charset="0"/>
                <a:cs typeface="Tahoma" pitchFamily="34" charset="0"/>
              </a:rPr>
              <a:t>Juros e Amortizações da Dívida pagos nos últimos 16 anos</a:t>
            </a:r>
          </a:p>
          <a:p>
            <a:pPr lvl="1"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FHC em 8 anos = R$ 2,079 Trilhões</a:t>
            </a:r>
          </a:p>
          <a:p>
            <a:pPr lvl="1" algn="ct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FF"/>
                </a:solidFill>
                <a:latin typeface="Tahoma" pitchFamily="34" charset="0"/>
                <a:cs typeface="Tahoma" pitchFamily="34" charset="0"/>
              </a:rPr>
              <a:t>LULA em 8 anos = R$ 4,763 Trilhões</a:t>
            </a:r>
          </a:p>
          <a:p>
            <a:pPr lvl="1"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EC" sz="4000">
                <a:solidFill>
                  <a:srgbClr val="92D050"/>
                </a:solidFill>
                <a:latin typeface="Tahoma" pitchFamily="34" charset="0"/>
                <a:cs typeface="Tahoma" pitchFamily="34" charset="0"/>
              </a:rPr>
              <a:t>AUDITORIA DA DÍVIDA</a:t>
            </a:r>
          </a:p>
        </p:txBody>
      </p:sp>
      <p:graphicFrame>
        <p:nvGraphicFramePr>
          <p:cNvPr id="28685" name="Group 13"/>
          <p:cNvGraphicFramePr>
            <a:graphicFrameLocks noGrp="1"/>
          </p:cNvGraphicFramePr>
          <p:nvPr/>
        </p:nvGraphicFramePr>
        <p:xfrm>
          <a:off x="920750" y="4581525"/>
          <a:ext cx="8496300" cy="1295400"/>
        </p:xfrm>
        <a:graphic>
          <a:graphicData uri="http://schemas.openxmlformats.org/drawingml/2006/table">
            <a:tbl>
              <a:tblPr/>
              <a:tblGrid>
                <a:gridCol w="8496300"/>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38125" y="142875"/>
            <a:ext cx="9440863" cy="6604000"/>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financeira </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social</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alimentar</a:t>
            </a:r>
          </a:p>
          <a:p>
            <a:pPr lvl="2"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ambiental</a:t>
            </a: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de Valores</a:t>
            </a: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FFFFFF"/>
              </a:solidFill>
              <a:latin typeface="Tahoma" pitchFamily="34" charset="0"/>
              <a:cs typeface="Tahoma" pitchFamily="34" charset="0"/>
            </a:endParaRPr>
          </a:p>
          <a:p>
            <a:pPr defTabSz="449263" eaLnBrk="0" hangingPunct="0">
              <a:spcBef>
                <a:spcPts val="12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Exacerbado poder do “mercado” e da grande mídia </a:t>
            </a:r>
            <a:r>
              <a:rPr lang="pt-BR" sz="2800" b="0">
                <a:solidFill>
                  <a:srgbClr val="92D050"/>
                </a:solidFill>
                <a:latin typeface="Tahoma" pitchFamily="34" charset="0"/>
                <a:cs typeface="Tahoma" pitchFamily="34" charset="0"/>
              </a:rPr>
              <a:t>“...</a:t>
            </a:r>
            <a:r>
              <a:rPr lang="pt-BR" sz="2800" b="0" i="1">
                <a:solidFill>
                  <a:srgbClr val="92D050"/>
                </a:solidFill>
                <a:latin typeface="Tahoma" pitchFamily="34" charset="0"/>
                <a:cs typeface="Tahoma" pitchFamily="34" charset="0"/>
              </a:rPr>
              <a:t>incrível massa retórica enganosa e desinformação.”</a:t>
            </a:r>
            <a:r>
              <a:rPr lang="pt-BR" sz="2800" b="0" i="1">
                <a:solidFill>
                  <a:srgbClr val="FFFFFF"/>
                </a:solidFill>
                <a:latin typeface="Tahoma" pitchFamily="34" charset="0"/>
                <a:cs typeface="Tahoma" pitchFamily="34" charset="0"/>
              </a:rPr>
              <a:t> </a:t>
            </a:r>
            <a:endParaRPr lang="pt-BR" sz="500">
              <a:solidFill>
                <a:srgbClr val="FFFFFF"/>
              </a:solidFill>
              <a:latin typeface="Tahoma" pitchFamily="34" charset="0"/>
              <a:cs typeface="Tahoma" pitchFamily="34" charset="0"/>
            </a:endParaRPr>
          </a:p>
          <a:p>
            <a:pPr algn="ctr" defTabSz="449263"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algn="ctr" defTabSz="449263" eaLnBrk="0" hangingPunct="0">
              <a:spcBef>
                <a:spcPts val="3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ESGOTAMENTO DO MODELO DE ACUMULAÇÃO CAPITALISTA</a:t>
            </a:r>
          </a:p>
        </p:txBody>
      </p:sp>
      <p:pic>
        <p:nvPicPr>
          <p:cNvPr id="24579"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5738813" y="1071563"/>
            <a:ext cx="2357437" cy="25003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238125" y="142875"/>
            <a:ext cx="9440863" cy="6588125"/>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Crise financeira mundial</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 Causas: </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Desregulamentação do mercado financeiro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Derivativos sem lastro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Ativos “Tóxicos”</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b="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 Efeitos:</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Grandes bancos internacionais em risco de quebra</a:t>
            </a:r>
          </a:p>
          <a:p>
            <a:pPr marL="457200" lvl="2"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i="1">
                <a:solidFill>
                  <a:srgbClr val="FFFFFF"/>
                </a:solidFill>
                <a:latin typeface="Tahoma" pitchFamily="34" charset="0"/>
                <a:cs typeface="Tahoma" pitchFamily="34" charset="0"/>
              </a:rPr>
              <a:t>Bad Banks?</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EUA e Europa se endividam para salvar setor bancário</a:t>
            </a:r>
          </a:p>
          <a:p>
            <a:pPr lvl="1"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Expansão da crise para outros setores</a:t>
            </a:r>
          </a:p>
        </p:txBody>
      </p:sp>
      <p:pic>
        <p:nvPicPr>
          <p:cNvPr id="25603"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7167563" y="642938"/>
            <a:ext cx="1647825" cy="1647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38125" y="357188"/>
            <a:ext cx="9440863" cy="5265737"/>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800">
              <a:solidFill>
                <a:srgbClr val="FFFFFF"/>
              </a:solidFill>
              <a:latin typeface="Tahoma" pitchFamily="34" charset="0"/>
              <a:cs typeface="Tahoma" pitchFamily="34" charset="0"/>
            </a:endParaRPr>
          </a:p>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do Setor Financeiro é transformada em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DA DÍVIDA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FFFFFF"/>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92D050"/>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Instrumento do endividamento público sendo utilizado como um sistema de desvio de recursos públicos</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a:solidFill>
                <a:srgbClr val="92D050"/>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a:solidFill>
                <a:srgbClr val="92D050"/>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Arcabouço de privilégios: “Sistema da Dívida”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38125" y="142875"/>
            <a:ext cx="9440863" cy="6696075"/>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CONJUNTURA GLOBAL</a:t>
            </a:r>
          </a:p>
          <a:p>
            <a:pP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Diante da </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FFFFFF"/>
                </a:solidFill>
                <a:latin typeface="Tahoma" pitchFamily="34" charset="0"/>
                <a:cs typeface="Tahoma" pitchFamily="34" charset="0"/>
              </a:rPr>
              <a:t>CRISE DA DÍVIDA</a:t>
            </a: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600">
              <a:solidFill>
                <a:srgbClr val="FFFFFF"/>
              </a:solidFill>
              <a:latin typeface="Tahoma" pitchFamily="34" charset="0"/>
              <a:cs typeface="Tahoma" pitchFamily="34" charset="0"/>
            </a:endParaRPr>
          </a:p>
          <a:p>
            <a:pPr algn="just"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Medidas de </a:t>
            </a:r>
            <a:r>
              <a:rPr lang="pt-BR" sz="2800" b="0" u="sng">
                <a:solidFill>
                  <a:srgbClr val="FFFFFF"/>
                </a:solidFill>
                <a:latin typeface="Tahoma" pitchFamily="34" charset="0"/>
                <a:cs typeface="Tahoma" pitchFamily="34" charset="0"/>
              </a:rPr>
              <a:t>austeridade</a:t>
            </a:r>
            <a:r>
              <a:rPr lang="pt-BR" sz="2800" b="0">
                <a:solidFill>
                  <a:srgbClr val="FFFFFF"/>
                </a:solidFill>
                <a:latin typeface="Tahoma" pitchFamily="34" charset="0"/>
                <a:cs typeface="Tahoma" pitchFamily="34" charset="0"/>
              </a:rPr>
              <a:t> para destinar recursos ao  pagamento da dívida: </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Corte de gastos sociais</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Congelamento e redução dos salários</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Demissões </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Reformas da Previdência e comprometimento dos Fundos de Pensão</a:t>
            </a:r>
          </a:p>
          <a:p>
            <a:pPr lvl="1" algn="just" defTabSz="449263" eaLnBrk="0" hangingPunct="0">
              <a:spcBef>
                <a:spcPts val="600"/>
              </a:spcBef>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NEGATIVA PARA O AUMENTO DOS TRIBUTOS DOS RICOS</a:t>
            </a:r>
          </a:p>
          <a:p>
            <a:pP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 b="0">
              <a:solidFill>
                <a:srgbClr val="FFFFFF"/>
              </a:solidFill>
              <a:latin typeface="Tahoma" pitchFamily="34" charset="0"/>
              <a:cs typeface="Tahoma" pitchFamily="34" charset="0"/>
            </a:endParaRPr>
          </a:p>
          <a:p>
            <a:pP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200" b="0">
              <a:solidFill>
                <a:srgbClr val="FFFFFF"/>
              </a:solidFill>
              <a:latin typeface="Tahoma" pitchFamily="34" charset="0"/>
              <a:cs typeface="Tahoma" pitchFamily="34" charset="0"/>
            </a:endParaRP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EUROPA: REAÇÃO DA CLASSE TRABALHADORA </a:t>
            </a:r>
          </a:p>
          <a:p>
            <a:pPr algn="ctr" defTabSz="449263"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 Grandes mobilizações e </a:t>
            </a:r>
            <a:r>
              <a:rPr lang="pt-BR" u="sng">
                <a:solidFill>
                  <a:srgbClr val="92D050"/>
                </a:solidFill>
                <a:latin typeface="Tahoma" pitchFamily="34" charset="0"/>
                <a:cs typeface="Tahoma" pitchFamily="34" charset="0"/>
              </a:rPr>
              <a:t>GREVE GERAL</a:t>
            </a:r>
          </a:p>
        </p:txBody>
      </p:sp>
      <p:pic>
        <p:nvPicPr>
          <p:cNvPr id="27651" name="Picture 2" descr="http://static.howstuffworks.com/gif/google-earth-globe.jpg"/>
          <p:cNvPicPr>
            <a:picLocks noChangeAspect="1" noChangeArrowheads="1"/>
          </p:cNvPicPr>
          <p:nvPr/>
        </p:nvPicPr>
        <p:blipFill>
          <a:blip r:embed="rId3">
            <a:clrChange>
              <a:clrFrom>
                <a:srgbClr val="060A0D"/>
              </a:clrFrom>
              <a:clrTo>
                <a:srgbClr val="060A0D">
                  <a:alpha val="0"/>
                </a:srgbClr>
              </a:clrTo>
            </a:clrChange>
          </a:blip>
          <a:srcRect/>
          <a:stretch>
            <a:fillRect/>
          </a:stretch>
        </p:blipFill>
        <p:spPr bwMode="auto">
          <a:xfrm>
            <a:off x="7524750" y="0"/>
            <a:ext cx="1647825" cy="1647825"/>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93675" y="188913"/>
            <a:ext cx="9712325" cy="6527800"/>
          </a:xfrm>
          <a:prstGeom prst="rect">
            <a:avLst/>
          </a:prstGeom>
          <a:noFill/>
          <a:ln w="9525">
            <a:noFill/>
            <a:round/>
            <a:headEnd/>
            <a:tailEnd/>
          </a:ln>
        </p:spPr>
        <p:txBody>
          <a:bodyPr lIns="90000" tIns="46800" rIns="90000" bIns="46800">
            <a:spAutoFit/>
          </a:bodyPr>
          <a:lstStyle/>
          <a:p>
            <a:pPr marL="34925" algn="ctr" defTabSz="449263" eaLnBrk="0" hangingPunct="0">
              <a:spcBef>
                <a:spcPts val="24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REAÇÕES POPULARES - Europa</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GRÉCIA: </a:t>
            </a:r>
            <a:r>
              <a:rPr lang="pt-BR" b="0">
                <a:solidFill>
                  <a:srgbClr val="FFFFFF"/>
                </a:solidFill>
                <a:latin typeface="Tahoma" pitchFamily="34" charset="0"/>
                <a:cs typeface="Tahoma" pitchFamily="34" charset="0"/>
              </a:rPr>
              <a:t>Mobilização social pela criação de comissão para auditar a dívida pública</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IRLANDA: </a:t>
            </a:r>
            <a:r>
              <a:rPr lang="pt-BR" b="0">
                <a:solidFill>
                  <a:srgbClr val="FFFFFF"/>
                </a:solidFill>
                <a:latin typeface="Tahoma" pitchFamily="34" charset="0"/>
                <a:cs typeface="Tahoma" pitchFamily="34" charset="0"/>
              </a:rPr>
              <a:t>Criada comissão popular de auditoria da dívida</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ISLÂNDIA:</a:t>
            </a: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Referendo eleitoral decide não pagar dívida feita para salvar bancos</a:t>
            </a:r>
          </a:p>
          <a:p>
            <a:pPr marL="34925"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b="0">
              <a:solidFill>
                <a:srgbClr val="FFFFFF"/>
              </a:solidFill>
              <a:latin typeface="Tahoma" pitchFamily="34" charset="0"/>
              <a:cs typeface="Tahoma" pitchFamily="34" charset="0"/>
            </a:endParaRPr>
          </a:p>
          <a:p>
            <a:pPr marL="34925" algn="ctr"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a:solidFill>
                  <a:srgbClr val="92D050"/>
                </a:solidFill>
                <a:latin typeface="Tahoma" pitchFamily="34" charset="0"/>
                <a:cs typeface="Tahoma" pitchFamily="34" charset="0"/>
              </a:rPr>
              <a:t>PARLAMENTARES EUROPEUS: </a:t>
            </a:r>
            <a:r>
              <a:rPr lang="pt-BR" sz="2000" b="0" i="1">
                <a:solidFill>
                  <a:srgbClr val="FFFFFF"/>
                </a:solidFill>
                <a:latin typeface="Tahoma" pitchFamily="34" charset="0"/>
                <a:cs typeface="Tahoma" pitchFamily="34" charset="0"/>
              </a:rPr>
              <a:t>"[querem] que famílias paguem por erros de bancos. Os islandeses não entendem assim". (Marisa Matias)</a:t>
            </a:r>
            <a:endParaRPr lang="pt-BR" sz="2000" b="0">
              <a:solidFill>
                <a:srgbClr val="FFFFFF"/>
              </a:solidFill>
              <a:latin typeface="Tahoma" pitchFamily="34" charset="0"/>
              <a:cs typeface="Tahoma" pitchFamily="34" charset="0"/>
            </a:endParaRPr>
          </a:p>
          <a:p>
            <a:pPr marL="34925" algn="ctr"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i="1">
                <a:solidFill>
                  <a:srgbClr val="FFFFFF"/>
                </a:solidFill>
                <a:latin typeface="Tahoma" pitchFamily="34" charset="0"/>
                <a:cs typeface="Tahoma" pitchFamily="34" charset="0"/>
              </a:rPr>
              <a:t>"Ninguém debateu se os pagadores de impostos devem resgatar instituições financeiras (...) Espero que o espírito de luta dos islandeses se espalhe.” (Eva Joly) </a:t>
            </a:r>
          </a:p>
          <a:p>
            <a:pPr marL="34925" algn="r" defTabSz="449263" eaLnBrk="0" hangingPunct="0">
              <a:spcBef>
                <a:spcPts val="2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b="0">
                <a:solidFill>
                  <a:srgbClr val="FFFFFF"/>
                </a:solidFill>
                <a:latin typeface="Tahoma" pitchFamily="34" charset="0"/>
                <a:cs typeface="Tahoma" pitchFamily="34" charset="0"/>
              </a:rPr>
              <a:t>Folha Online de 23/04/2011</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93675" y="214313"/>
            <a:ext cx="9440863" cy="7481887"/>
          </a:xfrm>
          <a:prstGeom prst="rect">
            <a:avLst/>
          </a:prstGeom>
          <a:noFill/>
          <a:ln w="9525">
            <a:noFill/>
            <a:round/>
            <a:headEnd/>
            <a:tailEnd/>
          </a:ln>
        </p:spPr>
        <p:txBody>
          <a:bodyPr lIns="90000" tIns="46800" rIns="90000" bIns="46800">
            <a:spAutoFit/>
          </a:bodyPr>
          <a:lstStyle/>
          <a:p>
            <a:pPr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AUDITORIA INÉDITA: </a:t>
            </a:r>
            <a:r>
              <a:rPr lang="pt-BR" b="0">
                <a:solidFill>
                  <a:srgbClr val="92D050"/>
                </a:solidFill>
                <a:latin typeface="Tahoma" pitchFamily="34" charset="0"/>
                <a:cs typeface="Tahoma" pitchFamily="34" charset="0"/>
              </a:rPr>
              <a:t>Departamento de Contabilidade Governamental dos EUA revelou que US$ 16 trilhões foram secretamente repassados pelo Banco Central dos Estados Unidos – FED, Federal Reserve Bank - para bancos e corporações </a:t>
            </a:r>
          </a:p>
          <a:p>
            <a:pPr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a:solidFill>
                  <a:srgbClr val="FFFFFF"/>
                </a:solidFill>
                <a:latin typeface="Tahoma" pitchFamily="34" charset="0"/>
                <a:cs typeface="Tahoma" pitchFamily="34" charset="0"/>
              </a:rPr>
              <a:t>Citigroup: $2.5 trillion ($2,500,000,000,000)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Morgan Stanley: $2.04 trillion ($2,040,000,000,000)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Merrill Lynch: $1.949 trillion ($1,949,000,000,000)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Bank of America: $1.344 trillion ($1,344,000,000,000)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Barclays PLC (United Kingdom): $868 billion ($868,000,000,000)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Bear Sterns: $853 billion ($853,000,000,000)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Goldman Sachs: $814 billion ($814,000,000,000)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Royal Bank of Scotland (UK): $541 billion ($541,000,000,000)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JP Morgan Chase: $391 billion ($391,000,000,000)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Deutsche Bank (Germany): $354 billion ($354,000,000,000)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UBS (Switzerland): $287 billion ($287,000,000,000)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Credit Suisse (Switzerland): $262 billion ($262,000,000,000)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Lehman Brothers: $183 billion ($183,000,000,000)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Bank of Scotland (United Kingdom): $181 billion ($181,000,000,000)</a:t>
            </a:r>
            <a:br>
              <a:rPr lang="en-US" sz="2000" b="0">
                <a:solidFill>
                  <a:srgbClr val="FFFFFF"/>
                </a:solidFill>
                <a:latin typeface="Tahoma" pitchFamily="34" charset="0"/>
                <a:cs typeface="Tahoma" pitchFamily="34" charset="0"/>
              </a:rPr>
            </a:br>
            <a:r>
              <a:rPr lang="en-US" sz="2000" b="0">
                <a:solidFill>
                  <a:srgbClr val="FFFFFF"/>
                </a:solidFill>
                <a:latin typeface="Tahoma" pitchFamily="34" charset="0"/>
                <a:cs typeface="Tahoma" pitchFamily="34" charset="0"/>
              </a:rPr>
              <a:t>BNP Paribas (France): $175 billion ($175,000,000,000)</a:t>
            </a:r>
          </a:p>
          <a:p>
            <a:pPr algn="ctr" defTabSz="449263" eaLnBrk="0" hangingPunct="0">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1400" u="sng">
                <a:solidFill>
                  <a:srgbClr val="FFFFFF"/>
                </a:solidFill>
                <a:latin typeface="Tahoma" pitchFamily="34" charset="0"/>
                <a:cs typeface="Tahoma" pitchFamily="34" charset="0"/>
                <a:hlinkClick r:id="rId3"/>
              </a:rPr>
              <a:t>http://www.gao.gov/products/GAO-11-696</a:t>
            </a:r>
            <a:endParaRPr lang="es-EC" sz="1400" b="0">
              <a:solidFill>
                <a:srgbClr val="FFFFFF"/>
              </a:solidFill>
              <a:latin typeface="Tahoma" pitchFamily="34" charset="0"/>
              <a:cs typeface="Tahoma" pitchFamily="34" charset="0"/>
            </a:endParaRPr>
          </a:p>
          <a:p>
            <a:pPr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0">
                <a:solidFill>
                  <a:srgbClr val="FFFFFF"/>
                </a:solidFill>
                <a:latin typeface="Tahoma" pitchFamily="34" charset="0"/>
                <a:cs typeface="Tahoma" pitchFamily="34" charset="0"/>
              </a:rPr>
              <a:t/>
            </a:r>
            <a:br>
              <a:rPr lang="en-US" sz="2000" b="0">
                <a:solidFill>
                  <a:srgbClr val="FFFFFF"/>
                </a:solidFill>
                <a:latin typeface="Tahoma" pitchFamily="34" charset="0"/>
                <a:cs typeface="Tahoma" pitchFamily="34" charset="0"/>
              </a:rPr>
            </a:br>
            <a:endParaRPr lang="pt-BR" sz="2000" b="0">
              <a:solidFill>
                <a:srgbClr val="FFFFFF"/>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aixaDeTexto 2"/>
          <p:cNvSpPr txBox="1">
            <a:spLocks noChangeArrowheads="1"/>
          </p:cNvSpPr>
          <p:nvPr/>
        </p:nvSpPr>
        <p:spPr bwMode="auto">
          <a:xfrm>
            <a:off x="415925" y="6092825"/>
            <a:ext cx="9290050" cy="646113"/>
          </a:xfrm>
          <a:prstGeom prst="rect">
            <a:avLst/>
          </a:prstGeom>
          <a:noFill/>
          <a:ln w="9525">
            <a:noFill/>
            <a:miter lim="800000"/>
            <a:headEnd/>
            <a:tailEnd/>
          </a:ln>
        </p:spPr>
        <p:txBody>
          <a:bodyPr>
            <a:spAutoFit/>
          </a:bodyPr>
          <a:lstStyle/>
          <a:p>
            <a:pPr algn="ctr"/>
            <a:r>
              <a:rPr lang="es-EC" sz="1200" b="0">
                <a:solidFill>
                  <a:srgbClr val="FFFFFF"/>
                </a:solidFill>
                <a:latin typeface="Tahoma" pitchFamily="34" charset="0"/>
                <a:cs typeface="Tahoma" pitchFamily="34" charset="0"/>
              </a:rPr>
              <a:t>Source: Jorge Gaggero, Romina Kupelian y María Agustina Zelada - LA FUGA DE CAPITALES II. - ARGENTINA EN EL ESCENARIO GLOBAL (2002-2009) - Documento de Trabajo Nº 29 - Julio de 2010 – CEFID-AR – Pag 62 -63 - Disponible en: </a:t>
            </a:r>
            <a:endParaRPr lang="pt-BR" sz="1200" b="0">
              <a:solidFill>
                <a:srgbClr val="FFFFFF"/>
              </a:solidFill>
              <a:latin typeface="Tahoma" pitchFamily="34" charset="0"/>
              <a:cs typeface="Tahoma" pitchFamily="34" charset="0"/>
            </a:endParaRPr>
          </a:p>
          <a:p>
            <a:pPr algn="ctr"/>
            <a:r>
              <a:rPr lang="es-EC" sz="1200" b="0" u="sng">
                <a:solidFill>
                  <a:srgbClr val="FFFFFF"/>
                </a:solidFill>
                <a:latin typeface="Tahoma" pitchFamily="34" charset="0"/>
                <a:cs typeface="Tahoma" pitchFamily="34" charset="0"/>
                <a:hlinkClick r:id="rId3"/>
              </a:rPr>
              <a:t>http://www.tjnamericalatina.org/wp-content/uploads/2010/10/LA_FUGA_DE_CAPITALES-II.pdf</a:t>
            </a:r>
            <a:endParaRPr lang="pt-BR" sz="1200" b="0">
              <a:solidFill>
                <a:srgbClr val="FFFFFF"/>
              </a:solidFill>
              <a:latin typeface="Tahoma" pitchFamily="34" charset="0"/>
              <a:cs typeface="Tahoma" pitchFamily="34" charset="0"/>
            </a:endParaRPr>
          </a:p>
        </p:txBody>
      </p:sp>
      <p:sp>
        <p:nvSpPr>
          <p:cNvPr id="30723" name="CaixaDeTexto 3"/>
          <p:cNvSpPr txBox="1">
            <a:spLocks noChangeArrowheads="1"/>
          </p:cNvSpPr>
          <p:nvPr/>
        </p:nvSpPr>
        <p:spPr bwMode="auto">
          <a:xfrm>
            <a:off x="344488" y="188913"/>
            <a:ext cx="9145587" cy="523875"/>
          </a:xfrm>
          <a:prstGeom prst="rect">
            <a:avLst/>
          </a:prstGeom>
          <a:noFill/>
          <a:ln w="9525">
            <a:noFill/>
            <a:miter lim="800000"/>
            <a:headEnd/>
            <a:tailEnd/>
          </a:ln>
        </p:spPr>
        <p:txBody>
          <a:bodyPr>
            <a:spAutoFit/>
          </a:bodyPr>
          <a:lstStyle/>
          <a:p>
            <a:pPr algn="ctr"/>
            <a:r>
              <a:rPr lang="pt-BR" sz="2800">
                <a:solidFill>
                  <a:srgbClr val="92D050"/>
                </a:solidFill>
                <a:latin typeface="Tahoma" pitchFamily="34" charset="0"/>
                <a:cs typeface="Tahoma" pitchFamily="34" charset="0"/>
              </a:rPr>
              <a:t>BANCOS EM PARAÍSOS FISCAIS </a:t>
            </a:r>
          </a:p>
        </p:txBody>
      </p:sp>
      <p:pic>
        <p:nvPicPr>
          <p:cNvPr id="30724" name="Picture 2"/>
          <p:cNvPicPr>
            <a:picLocks noChangeAspect="1" noChangeArrowheads="1"/>
          </p:cNvPicPr>
          <p:nvPr/>
        </p:nvPicPr>
        <p:blipFill>
          <a:blip r:embed="rId4"/>
          <a:srcRect/>
          <a:stretch>
            <a:fillRect/>
          </a:stretch>
        </p:blipFill>
        <p:spPr bwMode="auto">
          <a:xfrm>
            <a:off x="1238250" y="692150"/>
            <a:ext cx="7286625" cy="5295900"/>
          </a:xfrm>
          <a:prstGeom prst="rect">
            <a:avLst/>
          </a:prstGeom>
          <a:noFill/>
          <a:ln w="12700" cap="sq" algn="ctr">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38125" y="214313"/>
            <a:ext cx="9440863" cy="525462"/>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MODELO TRIBUTÁRIO</a:t>
            </a:r>
            <a:endParaRPr lang="pt-BR" sz="2800">
              <a:solidFill>
                <a:srgbClr val="FFFFFF"/>
              </a:solidFill>
              <a:latin typeface="Tahoma" pitchFamily="34" charset="0"/>
              <a:cs typeface="Tahoma" pitchFamily="34" charset="0"/>
            </a:endParaRPr>
          </a:p>
        </p:txBody>
      </p:sp>
      <p:pic>
        <p:nvPicPr>
          <p:cNvPr id="4099" name="Picture 4"/>
          <p:cNvPicPr>
            <a:picLocks noChangeAspect="1" noChangeArrowheads="1"/>
          </p:cNvPicPr>
          <p:nvPr/>
        </p:nvPicPr>
        <p:blipFill>
          <a:blip r:embed="rId3"/>
          <a:srcRect/>
          <a:stretch>
            <a:fillRect/>
          </a:stretch>
        </p:blipFill>
        <p:spPr bwMode="auto">
          <a:xfrm>
            <a:off x="825500" y="1000125"/>
            <a:ext cx="8572500" cy="5308600"/>
          </a:xfrm>
          <a:prstGeom prst="rect">
            <a:avLst/>
          </a:prstGeom>
          <a:noFill/>
          <a:ln w="12700" cap="sq">
            <a:noFill/>
            <a:miter lim="800000"/>
            <a:headEnd type="none" w="sm" len="sm"/>
            <a:tailEnd type="none" w="sm" len="sm"/>
          </a:ln>
        </p:spPr>
      </p:pic>
      <p:sp>
        <p:nvSpPr>
          <p:cNvPr id="4101" name="Rectangle 5"/>
          <p:cNvSpPr>
            <a:spLocks noChangeArrowheads="1"/>
          </p:cNvSpPr>
          <p:nvPr/>
        </p:nvSpPr>
        <p:spPr bwMode="auto">
          <a:xfrm>
            <a:off x="1568450" y="6453188"/>
            <a:ext cx="6770688" cy="3048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eaLnBrk="0" hangingPunct="0">
              <a:defRPr/>
            </a:pPr>
            <a:r>
              <a:rPr lang="pt-BR" sz="1400" b="0">
                <a:solidFill>
                  <a:srgbClr val="FFFFFF"/>
                </a:solidFill>
              </a:rPr>
              <a:t>Fonte: IPEA. Elaboração: Auditoria Cidadã da Dívida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a:srcRect/>
          <a:stretch>
            <a:fillRect/>
          </a:stretch>
        </p:blipFill>
        <p:spPr bwMode="auto">
          <a:xfrm>
            <a:off x="488950" y="987425"/>
            <a:ext cx="8928100" cy="5105400"/>
          </a:xfrm>
          <a:prstGeom prst="rect">
            <a:avLst/>
          </a:prstGeom>
          <a:noFill/>
          <a:ln w="12700" cap="sq" algn="ctr">
            <a:noFill/>
            <a:miter lim="800000"/>
            <a:headEnd/>
            <a:tailEnd/>
          </a:ln>
        </p:spPr>
      </p:pic>
      <p:sp>
        <p:nvSpPr>
          <p:cNvPr id="31747" name="CaixaDeTexto 2"/>
          <p:cNvSpPr txBox="1">
            <a:spLocks noChangeArrowheads="1"/>
          </p:cNvSpPr>
          <p:nvPr/>
        </p:nvSpPr>
        <p:spPr bwMode="auto">
          <a:xfrm>
            <a:off x="0" y="6092825"/>
            <a:ext cx="9361488" cy="492125"/>
          </a:xfrm>
          <a:prstGeom prst="rect">
            <a:avLst/>
          </a:prstGeom>
          <a:noFill/>
          <a:ln w="9525">
            <a:noFill/>
            <a:miter lim="800000"/>
            <a:headEnd/>
            <a:tailEnd/>
          </a:ln>
        </p:spPr>
        <p:txBody>
          <a:bodyPr>
            <a:spAutoFit/>
          </a:bodyPr>
          <a:lstStyle/>
          <a:p>
            <a:pPr algn="ctr"/>
            <a:r>
              <a:rPr lang="en-US" sz="1400">
                <a:solidFill>
                  <a:schemeClr val="tx1"/>
                </a:solidFill>
              </a:rPr>
              <a:t>         </a:t>
            </a:r>
            <a:r>
              <a:rPr lang="en-US" sz="1200" b="0">
                <a:solidFill>
                  <a:srgbClr val="FFFFFF"/>
                </a:solidFill>
                <a:latin typeface="Tahoma" pitchFamily="34" charset="0"/>
                <a:cs typeface="Tahoma" pitchFamily="34" charset="0"/>
              </a:rPr>
              <a:t>Source: European Commission – Taxation and Customs union - Taxation trends in the European Union - Main results – page 9 - </a:t>
            </a:r>
            <a:r>
              <a:rPr lang="en-US" sz="1200" b="0">
                <a:solidFill>
                  <a:srgbClr val="FFFFFF"/>
                </a:solidFill>
                <a:latin typeface="Tahoma" pitchFamily="34" charset="0"/>
                <a:cs typeface="Tahoma" pitchFamily="34" charset="0"/>
                <a:hlinkClick r:id="rId4"/>
              </a:rPr>
              <a:t>http://epp.eurostat.ec.europa.eu/cache/ITY_OFFPUB/KS-EU-10-001/EN/KS-EU-10-001-EN.PDF</a:t>
            </a:r>
            <a:r>
              <a:rPr lang="en-US" sz="1200" b="0">
                <a:solidFill>
                  <a:srgbClr val="FFFFFF"/>
                </a:solidFill>
                <a:latin typeface="Tahoma" pitchFamily="34" charset="0"/>
                <a:cs typeface="Tahoma" pitchFamily="34" charset="0"/>
              </a:rPr>
              <a:t> </a:t>
            </a:r>
            <a:endParaRPr lang="pt-BR" sz="1200" b="0">
              <a:solidFill>
                <a:srgbClr val="FFFFFF"/>
              </a:solidFill>
              <a:latin typeface="Tahoma" pitchFamily="34" charset="0"/>
              <a:cs typeface="Tahoma" pitchFamily="34" charset="0"/>
            </a:endParaRPr>
          </a:p>
        </p:txBody>
      </p:sp>
      <p:sp>
        <p:nvSpPr>
          <p:cNvPr id="31748" name="CaixaDeTexto 3"/>
          <p:cNvSpPr txBox="1">
            <a:spLocks noChangeArrowheads="1"/>
          </p:cNvSpPr>
          <p:nvPr/>
        </p:nvSpPr>
        <p:spPr bwMode="auto">
          <a:xfrm>
            <a:off x="344488" y="188913"/>
            <a:ext cx="9145587" cy="523875"/>
          </a:xfrm>
          <a:prstGeom prst="rect">
            <a:avLst/>
          </a:prstGeom>
          <a:noFill/>
          <a:ln w="9525">
            <a:noFill/>
            <a:miter lim="800000"/>
            <a:headEnd/>
            <a:tailEnd/>
          </a:ln>
        </p:spPr>
        <p:txBody>
          <a:bodyPr>
            <a:spAutoFit/>
          </a:bodyPr>
          <a:lstStyle/>
          <a:p>
            <a:pPr algn="ctr"/>
            <a:r>
              <a:rPr lang="pt-BR" sz="2800">
                <a:solidFill>
                  <a:srgbClr val="92D050"/>
                </a:solidFill>
                <a:latin typeface="Tahoma" pitchFamily="34" charset="0"/>
                <a:cs typeface="Tahoma" pitchFamily="34" charset="0"/>
              </a:rPr>
              <a:t>UNIÃO EUROPÉIA: REDUÇÃO TRIBUTÁRIA </a:t>
            </a:r>
            <a:r>
              <a:rPr lang="pt-BR" sz="2800" b="0">
                <a:solidFill>
                  <a:srgbClr val="92D050"/>
                </a:solidFill>
                <a:latin typeface="Tahoma" pitchFamily="34" charset="0"/>
                <a:cs typeface="Tahoma" pitchFamily="34" charset="0"/>
              </a:rPr>
              <a:t>(PF)</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CaixaDeTexto 2"/>
          <p:cNvSpPr txBox="1">
            <a:spLocks noChangeArrowheads="1"/>
          </p:cNvSpPr>
          <p:nvPr/>
        </p:nvSpPr>
        <p:spPr bwMode="auto">
          <a:xfrm>
            <a:off x="0" y="6092825"/>
            <a:ext cx="9361488" cy="523875"/>
          </a:xfrm>
          <a:prstGeom prst="rect">
            <a:avLst/>
          </a:prstGeom>
          <a:noFill/>
          <a:ln w="9525">
            <a:noFill/>
            <a:miter lim="800000"/>
            <a:headEnd/>
            <a:tailEnd/>
          </a:ln>
        </p:spPr>
        <p:txBody>
          <a:bodyPr>
            <a:spAutoFit/>
          </a:bodyPr>
          <a:lstStyle/>
          <a:p>
            <a:pPr algn="ctr"/>
            <a:r>
              <a:rPr lang="en-US" sz="1400" b="0">
                <a:solidFill>
                  <a:srgbClr val="FFFFFF"/>
                </a:solidFill>
                <a:latin typeface="Tahoma" pitchFamily="34" charset="0"/>
                <a:cs typeface="Tahoma" pitchFamily="34" charset="0"/>
              </a:rPr>
              <a:t>         Source: European Commission – Taxation and Customs union - Taxation trends in the European Union - Main results – page 10 - </a:t>
            </a:r>
            <a:r>
              <a:rPr lang="en-US" sz="1400" b="0">
                <a:solidFill>
                  <a:srgbClr val="FFFFFF"/>
                </a:solidFill>
                <a:latin typeface="Tahoma" pitchFamily="34" charset="0"/>
                <a:cs typeface="Tahoma" pitchFamily="34" charset="0"/>
                <a:hlinkClick r:id="rId3"/>
              </a:rPr>
              <a:t>http://epp.eurostat.ec.europa.eu/cache/ITY_OFFPUB/KS-EU-10-001/EN/KS-EU-10-001-EN.PDF</a:t>
            </a:r>
            <a:r>
              <a:rPr lang="en-US" sz="1400" b="0">
                <a:solidFill>
                  <a:srgbClr val="FFFFFF"/>
                </a:solidFill>
                <a:latin typeface="Tahoma" pitchFamily="34" charset="0"/>
                <a:cs typeface="Tahoma" pitchFamily="34" charset="0"/>
              </a:rPr>
              <a:t> </a:t>
            </a:r>
            <a:endParaRPr lang="pt-BR" sz="1400" b="0">
              <a:solidFill>
                <a:srgbClr val="FFFFFF"/>
              </a:solidFill>
              <a:latin typeface="Tahoma" pitchFamily="34" charset="0"/>
              <a:cs typeface="Tahoma" pitchFamily="34" charset="0"/>
            </a:endParaRPr>
          </a:p>
        </p:txBody>
      </p:sp>
      <p:sp>
        <p:nvSpPr>
          <p:cNvPr id="32771" name="CaixaDeTexto 3"/>
          <p:cNvSpPr txBox="1">
            <a:spLocks noChangeArrowheads="1"/>
          </p:cNvSpPr>
          <p:nvPr/>
        </p:nvSpPr>
        <p:spPr bwMode="auto">
          <a:xfrm>
            <a:off x="344488" y="188913"/>
            <a:ext cx="9145587" cy="523875"/>
          </a:xfrm>
          <a:prstGeom prst="rect">
            <a:avLst/>
          </a:prstGeom>
          <a:noFill/>
          <a:ln w="9525">
            <a:noFill/>
            <a:miter lim="800000"/>
            <a:headEnd/>
            <a:tailEnd/>
          </a:ln>
        </p:spPr>
        <p:txBody>
          <a:bodyPr>
            <a:spAutoFit/>
          </a:bodyPr>
          <a:lstStyle/>
          <a:p>
            <a:pPr algn="ctr"/>
            <a:r>
              <a:rPr lang="pt-BR" sz="2800">
                <a:solidFill>
                  <a:srgbClr val="92D050"/>
                </a:solidFill>
                <a:latin typeface="Tahoma" pitchFamily="34" charset="0"/>
                <a:cs typeface="Tahoma" pitchFamily="34" charset="0"/>
              </a:rPr>
              <a:t>UNIÃO EUROPÉIA: REDUÇÃO TRIBUTÁRIA </a:t>
            </a:r>
            <a:r>
              <a:rPr lang="pt-BR" sz="2800" b="0">
                <a:solidFill>
                  <a:srgbClr val="92D050"/>
                </a:solidFill>
                <a:latin typeface="Tahoma" pitchFamily="34" charset="0"/>
                <a:cs typeface="Tahoma" pitchFamily="34" charset="0"/>
              </a:rPr>
              <a:t>(PJ)</a:t>
            </a:r>
          </a:p>
        </p:txBody>
      </p:sp>
      <p:pic>
        <p:nvPicPr>
          <p:cNvPr id="32772" name="Picture 2"/>
          <p:cNvPicPr>
            <a:picLocks noChangeAspect="1" noChangeArrowheads="1"/>
          </p:cNvPicPr>
          <p:nvPr/>
        </p:nvPicPr>
        <p:blipFill>
          <a:blip r:embed="rId4"/>
          <a:srcRect/>
          <a:stretch>
            <a:fillRect/>
          </a:stretch>
        </p:blipFill>
        <p:spPr bwMode="auto">
          <a:xfrm>
            <a:off x="631825" y="981075"/>
            <a:ext cx="8470900" cy="5040313"/>
          </a:xfrm>
          <a:prstGeom prst="rect">
            <a:avLst/>
          </a:prstGeom>
          <a:noFill/>
          <a:ln w="12700" cap="sq" algn="ctr">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CaixaDeTexto 5"/>
          <p:cNvSpPr txBox="1">
            <a:spLocks noChangeArrowheads="1"/>
          </p:cNvSpPr>
          <p:nvPr/>
        </p:nvSpPr>
        <p:spPr bwMode="auto">
          <a:xfrm>
            <a:off x="200025" y="3357563"/>
            <a:ext cx="8929688" cy="400050"/>
          </a:xfrm>
          <a:prstGeom prst="rect">
            <a:avLst/>
          </a:prstGeom>
          <a:noFill/>
          <a:ln w="9525">
            <a:noFill/>
            <a:miter lim="800000"/>
            <a:headEnd/>
            <a:tailEnd/>
          </a:ln>
        </p:spPr>
        <p:txBody>
          <a:bodyPr>
            <a:spAutoFit/>
          </a:bodyPr>
          <a:lstStyle/>
          <a:p>
            <a:pPr eaLnBrk="0" hangingPunct="0">
              <a:spcBef>
                <a:spcPct val="50000"/>
              </a:spcBef>
            </a:pPr>
            <a:r>
              <a:rPr lang="pt-BR" sz="2000">
                <a:solidFill>
                  <a:srgbClr val="FFFFFF"/>
                </a:solidFill>
                <a:latin typeface="Tahoma" pitchFamily="34" charset="0"/>
                <a:cs typeface="Tahoma" pitchFamily="34" charset="0"/>
              </a:rPr>
              <a:t>             Grécia                            Irlanda	                      França</a:t>
            </a:r>
          </a:p>
        </p:txBody>
      </p:sp>
      <p:sp>
        <p:nvSpPr>
          <p:cNvPr id="33795" name="CaixaDeTexto 7"/>
          <p:cNvSpPr txBox="1">
            <a:spLocks noChangeArrowheads="1"/>
          </p:cNvSpPr>
          <p:nvPr/>
        </p:nvSpPr>
        <p:spPr bwMode="auto">
          <a:xfrm>
            <a:off x="344488" y="6165850"/>
            <a:ext cx="8929687" cy="400050"/>
          </a:xfrm>
          <a:prstGeom prst="rect">
            <a:avLst/>
          </a:prstGeom>
          <a:noFill/>
          <a:ln w="9525">
            <a:noFill/>
            <a:miter lim="800000"/>
            <a:headEnd/>
            <a:tailEnd/>
          </a:ln>
        </p:spPr>
        <p:txBody>
          <a:bodyPr>
            <a:spAutoFit/>
          </a:bodyPr>
          <a:lstStyle/>
          <a:p>
            <a:pPr eaLnBrk="0" hangingPunct="0">
              <a:spcBef>
                <a:spcPct val="50000"/>
              </a:spcBef>
            </a:pPr>
            <a:r>
              <a:rPr lang="pt-BR" sz="2000">
                <a:solidFill>
                  <a:srgbClr val="FFFFFF"/>
                </a:solidFill>
                <a:latin typeface="Tahoma" pitchFamily="34" charset="0"/>
                <a:cs typeface="Tahoma" pitchFamily="34" charset="0"/>
              </a:rPr>
              <a:t>          Portugal                          Inglaterra	                   Espanha</a:t>
            </a:r>
          </a:p>
        </p:txBody>
      </p:sp>
      <p:sp>
        <p:nvSpPr>
          <p:cNvPr id="33796" name="CaixaDeTexto 12"/>
          <p:cNvSpPr txBox="1">
            <a:spLocks noChangeArrowheads="1"/>
          </p:cNvSpPr>
          <p:nvPr/>
        </p:nvSpPr>
        <p:spPr bwMode="auto">
          <a:xfrm>
            <a:off x="0" y="188913"/>
            <a:ext cx="9906000" cy="1020762"/>
          </a:xfrm>
          <a:prstGeom prst="rect">
            <a:avLst/>
          </a:prstGeom>
          <a:noFill/>
          <a:ln w="9525">
            <a:noFill/>
            <a:miter lim="800000"/>
            <a:headEnd/>
            <a:tailEnd/>
          </a:ln>
        </p:spPr>
        <p:txBody>
          <a:bodyPr>
            <a:spAutoFit/>
          </a:bodyPr>
          <a:lstStyle/>
          <a:p>
            <a:pPr algn="ctr" eaLnBrk="0" hangingPunct="0">
              <a:spcBef>
                <a:spcPct val="50000"/>
              </a:spcBef>
            </a:pPr>
            <a:r>
              <a:rPr lang="pt-BR" sz="2800">
                <a:solidFill>
                  <a:srgbClr val="92D050"/>
                </a:solidFill>
                <a:latin typeface="Tahoma" pitchFamily="34" charset="0"/>
                <a:cs typeface="Tahoma" pitchFamily="34" charset="0"/>
              </a:rPr>
              <a:t>Conjuntura Atual – EUROPA</a:t>
            </a:r>
          </a:p>
          <a:p>
            <a:pPr algn="ctr" eaLnBrk="0" hangingPunct="0">
              <a:lnSpc>
                <a:spcPts val="2200"/>
              </a:lnSpc>
              <a:spcBef>
                <a:spcPct val="50000"/>
              </a:spcBef>
            </a:pPr>
            <a:r>
              <a:rPr lang="pt-BR" sz="2800">
                <a:solidFill>
                  <a:srgbClr val="92D050"/>
                </a:solidFill>
                <a:latin typeface="Tahoma" pitchFamily="34" charset="0"/>
                <a:cs typeface="Tahoma" pitchFamily="34" charset="0"/>
              </a:rPr>
              <a:t>Manifestações  contra </a:t>
            </a:r>
            <a:r>
              <a:rPr lang="pt-BR" sz="2800" i="1">
                <a:solidFill>
                  <a:srgbClr val="92D050"/>
                </a:solidFill>
                <a:latin typeface="Tahoma" pitchFamily="34" charset="0"/>
                <a:cs typeface="Tahoma" pitchFamily="34" charset="0"/>
              </a:rPr>
              <a:t>Troika </a:t>
            </a:r>
            <a:r>
              <a:rPr lang="pt-BR" sz="2800">
                <a:solidFill>
                  <a:srgbClr val="92D050"/>
                </a:solidFill>
                <a:latin typeface="Tahoma" pitchFamily="34" charset="0"/>
                <a:cs typeface="Tahoma" pitchFamily="34" charset="0"/>
              </a:rPr>
              <a:t> </a:t>
            </a:r>
            <a:r>
              <a:rPr lang="pt-BR" b="0">
                <a:solidFill>
                  <a:srgbClr val="92D050"/>
                </a:solidFill>
                <a:latin typeface="Tahoma" pitchFamily="34" charset="0"/>
                <a:cs typeface="Tahoma" pitchFamily="34" charset="0"/>
              </a:rPr>
              <a:t>(FMI, CE, Governos e Bancos)</a:t>
            </a:r>
          </a:p>
        </p:txBody>
      </p:sp>
      <p:pic>
        <p:nvPicPr>
          <p:cNvPr id="33797" name="Picture 22"/>
          <p:cNvPicPr>
            <a:picLocks noChangeAspect="1" noChangeArrowheads="1"/>
          </p:cNvPicPr>
          <p:nvPr/>
        </p:nvPicPr>
        <p:blipFill>
          <a:blip r:embed="rId2"/>
          <a:srcRect/>
          <a:stretch>
            <a:fillRect/>
          </a:stretch>
        </p:blipFill>
        <p:spPr bwMode="auto">
          <a:xfrm>
            <a:off x="6596063" y="1643063"/>
            <a:ext cx="2628900" cy="1760537"/>
          </a:xfrm>
          <a:prstGeom prst="rect">
            <a:avLst/>
          </a:prstGeom>
          <a:noFill/>
          <a:ln w="12700" cap="sq" algn="ctr">
            <a:noFill/>
            <a:miter lim="800000"/>
            <a:headEnd/>
            <a:tailEnd/>
          </a:ln>
        </p:spPr>
      </p:pic>
      <p:pic>
        <p:nvPicPr>
          <p:cNvPr id="33798" name="Picture 23"/>
          <p:cNvPicPr>
            <a:picLocks noChangeAspect="1" noChangeArrowheads="1"/>
          </p:cNvPicPr>
          <p:nvPr/>
        </p:nvPicPr>
        <p:blipFill>
          <a:blip r:embed="rId3"/>
          <a:srcRect/>
          <a:stretch>
            <a:fillRect/>
          </a:stretch>
        </p:blipFill>
        <p:spPr bwMode="auto">
          <a:xfrm>
            <a:off x="3657600" y="1628775"/>
            <a:ext cx="2498725" cy="1646238"/>
          </a:xfrm>
          <a:prstGeom prst="rect">
            <a:avLst/>
          </a:prstGeom>
          <a:noFill/>
          <a:ln w="12700" cap="sq" algn="ctr">
            <a:noFill/>
            <a:miter lim="800000"/>
            <a:headEnd/>
            <a:tailEnd/>
          </a:ln>
        </p:spPr>
      </p:pic>
      <p:pic>
        <p:nvPicPr>
          <p:cNvPr id="33799" name="Picture 24"/>
          <p:cNvPicPr>
            <a:picLocks noChangeAspect="1" noChangeArrowheads="1"/>
          </p:cNvPicPr>
          <p:nvPr/>
        </p:nvPicPr>
        <p:blipFill>
          <a:blip r:embed="rId4"/>
          <a:srcRect/>
          <a:stretch>
            <a:fillRect/>
          </a:stretch>
        </p:blipFill>
        <p:spPr bwMode="auto">
          <a:xfrm>
            <a:off x="523875" y="1643063"/>
            <a:ext cx="2536825" cy="1668462"/>
          </a:xfrm>
          <a:prstGeom prst="rect">
            <a:avLst/>
          </a:prstGeom>
          <a:noFill/>
          <a:ln w="12700" cap="sq" algn="ctr">
            <a:noFill/>
            <a:miter lim="800000"/>
            <a:headEnd/>
            <a:tailEnd/>
          </a:ln>
        </p:spPr>
      </p:pic>
      <p:pic>
        <p:nvPicPr>
          <p:cNvPr id="33800" name="Picture 25"/>
          <p:cNvPicPr>
            <a:picLocks noChangeAspect="1" noChangeArrowheads="1"/>
          </p:cNvPicPr>
          <p:nvPr/>
        </p:nvPicPr>
        <p:blipFill>
          <a:blip r:embed="rId5"/>
          <a:srcRect/>
          <a:stretch>
            <a:fillRect/>
          </a:stretch>
        </p:blipFill>
        <p:spPr bwMode="auto">
          <a:xfrm>
            <a:off x="560388" y="4437063"/>
            <a:ext cx="2530475" cy="1730375"/>
          </a:xfrm>
          <a:prstGeom prst="rect">
            <a:avLst/>
          </a:prstGeom>
          <a:noFill/>
          <a:ln w="12700" cap="sq" algn="ctr">
            <a:noFill/>
            <a:miter lim="800000"/>
            <a:headEnd/>
            <a:tailEnd/>
          </a:ln>
        </p:spPr>
      </p:pic>
      <p:pic>
        <p:nvPicPr>
          <p:cNvPr id="33801" name="Picture 26"/>
          <p:cNvPicPr>
            <a:picLocks noChangeAspect="1" noChangeArrowheads="1"/>
          </p:cNvPicPr>
          <p:nvPr/>
        </p:nvPicPr>
        <p:blipFill>
          <a:blip r:embed="rId6"/>
          <a:srcRect/>
          <a:stretch>
            <a:fillRect/>
          </a:stretch>
        </p:blipFill>
        <p:spPr bwMode="auto">
          <a:xfrm>
            <a:off x="3657600" y="4437063"/>
            <a:ext cx="2568575" cy="1744662"/>
          </a:xfrm>
          <a:prstGeom prst="rect">
            <a:avLst/>
          </a:prstGeom>
          <a:noFill/>
          <a:ln w="12700" cap="sq" algn="ctr">
            <a:noFill/>
            <a:miter lim="800000"/>
            <a:headEnd/>
            <a:tailEnd/>
          </a:ln>
        </p:spPr>
      </p:pic>
      <p:pic>
        <p:nvPicPr>
          <p:cNvPr id="33802" name="Picture 27"/>
          <p:cNvPicPr>
            <a:picLocks noChangeAspect="1" noChangeArrowheads="1"/>
          </p:cNvPicPr>
          <p:nvPr/>
        </p:nvPicPr>
        <p:blipFill>
          <a:blip r:embed="rId7"/>
          <a:srcRect/>
          <a:stretch>
            <a:fillRect/>
          </a:stretch>
        </p:blipFill>
        <p:spPr bwMode="auto">
          <a:xfrm>
            <a:off x="6897688" y="4365625"/>
            <a:ext cx="2019300" cy="1836738"/>
          </a:xfrm>
          <a:prstGeom prst="rect">
            <a:avLst/>
          </a:prstGeom>
          <a:noFill/>
          <a:ln w="12700" cap="sq" algn="ctr">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193675" y="0"/>
            <a:ext cx="9440863" cy="6942138"/>
          </a:xfrm>
          <a:prstGeom prst="rect">
            <a:avLst/>
          </a:prstGeom>
          <a:noFill/>
          <a:ln w="9525">
            <a:noFill/>
            <a:round/>
            <a:headEnd/>
            <a:tailEnd/>
          </a:ln>
        </p:spPr>
        <p:txBody>
          <a:bodyPr lIns="90000" tIns="46800" rIns="90000" bIns="46800">
            <a:spAutoFit/>
          </a:bodyPr>
          <a:lstStyle/>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SITUAÇÃO ATUAL – BRASIL</a:t>
            </a:r>
          </a:p>
          <a:p>
            <a:pPr algn="ctr" defTabSz="449263" eaLnBrk="0" hangingPunct="0">
              <a:spcBef>
                <a:spcPts val="18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Governo não admite crise da dívida, mas qual a razão para:</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Privilégio na destinação recursos para a dívida</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Juros mais elevados do mundo</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Carga tributária elevada e regressiva</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Ausência de retorno em bens e serviços públicos</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Contigenciamento de gastos sociais</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Congelamento salários setor público </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Prioridade para Metas de “Superávit Primário” e “Inflação”</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Reformas neoliberais: Previdência, Privatizações</a:t>
            </a:r>
          </a:p>
          <a:p>
            <a:pPr algn="just" defTabSz="449263" eaLnBrk="0" hangingPunct="0">
              <a:spcBef>
                <a:spcPts val="12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FFFFFF"/>
                </a:solidFill>
                <a:latin typeface="Tahoma" pitchFamily="34" charset="0"/>
                <a:cs typeface="Tahoma" pitchFamily="34" charset="0"/>
              </a:rPr>
              <a:t>Ausência de controle de capitais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860925" y="-230188"/>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35843" name="Text Box 12"/>
          <p:cNvSpPr txBox="1">
            <a:spLocks noChangeArrowheads="1"/>
          </p:cNvSpPr>
          <p:nvPr/>
        </p:nvSpPr>
        <p:spPr bwMode="auto">
          <a:xfrm>
            <a:off x="0" y="6381750"/>
            <a:ext cx="9906000" cy="276225"/>
          </a:xfrm>
          <a:prstGeom prst="rect">
            <a:avLst/>
          </a:prstGeom>
          <a:noFill/>
          <a:ln w="12700" cap="sq">
            <a:noFill/>
            <a:miter lim="800000"/>
            <a:headEnd/>
            <a:tailEnd/>
          </a:ln>
        </p:spPr>
        <p:txBody>
          <a:bodyPr>
            <a:spAutoFit/>
          </a:bodyPr>
          <a:lstStyle/>
          <a:p>
            <a:pPr algn="ctr" eaLnBrk="0" hangingPunct="0">
              <a:spcBef>
                <a:spcPct val="50000"/>
              </a:spcBef>
            </a:pPr>
            <a:r>
              <a:rPr lang="pt-BR" sz="1200" b="0">
                <a:solidFill>
                  <a:srgbClr val="FFFFFF"/>
                </a:solidFill>
                <a:latin typeface="Tahoma" pitchFamily="34" charset="0"/>
                <a:cs typeface="Tahoma" pitchFamily="34" charset="0"/>
              </a:rPr>
              <a:t>Fonte: Banco Central - Nota para a Imprensa - Setor Externo - Quadro 51 e Séries Temporais - BC</a:t>
            </a:r>
          </a:p>
        </p:txBody>
      </p:sp>
      <p:sp>
        <p:nvSpPr>
          <p:cNvPr id="35844" name="Rectangle 10"/>
          <p:cNvSpPr>
            <a:spLocks noChangeArrowheads="1"/>
          </p:cNvSpPr>
          <p:nvPr/>
        </p:nvSpPr>
        <p:spPr bwMode="auto">
          <a:xfrm>
            <a:off x="0" y="0"/>
            <a:ext cx="184150" cy="461963"/>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pic>
        <p:nvPicPr>
          <p:cNvPr id="35845" name="Picture 2" descr="http://www.divida-auditoriacidada.org.br/config/EvolucaoDE.jpg"/>
          <p:cNvPicPr>
            <a:picLocks noChangeAspect="1" noChangeArrowheads="1"/>
          </p:cNvPicPr>
          <p:nvPr/>
        </p:nvPicPr>
        <p:blipFill>
          <a:blip r:embed="rId3"/>
          <a:srcRect/>
          <a:stretch>
            <a:fillRect/>
          </a:stretch>
        </p:blipFill>
        <p:spPr bwMode="auto">
          <a:xfrm>
            <a:off x="595313" y="357188"/>
            <a:ext cx="9072562" cy="5951537"/>
          </a:xfrm>
          <a:prstGeom prst="rect">
            <a:avLst/>
          </a:prstGeom>
          <a:noFill/>
          <a:ln w="9525">
            <a:noFill/>
            <a:miter lim="800000"/>
            <a:headEnd/>
            <a:tailEnd/>
          </a:ln>
        </p:spPr>
      </p:pic>
      <p:sp>
        <p:nvSpPr>
          <p:cNvPr id="8" name="Text Box 11"/>
          <p:cNvSpPr txBox="1">
            <a:spLocks noChangeArrowheads="1"/>
          </p:cNvSpPr>
          <p:nvPr/>
        </p:nvSpPr>
        <p:spPr bwMode="auto">
          <a:xfrm>
            <a:off x="6176963" y="4286250"/>
            <a:ext cx="3133725" cy="709613"/>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Pagamento antecipado ao FMI e resgates com ágio</a:t>
            </a:r>
            <a:endParaRPr lang="pt-BR" sz="1600">
              <a:ea typeface="Arial Unicode MS" pitchFamily="34" charset="-128"/>
              <a:cs typeface="Arial Unicode MS" pitchFamily="34" charset="-128"/>
            </a:endParaRPr>
          </a:p>
        </p:txBody>
      </p:sp>
      <p:sp>
        <p:nvSpPr>
          <p:cNvPr id="9" name="Line 12"/>
          <p:cNvSpPr>
            <a:spLocks noChangeShapeType="1"/>
          </p:cNvSpPr>
          <p:nvPr/>
        </p:nvSpPr>
        <p:spPr bwMode="auto">
          <a:xfrm flipV="1">
            <a:off x="8239125" y="3929063"/>
            <a:ext cx="0" cy="360362"/>
          </a:xfrm>
          <a:prstGeom prst="line">
            <a:avLst/>
          </a:prstGeom>
          <a:noFill/>
          <a:ln w="57240">
            <a:solidFill>
              <a:srgbClr val="FF0000"/>
            </a:solidFill>
            <a:miter lim="800000"/>
            <a:headEnd/>
            <a:tailEnd type="triangle" w="med" len="med"/>
          </a:ln>
        </p:spPr>
        <p:txBody>
          <a:bodyPr/>
          <a:lstStyle/>
          <a:p>
            <a:endParaRPr lang="es-EC"/>
          </a:p>
        </p:txBody>
      </p:sp>
      <p:sp>
        <p:nvSpPr>
          <p:cNvPr id="10" name="Text Box 7"/>
          <p:cNvSpPr txBox="1">
            <a:spLocks noChangeArrowheads="1"/>
          </p:cNvSpPr>
          <p:nvPr/>
        </p:nvSpPr>
        <p:spPr bwMode="auto">
          <a:xfrm>
            <a:off x="3513138" y="2643188"/>
            <a:ext cx="2057400" cy="1325562"/>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buClr>
                <a:srgbClr val="FF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Elevação juros</a:t>
            </a:r>
          </a:p>
          <a:p>
            <a:pPr algn="ctr" defTabSz="449263" eaLnBrk="0" hangingPunct="0">
              <a:buClr>
                <a:srgbClr val="FF00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 Conversão da dívida pública e privada para BC</a:t>
            </a:r>
          </a:p>
        </p:txBody>
      </p:sp>
      <p:sp>
        <p:nvSpPr>
          <p:cNvPr id="11" name="Line 6"/>
          <p:cNvSpPr>
            <a:spLocks noChangeShapeType="1"/>
          </p:cNvSpPr>
          <p:nvPr/>
        </p:nvSpPr>
        <p:spPr bwMode="auto">
          <a:xfrm flipH="1">
            <a:off x="3224213" y="3933825"/>
            <a:ext cx="865187" cy="1079500"/>
          </a:xfrm>
          <a:prstGeom prst="line">
            <a:avLst/>
          </a:prstGeom>
          <a:noFill/>
          <a:ln w="57240">
            <a:solidFill>
              <a:srgbClr val="FF0000"/>
            </a:solidFill>
            <a:miter lim="800000"/>
            <a:headEnd/>
            <a:tailEnd type="triangle" w="med" len="med"/>
          </a:ln>
        </p:spPr>
        <p:txBody>
          <a:bodyPr/>
          <a:lstStyle/>
          <a:p>
            <a:endParaRPr lang="es-EC"/>
          </a:p>
        </p:txBody>
      </p:sp>
      <p:sp>
        <p:nvSpPr>
          <p:cNvPr id="12" name="Text Box 7"/>
          <p:cNvSpPr txBox="1">
            <a:spLocks noChangeArrowheads="1"/>
          </p:cNvSpPr>
          <p:nvPr/>
        </p:nvSpPr>
        <p:spPr bwMode="auto">
          <a:xfrm>
            <a:off x="1738313" y="2643188"/>
            <a:ext cx="1512887" cy="709612"/>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spcBef>
                <a:spcPts val="1500"/>
              </a:spcBef>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chemeClr val="bg2"/>
                </a:solidFill>
                <a:latin typeface="Tahoma" pitchFamily="34" charset="0"/>
                <a:cs typeface="Tahoma" pitchFamily="34" charset="0"/>
              </a:rPr>
              <a:t>Dívida da ditadura</a:t>
            </a:r>
          </a:p>
        </p:txBody>
      </p:sp>
      <p:sp>
        <p:nvSpPr>
          <p:cNvPr id="13" name="Line 6"/>
          <p:cNvSpPr>
            <a:spLocks noChangeShapeType="1"/>
          </p:cNvSpPr>
          <p:nvPr/>
        </p:nvSpPr>
        <p:spPr bwMode="auto">
          <a:xfrm flipH="1">
            <a:off x="2073275" y="3357563"/>
            <a:ext cx="0" cy="2087562"/>
          </a:xfrm>
          <a:prstGeom prst="line">
            <a:avLst/>
          </a:prstGeom>
          <a:noFill/>
          <a:ln w="57240">
            <a:solidFill>
              <a:srgbClr val="FF0000"/>
            </a:solidFill>
            <a:miter lim="800000"/>
            <a:headEnd/>
            <a:tailEnd type="triangle" w="med" len="med"/>
          </a:ln>
        </p:spPr>
        <p:txBody>
          <a:bodyPr/>
          <a:lstStyle/>
          <a:p>
            <a:endParaRPr lang="es-EC"/>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ox(in)">
                                      <p:cBhvr>
                                        <p:cTn id="18" dur="5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ox(in)">
                                      <p:cBhvr>
                                        <p:cTn id="23" dur="500"/>
                                        <p:tgtEl>
                                          <p:spTgt spid="8"/>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38125" y="357188"/>
            <a:ext cx="9429750" cy="5816600"/>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ASPECTOS LEGAIS ABORDADOS PELA CPI</a:t>
            </a:r>
            <a:r>
              <a:rPr lang="pt-BR" sz="2000" dirty="0">
                <a:solidFill>
                  <a:srgbClr val="92D050"/>
                </a:solidFill>
                <a:latin typeface="Tahoma" pitchFamily="34" charset="0"/>
                <a:ea typeface="Tahoma" pitchFamily="34" charset="0"/>
                <a:cs typeface="Tahoma" pitchFamily="34" charset="0"/>
              </a:rPr>
              <a:t>  </a:t>
            </a:r>
            <a:endParaRPr lang="es-EC" sz="2000" dirty="0">
              <a:solidFill>
                <a:srgbClr val="92D050"/>
              </a:solidFill>
              <a:latin typeface="Tahoma" pitchFamily="34" charset="0"/>
              <a:ea typeface="Tahoma" pitchFamily="34" charset="0"/>
              <a:cs typeface="Tahoma" pitchFamily="34" charset="0"/>
            </a:endParaRPr>
          </a:p>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1. Graves deficiências de controle e registro do endividamento público;</a:t>
            </a:r>
          </a:p>
          <a:p>
            <a:pPr indent="449263" algn="just" eaLnBrk="0" hangingPunct="0">
              <a:defRPr/>
            </a:pPr>
            <a:r>
              <a:rPr lang="pt-BR" b="0" dirty="0">
                <a:solidFill>
                  <a:srgbClr val="FFFFFF"/>
                </a:solidFill>
                <a:latin typeface="Tahoma" pitchFamily="34" charset="0"/>
                <a:ea typeface="Tahoma" pitchFamily="34" charset="0"/>
                <a:cs typeface="Tahoma" pitchFamily="34" charset="0"/>
              </a:rPr>
              <a:t> descumprimento de normas legais</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2. Descumprimento de atribuições legais e constitucionais pelos órgãos de controle do endividamento público federal</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3. Danos patrimoniais às finanças do país</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4. Ilegalidades</a:t>
            </a:r>
            <a:endParaRPr lang="es-EC" b="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b="0" dirty="0">
              <a:solidFill>
                <a:srgbClr val="FFFFFF"/>
              </a:solidFill>
              <a:latin typeface="Tahoma" pitchFamily="34" charset="0"/>
              <a:ea typeface="Tahoma" pitchFamily="34" charset="0"/>
              <a:cs typeface="Tahoma" pitchFamily="34" charset="0"/>
            </a:endParaRPr>
          </a:p>
          <a:p>
            <a:pPr indent="449263" algn="just" eaLnBrk="0" hangingPunct="0">
              <a:defRPr/>
            </a:pPr>
            <a:r>
              <a:rPr lang="pt-BR" b="0" dirty="0">
                <a:solidFill>
                  <a:srgbClr val="FFFFFF"/>
                </a:solidFill>
                <a:latin typeface="Tahoma" pitchFamily="34" charset="0"/>
                <a:ea typeface="Tahoma" pitchFamily="34" charset="0"/>
                <a:cs typeface="Tahoma" pitchFamily="34" charset="0"/>
              </a:rPr>
              <a:t>5. Desrespeito aos Direitos Humanos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38125" y="0"/>
            <a:ext cx="9429750" cy="698658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ctr" eaLnBrk="0" hangingPunct="0">
              <a:defRPr/>
            </a:pPr>
            <a:endParaRPr lang="pt-BR" dirty="0">
              <a:solidFill>
                <a:srgbClr val="92D050"/>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DÍVIDA EXTERNA</a:t>
            </a:r>
          </a:p>
          <a:p>
            <a:pPr indent="449263" algn="just" eaLnBrk="0" hangingPunct="0">
              <a:defRPr/>
            </a:pPr>
            <a:endParaRPr lang="pt-BR" dirty="0">
              <a:solidFill>
                <a:srgbClr val="FFFFFF"/>
              </a:solidFill>
              <a:latin typeface="Tahoma" pitchFamily="34" charset="0"/>
              <a:ea typeface="Tahoma" pitchFamily="34" charset="0"/>
              <a:cs typeface="Tahoma" pitchFamily="34" charset="0"/>
            </a:endParaRP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Empréstimos contraídos por ditaduras</a:t>
            </a: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Juros flutuantes (desrespeito ao Art. 62 da Convenção de Viena sobre o Direito dos Tratados)</a:t>
            </a: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Estatização de Dívidas privadas</a:t>
            </a: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Renegociações sem autorização legal</a:t>
            </a: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 Transformação de Dívidas “nulas” em Bônus </a:t>
            </a:r>
            <a:r>
              <a:rPr lang="pt-BR" b="0" dirty="0" err="1">
                <a:solidFill>
                  <a:srgbClr val="FFFFFF"/>
                </a:solidFill>
                <a:latin typeface="Tahoma" pitchFamily="34" charset="0"/>
                <a:ea typeface="Tahoma" pitchFamily="34" charset="0"/>
                <a:cs typeface="Tahoma" pitchFamily="34" charset="0"/>
              </a:rPr>
              <a:t>Brady</a:t>
            </a:r>
            <a:endParaRPr lang="pt-BR" b="0" dirty="0">
              <a:solidFill>
                <a:srgbClr val="FFFFFF"/>
              </a:solidFill>
              <a:latin typeface="Tahoma" pitchFamily="34" charset="0"/>
              <a:ea typeface="Tahoma" pitchFamily="34" charset="0"/>
              <a:cs typeface="Tahoma" pitchFamily="34" charset="0"/>
            </a:endParaRP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 Emissão acelerada de bônus ‘soberanos’ a partir de 1997</a:t>
            </a: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Cláusulas de Ação Coletiva</a:t>
            </a:r>
          </a:p>
          <a:p>
            <a:pPr indent="449263"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Recompras e Pagamentos antecipados com ágio de até 70%</a:t>
            </a:r>
          </a:p>
          <a:p>
            <a:pPr indent="449263" algn="just" eaLnBrk="0" hangingPunct="0">
              <a:defRPr/>
            </a:pPr>
            <a:endParaRPr lang="pt-BR" sz="2000" b="0" dirty="0">
              <a:solidFill>
                <a:srgbClr val="FFFFF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4" name="Picture 2" descr="http://www.divida-auditoriacidada.org.br/config/DI2010.jpg">
            <a:hlinkClick r:id="rId3"/>
          </p:cNvPr>
          <p:cNvPicPr>
            <a:picLocks noChangeAspect="1" noChangeArrowheads="1"/>
          </p:cNvPicPr>
          <p:nvPr/>
        </p:nvPicPr>
        <p:blipFill>
          <a:blip r:embed="rId4"/>
          <a:srcRect/>
          <a:stretch>
            <a:fillRect/>
          </a:stretch>
        </p:blipFill>
        <p:spPr bwMode="auto">
          <a:xfrm>
            <a:off x="452438" y="285750"/>
            <a:ext cx="9453562" cy="6218238"/>
          </a:xfrm>
          <a:prstGeom prst="rect">
            <a:avLst/>
          </a:prstGeom>
          <a:noFill/>
          <a:ln w="9525">
            <a:noFill/>
            <a:miter lim="800000"/>
            <a:headEnd/>
            <a:tailEnd/>
          </a:ln>
        </p:spPr>
      </p:pic>
      <p:sp>
        <p:nvSpPr>
          <p:cNvPr id="38915" name="Rectangle 4"/>
          <p:cNvSpPr>
            <a:spLocks noChangeArrowheads="1"/>
          </p:cNvSpPr>
          <p:nvPr/>
        </p:nvSpPr>
        <p:spPr bwMode="auto">
          <a:xfrm>
            <a:off x="4860925" y="-230188"/>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38916" name="Text Box 12"/>
          <p:cNvSpPr txBox="1">
            <a:spLocks noChangeArrowheads="1"/>
          </p:cNvSpPr>
          <p:nvPr/>
        </p:nvSpPr>
        <p:spPr bwMode="auto">
          <a:xfrm>
            <a:off x="0" y="6572250"/>
            <a:ext cx="9906000" cy="307975"/>
          </a:xfrm>
          <a:prstGeom prst="rect">
            <a:avLst/>
          </a:prstGeom>
          <a:noFill/>
          <a:ln w="12700" cap="sq">
            <a:noFill/>
            <a:miter lim="800000"/>
            <a:headEnd/>
            <a:tailEnd/>
          </a:ln>
        </p:spPr>
        <p:txBody>
          <a:bodyPr>
            <a:spAutoFit/>
          </a:bodyPr>
          <a:lstStyle/>
          <a:p>
            <a:pPr algn="ctr" eaLnBrk="0" hangingPunct="0">
              <a:spcBef>
                <a:spcPct val="50000"/>
              </a:spcBef>
            </a:pPr>
            <a:r>
              <a:rPr lang="pt-BR" sz="1400" b="0">
                <a:solidFill>
                  <a:srgbClr val="FFFFFF"/>
                </a:solidFill>
              </a:rPr>
              <a:t>Fonte: Banco Central - Nota para a Imprensa - Política Fiscal - Quadro 35.</a:t>
            </a:r>
          </a:p>
        </p:txBody>
      </p:sp>
      <p:sp>
        <p:nvSpPr>
          <p:cNvPr id="38917" name="Rectangle 10"/>
          <p:cNvSpPr>
            <a:spLocks noChangeArrowheads="1"/>
          </p:cNvSpPr>
          <p:nvPr/>
        </p:nvSpPr>
        <p:spPr bwMode="auto">
          <a:xfrm>
            <a:off x="0" y="0"/>
            <a:ext cx="184150" cy="461963"/>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sp>
        <p:nvSpPr>
          <p:cNvPr id="10" name="Text Box 7"/>
          <p:cNvSpPr txBox="1">
            <a:spLocks noChangeArrowheads="1"/>
          </p:cNvSpPr>
          <p:nvPr/>
        </p:nvSpPr>
        <p:spPr bwMode="auto">
          <a:xfrm>
            <a:off x="3524250" y="1500188"/>
            <a:ext cx="3857625" cy="1633537"/>
          </a:xfrm>
          <a:prstGeom prst="rect">
            <a:avLst/>
          </a:prstGeom>
          <a:solidFill>
            <a:srgbClr val="FFFFFF"/>
          </a:solidFill>
          <a:ln w="12600">
            <a:solidFill>
              <a:srgbClr val="000000"/>
            </a:solidFill>
            <a:miter lim="800000"/>
            <a:headEnd/>
            <a:tailEnd/>
          </a:ln>
        </p:spPr>
        <p:txBody>
          <a:bodyPr lIns="90000" tIns="46800" rIns="90000" bIns="46800">
            <a:spAutoFit/>
          </a:bodyPr>
          <a:lstStyle/>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latin typeface="Tahoma" pitchFamily="34" charset="0"/>
                <a:cs typeface="Tahoma" pitchFamily="34" charset="0"/>
              </a:rPr>
              <a:t>CPI: </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Ausência de Contrapartida real</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Mecanismos financeiros</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Conflito de interesses</a:t>
            </a:r>
          </a:p>
          <a:p>
            <a:pPr algn="ctr" defTabSz="449263" eaLnBrk="0" hangingPunct="0">
              <a:buClr>
                <a:srgbClr val="FF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b="0">
                <a:latin typeface="Tahoma" pitchFamily="34" charset="0"/>
                <a:cs typeface="Tahoma" pitchFamily="34" charset="0"/>
              </a:rPr>
              <a:t> Falta de transparência</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23838" y="0"/>
            <a:ext cx="9429750" cy="7002463"/>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DÍVIDA INTERNA</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A Dívida Interna não tem contrapartida real</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Juros sobre Juros: Ilegalidade, conforme Súmula 121 do STF: “É vedada a capitalização de juros, ainda que expressamente convencionada.”</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Participação preponderante de </a:t>
            </a:r>
            <a:r>
              <a:rPr lang="pt-BR" sz="2200" b="0" dirty="0" err="1">
                <a:solidFill>
                  <a:srgbClr val="FFFFFF"/>
                </a:solidFill>
                <a:latin typeface="Tahoma" pitchFamily="34" charset="0"/>
                <a:ea typeface="Tahoma" pitchFamily="34" charset="0"/>
                <a:cs typeface="Tahoma" pitchFamily="34" charset="0"/>
              </a:rPr>
              <a:t>rentistas</a:t>
            </a:r>
            <a:r>
              <a:rPr lang="pt-BR" sz="2200" b="0" dirty="0">
                <a:solidFill>
                  <a:srgbClr val="FFFFFF"/>
                </a:solidFill>
                <a:latin typeface="Tahoma" pitchFamily="34" charset="0"/>
                <a:ea typeface="Tahoma" pitchFamily="34" charset="0"/>
                <a:cs typeface="Tahoma" pitchFamily="34" charset="0"/>
              </a:rPr>
              <a:t> em reuniões promovidas pelo Banco Central para a definição de expectativas de inflação, crescimento e juros, que </a:t>
            </a:r>
            <a:r>
              <a:rPr lang="pt-BR" sz="2200" b="0" dirty="0" err="1">
                <a:solidFill>
                  <a:srgbClr val="FFFFFF"/>
                </a:solidFill>
                <a:latin typeface="Tahoma" pitchFamily="34" charset="0"/>
                <a:ea typeface="Tahoma" pitchFamily="34" charset="0"/>
                <a:cs typeface="Tahoma" pitchFamily="34" charset="0"/>
              </a:rPr>
              <a:t>infuenciam</a:t>
            </a:r>
            <a:r>
              <a:rPr lang="pt-BR" sz="2200" b="0" dirty="0">
                <a:solidFill>
                  <a:srgbClr val="FFFFFF"/>
                </a:solidFill>
                <a:latin typeface="Tahoma" pitchFamily="34" charset="0"/>
                <a:ea typeface="Tahoma" pitchFamily="34" charset="0"/>
                <a:cs typeface="Tahoma" pitchFamily="34" charset="0"/>
              </a:rPr>
              <a:t> o COPOM na definição das taxas de juros</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Dívida interna resultante da ausência de controle de capitais e da compra de dólares, pelo Banco Central, mediante a entrega de títulos do Tesouro (com juros mais altos do mundo). Elevado custo das reservas internacionais. Prejuízo brutal do BC. Burla à Lei de Responsabilidade Fiscal, que impediu o BC de emitir títulos.</a:t>
            </a:r>
          </a:p>
          <a:p>
            <a:pPr marL="457200" indent="-457200" algn="just" eaLnBrk="0" hangingPunct="0">
              <a:spcBef>
                <a:spcPts val="1800"/>
              </a:spcBef>
              <a:buFontTx/>
              <a:buAutoNum type="arabicPeriod"/>
              <a:defRPr/>
            </a:pPr>
            <a:r>
              <a:rPr lang="pt-BR" sz="2200" b="0" dirty="0">
                <a:solidFill>
                  <a:srgbClr val="FFFFFF"/>
                </a:solidFill>
                <a:latin typeface="Tahoma" pitchFamily="34" charset="0"/>
                <a:ea typeface="Tahoma" pitchFamily="34" charset="0"/>
                <a:cs typeface="Tahoma" pitchFamily="34" charset="0"/>
              </a:rPr>
              <a:t>Contabilização de parte dos juros como se fossem amortizações</a:t>
            </a:r>
          </a:p>
          <a:p>
            <a:pPr marL="457200" indent="-457200" algn="just" eaLnBrk="0" hangingPunct="0">
              <a:buFontTx/>
              <a:buAutoNum type="arabicPeriod"/>
              <a:defRPr/>
            </a:pPr>
            <a:endParaRPr lang="pt-BR" sz="2200" b="0" dirty="0">
              <a:solidFill>
                <a:srgbClr val="FFFFF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50825" y="574675"/>
            <a:ext cx="9429750" cy="5462588"/>
          </a:xfrm>
          <a:prstGeom prst="rect">
            <a:avLst/>
          </a:prstGeom>
          <a:noFill/>
          <a:ln w="9525">
            <a:noFill/>
            <a:miter lim="800000"/>
            <a:headEnd/>
            <a:tailEnd/>
          </a:ln>
          <a:effectLst>
            <a:prstShdw prst="shdw17" dist="17961" dir="2700000">
              <a:schemeClr val="accent1">
                <a:gamma/>
                <a:shade val="60000"/>
                <a:invGamma/>
              </a:schemeClr>
            </a:prstShdw>
          </a:effectLst>
        </p:spPr>
        <p:txBody>
          <a:bodyPr anchor="ctr">
            <a:spAutoFit/>
          </a:bodyPr>
          <a:lstStyle/>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just" eaLnBrk="0" hangingPunct="0">
              <a:defRPr/>
            </a:pPr>
            <a:endParaRPr lang="pt-BR" sz="2000" dirty="0">
              <a:solidFill>
                <a:srgbClr val="FFFFFF"/>
              </a:solidFill>
              <a:latin typeface="Tahoma" pitchFamily="34" charset="0"/>
              <a:ea typeface="Tahoma" pitchFamily="34" charset="0"/>
              <a:cs typeface="Tahoma" pitchFamily="34" charset="0"/>
            </a:endParaRPr>
          </a:p>
          <a:p>
            <a:pPr indent="449263" algn="ctr" eaLnBrk="0" hangingPunct="0">
              <a:defRPr/>
            </a:pPr>
            <a:r>
              <a:rPr lang="pt-BR" dirty="0">
                <a:solidFill>
                  <a:srgbClr val="92D050"/>
                </a:solidFill>
                <a:latin typeface="Tahoma" pitchFamily="34" charset="0"/>
                <a:ea typeface="Tahoma" pitchFamily="34" charset="0"/>
                <a:cs typeface="Tahoma" pitchFamily="34" charset="0"/>
              </a:rPr>
              <a:t>DÍVIDA DOS ESTADOS</a:t>
            </a:r>
          </a:p>
          <a:p>
            <a:pPr indent="449263" algn="just" eaLnBrk="0" hangingPunct="0">
              <a:defRPr/>
            </a:pPr>
            <a:endParaRPr lang="pt-BR" dirty="0">
              <a:solidFill>
                <a:srgbClr val="FFFFFF"/>
              </a:solidFill>
              <a:latin typeface="Tahoma" pitchFamily="34" charset="0"/>
              <a:ea typeface="Tahoma" pitchFamily="34" charset="0"/>
              <a:cs typeface="Tahoma" pitchFamily="34" charset="0"/>
            </a:endParaRPr>
          </a:p>
          <a:p>
            <a:pPr marL="457200" indent="-457200" algn="just" eaLnBrk="0" hangingPunct="0">
              <a:defRPr/>
            </a:pPr>
            <a:endParaRPr lang="pt-BR" b="0" dirty="0">
              <a:solidFill>
                <a:srgbClr val="FFFFFF"/>
              </a:solidFill>
              <a:latin typeface="Tahoma" pitchFamily="34" charset="0"/>
              <a:ea typeface="Tahoma" pitchFamily="34" charset="0"/>
              <a:cs typeface="Tahoma" pitchFamily="34" charset="0"/>
            </a:endParaRPr>
          </a:p>
          <a:p>
            <a:pPr marL="457200" indent="-457200"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Nos anos 90, a dívida dos estados já explodia devido às altas taxas de juros estabelecidas pela esfera federal.</a:t>
            </a:r>
          </a:p>
          <a:p>
            <a:pPr marL="457200" indent="-457200"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Após a renegociação com a União, em finais dos anos 90, as taxas de juros de 6% a 9% ao ano mais a inflação medida pelo IGP-DI causaram custo excessivo aos estados. O IGP-DI se mostrou um índice volátil.</a:t>
            </a:r>
          </a:p>
          <a:p>
            <a:pPr marL="457200" indent="-457200" algn="just" eaLnBrk="0" hangingPunct="0">
              <a:spcBef>
                <a:spcPts val="1800"/>
              </a:spcBef>
              <a:buFontTx/>
              <a:buAutoNum type="arabicPeriod"/>
              <a:defRPr/>
            </a:pPr>
            <a:r>
              <a:rPr lang="pt-BR" b="0" dirty="0">
                <a:solidFill>
                  <a:srgbClr val="FFFFFF"/>
                </a:solidFill>
                <a:latin typeface="Tahoma" pitchFamily="34" charset="0"/>
                <a:ea typeface="Tahoma" pitchFamily="34" charset="0"/>
                <a:cs typeface="Tahoma" pitchFamily="34" charset="0"/>
              </a:rPr>
              <a:t>Caso a correção tivesse dado pelo IPCA, tal dívida seria cerca de R$ 100 bilhões menor.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3675" y="214313"/>
            <a:ext cx="9440863" cy="525462"/>
          </a:xfrm>
          <a:prstGeom prst="rect">
            <a:avLst/>
          </a:prstGeom>
          <a:noFill/>
          <a:ln w="9525">
            <a:noFill/>
            <a:round/>
            <a:headEnd/>
            <a:tailEnd/>
          </a:ln>
        </p:spPr>
        <p:txBody>
          <a:bodyPr lIns="90000" tIns="46800" rIns="90000" bIns="46800">
            <a:spAutoFit/>
          </a:bodyPr>
          <a:lstStyle/>
          <a:p>
            <a:pPr algn="ctr" defTabSz="449263" eaLnBrk="0" hangingPunct="0">
              <a:spcBef>
                <a:spcPts val="1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DISTRIBUIÇÃO DA CARGA TRIBUTÁRIA - BRASIL</a:t>
            </a:r>
          </a:p>
        </p:txBody>
      </p:sp>
      <p:pic>
        <p:nvPicPr>
          <p:cNvPr id="5123" name="Picture 2"/>
          <p:cNvPicPr>
            <a:picLocks noChangeAspect="1" noChangeArrowheads="1"/>
          </p:cNvPicPr>
          <p:nvPr/>
        </p:nvPicPr>
        <p:blipFill>
          <a:blip r:embed="rId3"/>
          <a:srcRect/>
          <a:stretch>
            <a:fillRect/>
          </a:stretch>
        </p:blipFill>
        <p:spPr bwMode="auto">
          <a:xfrm>
            <a:off x="374650" y="908050"/>
            <a:ext cx="9151938" cy="5661025"/>
          </a:xfrm>
          <a:prstGeom prst="rect">
            <a:avLst/>
          </a:prstGeom>
          <a:noFill/>
          <a:ln w="9525">
            <a:noFill/>
            <a:miter lim="800000"/>
            <a:headEnd/>
            <a:tailEnd/>
          </a:ln>
        </p:spPr>
      </p:pic>
      <p:sp>
        <p:nvSpPr>
          <p:cNvPr id="5124" name="CaixaDeTexto 1"/>
          <p:cNvSpPr txBox="1">
            <a:spLocks noChangeArrowheads="1"/>
          </p:cNvSpPr>
          <p:nvPr/>
        </p:nvSpPr>
        <p:spPr bwMode="auto">
          <a:xfrm>
            <a:off x="1568450" y="3138488"/>
            <a:ext cx="4608513" cy="1016000"/>
          </a:xfrm>
          <a:prstGeom prst="rect">
            <a:avLst/>
          </a:prstGeom>
          <a:noFill/>
          <a:ln w="9525">
            <a:noFill/>
            <a:miter lim="800000"/>
            <a:headEnd/>
            <a:tailEnd/>
          </a:ln>
        </p:spPr>
        <p:txBody>
          <a:bodyPr>
            <a:spAutoFit/>
          </a:bodyPr>
          <a:lstStyle/>
          <a:p>
            <a:pPr algn="ctr"/>
            <a:r>
              <a:rPr lang="pt-BR" sz="2000">
                <a:solidFill>
                  <a:schemeClr val="bg2"/>
                </a:solidFill>
              </a:rPr>
              <a:t>Imp. de Importação, IPI, IOF, CPMF, Cofins, PIS, CIDE, ICMS, ISS, IRPF, IRRF</a:t>
            </a:r>
          </a:p>
        </p:txBody>
      </p:sp>
      <p:sp>
        <p:nvSpPr>
          <p:cNvPr id="5125" name="CaixaDeTexto 3"/>
          <p:cNvSpPr txBox="1">
            <a:spLocks noChangeArrowheads="1"/>
          </p:cNvSpPr>
          <p:nvPr/>
        </p:nvSpPr>
        <p:spPr bwMode="auto">
          <a:xfrm>
            <a:off x="3008313" y="4316413"/>
            <a:ext cx="4176712" cy="400050"/>
          </a:xfrm>
          <a:prstGeom prst="rect">
            <a:avLst/>
          </a:prstGeom>
          <a:noFill/>
          <a:ln w="9525">
            <a:noFill/>
            <a:miter lim="800000"/>
            <a:headEnd/>
            <a:tailEnd/>
          </a:ln>
        </p:spPr>
        <p:txBody>
          <a:bodyPr>
            <a:spAutoFit/>
          </a:bodyPr>
          <a:lstStyle/>
          <a:p>
            <a:r>
              <a:rPr lang="pt-BR" sz="2000">
                <a:solidFill>
                  <a:schemeClr val="bg2"/>
                </a:solidFill>
              </a:rPr>
              <a:t>IR (Capital e outros), CSLL</a:t>
            </a:r>
          </a:p>
        </p:txBody>
      </p:sp>
      <p:sp>
        <p:nvSpPr>
          <p:cNvPr id="5126" name="CaixaDeTexto 4"/>
          <p:cNvSpPr txBox="1">
            <a:spLocks noChangeArrowheads="1"/>
          </p:cNvSpPr>
          <p:nvPr/>
        </p:nvSpPr>
        <p:spPr bwMode="auto">
          <a:xfrm>
            <a:off x="2073275" y="5013325"/>
            <a:ext cx="4103688" cy="461963"/>
          </a:xfrm>
          <a:prstGeom prst="rect">
            <a:avLst/>
          </a:prstGeom>
          <a:noFill/>
          <a:ln w="9525">
            <a:noFill/>
            <a:miter lim="800000"/>
            <a:headEnd/>
            <a:tailEnd/>
          </a:ln>
        </p:spPr>
        <p:txBody>
          <a:bodyPr>
            <a:spAutoFit/>
          </a:bodyPr>
          <a:lstStyle/>
          <a:p>
            <a:r>
              <a:rPr lang="pt-BR">
                <a:solidFill>
                  <a:srgbClr val="FFFFFF"/>
                </a:solidFill>
              </a:rPr>
              <a:t>Outros (inclui INSS e FGTS)</a:t>
            </a:r>
          </a:p>
        </p:txBody>
      </p:sp>
      <p:sp>
        <p:nvSpPr>
          <p:cNvPr id="5127" name="CaixaDeTexto 5"/>
          <p:cNvSpPr txBox="1">
            <a:spLocks noChangeArrowheads="1"/>
          </p:cNvSpPr>
          <p:nvPr/>
        </p:nvSpPr>
        <p:spPr bwMode="auto">
          <a:xfrm>
            <a:off x="2289175" y="5483225"/>
            <a:ext cx="4535488" cy="400050"/>
          </a:xfrm>
          <a:prstGeom prst="rect">
            <a:avLst/>
          </a:prstGeom>
          <a:noFill/>
          <a:ln w="9525">
            <a:noFill/>
            <a:miter lim="800000"/>
            <a:headEnd/>
            <a:tailEnd/>
          </a:ln>
        </p:spPr>
        <p:txBody>
          <a:bodyPr>
            <a:spAutoFit/>
          </a:bodyPr>
          <a:lstStyle/>
          <a:p>
            <a:r>
              <a:rPr lang="pt-BR" sz="2000">
                <a:solidFill>
                  <a:schemeClr val="bg2"/>
                </a:solidFill>
              </a:rPr>
              <a:t>ITR, IPVA, ITCD, IPTU, ITBI</a:t>
            </a:r>
          </a:p>
        </p:txBody>
      </p:sp>
      <p:sp>
        <p:nvSpPr>
          <p:cNvPr id="5128" name="CaixaDeTexto 6"/>
          <p:cNvSpPr txBox="1">
            <a:spLocks noChangeArrowheads="1"/>
          </p:cNvSpPr>
          <p:nvPr/>
        </p:nvSpPr>
        <p:spPr bwMode="auto">
          <a:xfrm>
            <a:off x="560388" y="6569075"/>
            <a:ext cx="8785225" cy="461963"/>
          </a:xfrm>
          <a:prstGeom prst="rect">
            <a:avLst/>
          </a:prstGeom>
          <a:noFill/>
          <a:ln w="9525">
            <a:noFill/>
            <a:miter lim="800000"/>
            <a:headEnd/>
            <a:tailEnd/>
          </a:ln>
        </p:spPr>
        <p:txBody>
          <a:bodyPr>
            <a:spAutoFit/>
          </a:bodyPr>
          <a:lstStyle/>
          <a:p>
            <a:endParaRPr lang="pt-BR"/>
          </a:p>
        </p:txBody>
      </p:sp>
      <p:sp>
        <p:nvSpPr>
          <p:cNvPr id="5129" name="CaixaDeTexto 4"/>
          <p:cNvSpPr txBox="1">
            <a:spLocks noChangeArrowheads="1"/>
          </p:cNvSpPr>
          <p:nvPr/>
        </p:nvSpPr>
        <p:spPr bwMode="auto">
          <a:xfrm>
            <a:off x="560388" y="6559550"/>
            <a:ext cx="8856662" cy="338138"/>
          </a:xfrm>
          <a:prstGeom prst="rect">
            <a:avLst/>
          </a:prstGeom>
          <a:noFill/>
          <a:ln w="9525">
            <a:noFill/>
            <a:miter lim="800000"/>
            <a:headEnd/>
            <a:tailEnd/>
          </a:ln>
        </p:spPr>
        <p:txBody>
          <a:bodyPr>
            <a:spAutoFit/>
          </a:bodyPr>
          <a:lstStyle/>
          <a:p>
            <a:r>
              <a:rPr lang="pt-BR" sz="1600">
                <a:solidFill>
                  <a:srgbClr val="FFFFFF"/>
                </a:solidFill>
              </a:rPr>
              <a:t>Fonte: Secretaria da Receita Federal e Banco Central. Elaboração: Auditoria Cidadã da Dívida.</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93675" y="115888"/>
            <a:ext cx="9402763" cy="7850187"/>
          </a:xfrm>
          <a:prstGeom prst="rect">
            <a:avLst/>
          </a:prstGeom>
          <a:noFill/>
          <a:ln w="9525">
            <a:noFill/>
            <a:round/>
            <a:headEnd/>
            <a:tailEnd/>
          </a:ln>
        </p:spPr>
        <p:txBody>
          <a:bodyPr lIns="90000" tIns="46800" rIns="90000" bIns="46800">
            <a:spAutoFit/>
          </a:bodyPr>
          <a:lstStyle/>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600">
                <a:solidFill>
                  <a:srgbClr val="92D050"/>
                </a:solidFill>
                <a:latin typeface="Tahoma" pitchFamily="34" charset="0"/>
                <a:cs typeface="Tahoma" pitchFamily="34" charset="0"/>
              </a:rPr>
              <a:t>PARADOXO BRASIL </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 </a:t>
            </a:r>
            <a:r>
              <a:rPr lang="pt-BR" sz="3200">
                <a:solidFill>
                  <a:srgbClr val="FFFFFF"/>
                </a:solidFill>
                <a:latin typeface="Tahoma" pitchFamily="34" charset="0"/>
                <a:cs typeface="Tahoma" pitchFamily="34" charset="0"/>
              </a:rPr>
              <a:t>7ª Economia Mundial</a:t>
            </a:r>
            <a:endParaRPr lang="pt-BR" sz="3200" b="0">
              <a:solidFill>
                <a:srgbClr val="FFFFFF"/>
              </a:solidFill>
              <a:latin typeface="Tahoma" pitchFamily="34" charset="0"/>
              <a:cs typeface="Tahoma" pitchFamily="34" charset="0"/>
            </a:endParaRP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FFFFFF"/>
                </a:solidFill>
                <a:latin typeface="Tahoma" pitchFamily="34" charset="0"/>
                <a:cs typeface="Tahoma" pitchFamily="34" charset="0"/>
              </a:rPr>
              <a:t> 10ª Pior distribuição de renda do mundo</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FFFFFF"/>
                </a:solidFill>
                <a:latin typeface="Tahoma" pitchFamily="34" charset="0"/>
                <a:cs typeface="Tahoma" pitchFamily="34" charset="0"/>
              </a:rPr>
              <a:t> 73º no ranking de respeito aos Direitos Humanos - IDH</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POR QUÊ?</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FFFFFF"/>
                </a:solidFill>
                <a:latin typeface="Tahoma" pitchFamily="34" charset="0"/>
                <a:cs typeface="Tahoma" pitchFamily="34" charset="0"/>
              </a:rPr>
              <a:t>A DEPENDÊNCIA ECONÔMICA GERADA PELO PROCESSO DE ENDIVIDAMENTO É O NÓ QUE AMARRA O BRASIL </a:t>
            </a:r>
          </a:p>
          <a:p>
            <a:pPr algn="ctr" defTabSz="449263" eaLnBrk="0" hangingPunct="0">
              <a:lnSpc>
                <a:spcPct val="150000"/>
              </a:lnSpc>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3200">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495300" y="0"/>
            <a:ext cx="9163050" cy="1295400"/>
          </a:xfrm>
          <a:prstGeom prst="rect">
            <a:avLst/>
          </a:prstGeom>
          <a:noFill/>
          <a:ln w="9525">
            <a:noFill/>
            <a:round/>
            <a:headEnd/>
            <a:tailEnd/>
          </a:ln>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92D050"/>
                </a:solidFill>
                <a:latin typeface="Tahoma" pitchFamily="34" charset="0"/>
                <a:cs typeface="Tahoma" pitchFamily="34" charset="0"/>
              </a:rPr>
              <a:t>AUDITORIA DA DÍVIDA</a:t>
            </a:r>
          </a:p>
        </p:txBody>
      </p:sp>
      <p:sp>
        <p:nvSpPr>
          <p:cNvPr id="43011" name="Rectangle 2"/>
          <p:cNvSpPr>
            <a:spLocks noChangeArrowheads="1"/>
          </p:cNvSpPr>
          <p:nvPr/>
        </p:nvSpPr>
        <p:spPr bwMode="auto">
          <a:xfrm>
            <a:off x="381000" y="1143000"/>
            <a:ext cx="9525000" cy="4572000"/>
          </a:xfrm>
          <a:prstGeom prst="rect">
            <a:avLst/>
          </a:prstGeom>
          <a:noFill/>
          <a:ln w="9525">
            <a:noFill/>
            <a:round/>
            <a:headEnd/>
            <a:tailEnd/>
          </a:ln>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100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solidFill>
                  <a:srgbClr val="92D050"/>
                </a:solidFill>
                <a:latin typeface="Tahoma" pitchFamily="34" charset="0"/>
                <a:cs typeface="Tahoma" pitchFamily="34" charset="0"/>
              </a:rPr>
              <a:t> </a:t>
            </a:r>
            <a:r>
              <a:rPr lang="en-GB">
                <a:solidFill>
                  <a:srgbClr val="FFFFFF"/>
                </a:solidFill>
                <a:latin typeface="Tahoma" pitchFamily="34" charset="0"/>
                <a:cs typeface="Tahoma" pitchFamily="34" charset="0"/>
              </a:rPr>
              <a:t>Prevista na Constituição Federal de 1988</a:t>
            </a:r>
          </a:p>
          <a:p>
            <a:pPr marL="338138" indent="-338138" algn="just" eaLnBrk="0" hangingPunct="0">
              <a:lnSpc>
                <a:spcPct val="8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a:solidFill>
                  <a:srgbClr val="FFFFFF"/>
                </a:solidFill>
                <a:latin typeface="Tahoma" pitchFamily="34" charset="0"/>
                <a:cs typeface="Tahoma" pitchFamily="34" charset="0"/>
              </a:rPr>
              <a:t> Plebiscito popular ano 2000 realizado no contexto da Terceira Semana Social: mais de seis milhões de votos</a:t>
            </a: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80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a:solidFill>
                  <a:srgbClr val="92D050"/>
                </a:solidFill>
                <a:latin typeface="Tahoma" pitchFamily="34" charset="0"/>
                <a:cs typeface="Tahoma" pitchFamily="34" charset="0"/>
                <a:hlinkClick r:id="rId3"/>
              </a:rPr>
              <a:t>www.divida-auditoriacidada.org.br</a:t>
            </a:r>
            <a:endParaRPr lang="en-GB" sz="320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90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a:solidFill>
                  <a:srgbClr val="92D050"/>
                </a:solidFill>
                <a:latin typeface="Tahoma" pitchFamily="34" charset="0"/>
                <a:cs typeface="Tahoma" pitchFamily="34" charset="0"/>
              </a:rPr>
              <a:t>CPI da Dívida Pública</a:t>
            </a: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b="0">
                <a:solidFill>
                  <a:srgbClr val="FFFFFF"/>
                </a:solidFill>
                <a:latin typeface="Tahoma" pitchFamily="34" charset="0"/>
                <a:cs typeface="Tahoma" pitchFamily="34" charset="0"/>
              </a:rPr>
              <a:t>Passo importante, mas ainda não significa o cumprimento da Constituição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026"/>
          <p:cNvSpPr txBox="1">
            <a:spLocks noChangeArrowheads="1"/>
          </p:cNvSpPr>
          <p:nvPr/>
        </p:nvSpPr>
        <p:spPr bwMode="auto">
          <a:xfrm>
            <a:off x="330200" y="214313"/>
            <a:ext cx="9575800" cy="1077912"/>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pt-BR" sz="3200">
                <a:solidFill>
                  <a:srgbClr val="92D050"/>
                </a:solidFill>
                <a:latin typeface="Tahoma" pitchFamily="34" charset="0"/>
                <a:cs typeface="Tahoma" pitchFamily="34" charset="0"/>
              </a:rPr>
              <a:t>DÍVIDA: impede a vida digna e o atendimento aos direitos humanos</a:t>
            </a:r>
          </a:p>
        </p:txBody>
      </p:sp>
      <p:sp>
        <p:nvSpPr>
          <p:cNvPr id="44035" name="Text Box 1027"/>
          <p:cNvSpPr txBox="1">
            <a:spLocks noChangeArrowheads="1"/>
          </p:cNvSpPr>
          <p:nvPr/>
        </p:nvSpPr>
        <p:spPr bwMode="auto">
          <a:xfrm>
            <a:off x="330200" y="1673225"/>
            <a:ext cx="9575800" cy="4783138"/>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pt-BR" b="0">
                <a:solidFill>
                  <a:srgbClr val="FFFFFF"/>
                </a:solidFill>
                <a:latin typeface="Tahoma" pitchFamily="34" charset="0"/>
                <a:cs typeface="Tahoma" pitchFamily="34" charset="0"/>
              </a:rPr>
              <a:t> De onde veio toda essa dívida pública? </a:t>
            </a:r>
          </a:p>
          <a:p>
            <a:pPr algn="ctr" eaLnBrk="0" hangingPunct="0">
              <a:spcBef>
                <a:spcPct val="50000"/>
              </a:spcBef>
            </a:pPr>
            <a:r>
              <a:rPr lang="pt-BR" b="0">
                <a:solidFill>
                  <a:srgbClr val="FFFFFF"/>
                </a:solidFill>
                <a:latin typeface="Tahoma" pitchFamily="34" charset="0"/>
                <a:cs typeface="Tahoma" pitchFamily="34" charset="0"/>
              </a:rPr>
              <a:t> Quanto tomamos emprestado e quanto já pagamos? </a:t>
            </a:r>
          </a:p>
          <a:p>
            <a:pPr algn="ctr" eaLnBrk="0" hangingPunct="0">
              <a:spcBef>
                <a:spcPct val="50000"/>
              </a:spcBef>
            </a:pPr>
            <a:r>
              <a:rPr lang="pt-BR" b="0">
                <a:solidFill>
                  <a:srgbClr val="FFFFFF"/>
                </a:solidFill>
                <a:latin typeface="Tahoma" pitchFamily="34" charset="0"/>
                <a:cs typeface="Tahoma" pitchFamily="34" charset="0"/>
              </a:rPr>
              <a:t> O que realmente devemos? </a:t>
            </a:r>
          </a:p>
          <a:p>
            <a:pPr algn="ctr" eaLnBrk="0" hangingPunct="0">
              <a:spcBef>
                <a:spcPct val="50000"/>
              </a:spcBef>
            </a:pPr>
            <a:r>
              <a:rPr lang="pt-BR" b="0">
                <a:solidFill>
                  <a:srgbClr val="FFFFFF"/>
                </a:solidFill>
                <a:latin typeface="Tahoma" pitchFamily="34" charset="0"/>
                <a:cs typeface="Tahoma" pitchFamily="34" charset="0"/>
              </a:rPr>
              <a:t> Quem contraiu tantos empréstimos? </a:t>
            </a:r>
          </a:p>
          <a:p>
            <a:pPr algn="ctr" eaLnBrk="0" hangingPunct="0">
              <a:spcBef>
                <a:spcPct val="50000"/>
              </a:spcBef>
            </a:pPr>
            <a:r>
              <a:rPr lang="pt-BR" b="0">
                <a:solidFill>
                  <a:srgbClr val="FFFFFF"/>
                </a:solidFill>
                <a:latin typeface="Tahoma" pitchFamily="34" charset="0"/>
                <a:cs typeface="Tahoma" pitchFamily="34" charset="0"/>
              </a:rPr>
              <a:t> Onde foram aplicados os recursos? </a:t>
            </a:r>
          </a:p>
          <a:p>
            <a:pPr algn="ctr" eaLnBrk="0" hangingPunct="0">
              <a:spcBef>
                <a:spcPct val="50000"/>
              </a:spcBef>
            </a:pPr>
            <a:r>
              <a:rPr lang="pt-BR" b="0">
                <a:solidFill>
                  <a:srgbClr val="FFFFFF"/>
                </a:solidFill>
                <a:latin typeface="Tahoma" pitchFamily="34" charset="0"/>
                <a:cs typeface="Tahoma" pitchFamily="34" charset="0"/>
              </a:rPr>
              <a:t> Quem se beneficiou desse endividamento? </a:t>
            </a:r>
          </a:p>
          <a:p>
            <a:pPr algn="ctr" eaLnBrk="0" hangingPunct="0">
              <a:spcBef>
                <a:spcPct val="50000"/>
              </a:spcBef>
            </a:pPr>
            <a:r>
              <a:rPr lang="pt-BR" b="0">
                <a:solidFill>
                  <a:srgbClr val="FFFFFF"/>
                </a:solidFill>
                <a:latin typeface="Tahoma" pitchFamily="34" charset="0"/>
                <a:cs typeface="Tahoma" pitchFamily="34" charset="0"/>
              </a:rPr>
              <a:t> Qual a responsabilidade dos credores e organismos internacionais nesse processo? </a:t>
            </a:r>
          </a:p>
          <a:p>
            <a:pPr algn="ctr" eaLnBrk="0" hangingPunct="0">
              <a:spcBef>
                <a:spcPct val="70000"/>
              </a:spcBef>
            </a:pPr>
            <a:r>
              <a:rPr lang="pt-BR">
                <a:solidFill>
                  <a:srgbClr val="92D050"/>
                </a:solidFill>
                <a:latin typeface="Tahoma" pitchFamily="34" charset="0"/>
                <a:cs typeface="Tahoma" pitchFamily="34" charset="0"/>
              </a:rPr>
              <a:t>Somente a </a:t>
            </a:r>
            <a:r>
              <a:rPr lang="pt-BR" u="sng">
                <a:solidFill>
                  <a:srgbClr val="92D050"/>
                </a:solidFill>
                <a:latin typeface="Tahoma" pitchFamily="34" charset="0"/>
                <a:cs typeface="Tahoma" pitchFamily="34" charset="0"/>
              </a:rPr>
              <a:t>AUDITORIA</a:t>
            </a:r>
            <a:r>
              <a:rPr lang="pt-BR">
                <a:solidFill>
                  <a:srgbClr val="92D050"/>
                </a:solidFill>
                <a:latin typeface="Tahoma" pitchFamily="34" charset="0"/>
                <a:cs typeface="Tahoma" pitchFamily="34" charset="0"/>
              </a:rPr>
              <a:t> responderá essas questões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027"/>
          <p:cNvSpPr txBox="1">
            <a:spLocks noChangeArrowheads="1"/>
          </p:cNvSpPr>
          <p:nvPr/>
        </p:nvSpPr>
        <p:spPr bwMode="auto">
          <a:xfrm>
            <a:off x="166688" y="214313"/>
            <a:ext cx="9575800" cy="6570662"/>
          </a:xfrm>
          <a:prstGeom prst="rect">
            <a:avLst/>
          </a:prstGeom>
          <a:noFill/>
          <a:ln w="12700" cap="sq">
            <a:noFill/>
            <a:miter lim="800000"/>
            <a:headEnd type="none" w="sm" len="sm"/>
            <a:tailEnd type="none" w="sm" len="sm"/>
          </a:ln>
        </p:spPr>
        <p:txBody>
          <a:bodyPr>
            <a:spAutoFit/>
          </a:bodyPr>
          <a:lstStyle/>
          <a:p>
            <a:pPr algn="ctr" eaLnBrk="0" hangingPunct="0">
              <a:spcBef>
                <a:spcPts val="1200"/>
              </a:spcBef>
            </a:pPr>
            <a:r>
              <a:rPr lang="pt-BR" sz="2800">
                <a:solidFill>
                  <a:srgbClr val="92D050"/>
                </a:solidFill>
                <a:latin typeface="Tahoma" pitchFamily="34" charset="0"/>
                <a:cs typeface="Tahoma" pitchFamily="34" charset="0"/>
              </a:rPr>
              <a:t>EQUADOR – Lição de Soberania</a:t>
            </a:r>
          </a:p>
          <a:p>
            <a:pPr algn="ctr" eaLnBrk="0" hangingPunct="0">
              <a:spcBef>
                <a:spcPts val="1200"/>
              </a:spcBef>
            </a:pPr>
            <a:endParaRPr lang="pt-BR" sz="500">
              <a:solidFill>
                <a:srgbClr val="92D050"/>
              </a:solidFill>
              <a:latin typeface="Tahoma" pitchFamily="34" charset="0"/>
              <a:cs typeface="Tahoma" pitchFamily="34" charset="0"/>
            </a:endParaRPr>
          </a:p>
          <a:p>
            <a:pPr algn="ctr" eaLnBrk="0" hangingPunct="0">
              <a:spcBef>
                <a:spcPts val="1200"/>
              </a:spcBef>
            </a:pPr>
            <a:r>
              <a:rPr lang="pt-BR" sz="2800">
                <a:solidFill>
                  <a:srgbClr val="92D050"/>
                </a:solidFill>
                <a:latin typeface="Tahoma" pitchFamily="34" charset="0"/>
                <a:cs typeface="Tahoma" pitchFamily="34" charset="0"/>
              </a:rPr>
              <a:t>Comissão de Auditoria Oficial criada por Decreto</a:t>
            </a:r>
          </a:p>
          <a:p>
            <a:pPr algn="just" eaLnBrk="0" hangingPunct="0">
              <a:lnSpc>
                <a:spcPct val="150000"/>
              </a:lnSpc>
              <a:spcBef>
                <a:spcPts val="1200"/>
              </a:spcBef>
              <a:buFont typeface="Wingdings" pitchFamily="2" charset="2"/>
              <a:buChar char="Ø"/>
            </a:pPr>
            <a:r>
              <a:rPr lang="pt-BR" sz="2800">
                <a:solidFill>
                  <a:srgbClr val="92D050"/>
                </a:solidFill>
                <a:latin typeface="Tahoma" pitchFamily="34" charset="0"/>
                <a:cs typeface="Tahoma" pitchFamily="34" charset="0"/>
              </a:rPr>
              <a:t> </a:t>
            </a:r>
            <a:r>
              <a:rPr lang="pt-BR" sz="2800" b="0">
                <a:solidFill>
                  <a:srgbClr val="92D050"/>
                </a:solidFill>
                <a:latin typeface="Tahoma" pitchFamily="34" charset="0"/>
                <a:cs typeface="Tahoma" pitchFamily="34" charset="0"/>
              </a:rPr>
              <a:t>Em 2009:</a:t>
            </a:r>
            <a:r>
              <a:rPr lang="pt-BR" sz="28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Proposta Soberana de reconhecimento de no máximo 30% da dívida externa representada pelos Bônus 2012 e 2030</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95 % dos detentores aceitaram a proposta equatoriana, o que significou anulação de 70% dessa dívida com os bancos privados internacionais</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Economia de US$ 7,7 bilhões nos próximos 20 anos</a:t>
            </a:r>
          </a:p>
          <a:p>
            <a:pPr algn="just" eaLnBrk="0" hangingPunct="0">
              <a:lnSpc>
                <a:spcPct val="150000"/>
              </a:lnSpc>
              <a:spcBef>
                <a:spcPts val="1200"/>
              </a:spcBef>
              <a:buFont typeface="Wingdings" pitchFamily="2" charset="2"/>
              <a:buChar char="Ø"/>
            </a:pPr>
            <a:r>
              <a:rPr lang="pt-BR" b="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Aumento gastos sociais, principalmente Saúde e Educação</a:t>
            </a:r>
          </a:p>
          <a:p>
            <a:pPr algn="ctr" eaLnBrk="0" hangingPunct="0">
              <a:spcBef>
                <a:spcPct val="50000"/>
              </a:spcBef>
            </a:pPr>
            <a:endParaRPr lang="pt-BR" sz="2800">
              <a:solidFill>
                <a:srgbClr val="92D050"/>
              </a:solidFill>
              <a:latin typeface="Tahoma" pitchFamily="34" charset="0"/>
              <a:cs typeface="Tahoma"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93675" y="357188"/>
            <a:ext cx="9440863" cy="5913437"/>
          </a:xfrm>
          <a:prstGeom prst="rect">
            <a:avLst/>
          </a:prstGeom>
          <a:noFill/>
          <a:ln w="9525">
            <a:noFill/>
            <a:round/>
            <a:headEnd/>
            <a:tailEnd/>
          </a:ln>
        </p:spPr>
        <p:txBody>
          <a:bodyPr lIns="90000" tIns="46800" rIns="90000" bIns="46800">
            <a:spAutoFit/>
          </a:bodyPr>
          <a:lstStyle/>
          <a:p>
            <a:pPr algn="ctr" defTabSz="449263" eaLnBrk="0" hangingPunct="0">
              <a:spcBef>
                <a:spcPts val="2500"/>
              </a:spcBef>
              <a:spcAft>
                <a:spcPts val="600"/>
              </a:spcAft>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CPI DA DÍVIDA – CÂMARA DOS DEPUTADOS</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 </a:t>
            </a:r>
            <a:r>
              <a:rPr lang="pt-BR" b="0">
                <a:solidFill>
                  <a:srgbClr val="FFFFFF"/>
                </a:solidFill>
                <a:latin typeface="Tahoma" pitchFamily="34" charset="0"/>
                <a:cs typeface="Tahoma" pitchFamily="34" charset="0"/>
              </a:rPr>
              <a:t>Criada em Dez/2008 e Instalada em Ago/2009, por iniciativa do Dep. Ivan Valente (PSOL/SP)</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Concluída em 11 de maio de 2010 </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Identificação de graves indícios de ilegalidade da dívida pública</a:t>
            </a:r>
          </a:p>
          <a:p>
            <a:pPr algn="just" defTabSz="449263" eaLnBrk="0" hangingPunct="0">
              <a:lnSpc>
                <a:spcPts val="3000"/>
              </a:lnSpc>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Momento atual: investigações do Ministério Público</a:t>
            </a:r>
          </a:p>
          <a:p>
            <a:pPr algn="ctr" defTabSz="449263" eaLnBrk="0" hangingPunct="0">
              <a:spcBef>
                <a:spcPts val="2500"/>
              </a:spcBef>
              <a:spcAft>
                <a:spcPts val="600"/>
              </a:spcAft>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NECESSIDADE DE PARTICIPAÇÃO DA SOCIEDADE CIVIL PARA EXIGIR A COMPLETA INVESTIGAÇÃO DA DÍVIDA PÚBLICA E A AUDITORIA PREVISTA NA CONSTITUIÇÃO FEDERAL </a:t>
            </a:r>
            <a:endParaRPr lang="es-EC">
              <a:solidFill>
                <a:srgbClr val="92D050"/>
              </a:solidFill>
              <a:latin typeface="Tahoma" pitchFamily="34" charset="0"/>
              <a:cs typeface="Tahoma"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38125" y="285750"/>
            <a:ext cx="9667875" cy="6262688"/>
          </a:xfrm>
          <a:prstGeom prst="rect">
            <a:avLst/>
          </a:prstGeom>
          <a:noFill/>
          <a:ln w="12700" cap="sq">
            <a:noFill/>
            <a:miter lim="800000"/>
            <a:headEnd type="none" w="sm" len="sm"/>
            <a:tailEnd type="none" w="sm" len="sm"/>
          </a:ln>
        </p:spPr>
        <p:txBody>
          <a:bodyPr>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CONCLUSÃO</a:t>
            </a:r>
          </a:p>
          <a:p>
            <a:pPr lvl="1"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Política Fiscal no Brasil: INJUSTIÇAS tanto do lado dos ingressos como dos gastos públicos</a:t>
            </a:r>
          </a:p>
          <a:p>
            <a:pPr lvl="1"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Instrumento do endividamento público sendo usurpado pelo setor financeiro</a:t>
            </a:r>
          </a:p>
          <a:p>
            <a:pPr lvl="1"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Nação submissa aos interesses do “Mercado”</a:t>
            </a:r>
          </a:p>
          <a:p>
            <a:pPr lvl="1"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Metade dos recursos orçamentários da União transferidos para pagamento da dívida pública</a:t>
            </a:r>
          </a:p>
          <a:p>
            <a:pPr lvl="1"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Consequências: Sacrifício Social, Exclusão, Miséria e Violência</a:t>
            </a:r>
          </a:p>
          <a:p>
            <a:pPr lvl="1"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Terrorismo: “Não há outro caminho ”</a:t>
            </a:r>
          </a:p>
          <a:p>
            <a:pPr lvl="1" algn="ctr" defTabSz="449263" eaLnBrk="0" hangingPunct="0">
              <a:spcBef>
                <a:spcPts val="18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Fazem parecer difícil </a:t>
            </a:r>
            <a:r>
              <a:rPr lang="pt-BR" b="0" i="1">
                <a:solidFill>
                  <a:srgbClr val="92D050"/>
                </a:solidFill>
                <a:latin typeface="Tahoma" pitchFamily="34" charset="0"/>
                <a:cs typeface="Tahoma" pitchFamily="34" charset="0"/>
              </a:rPr>
              <a:t>(massa retórica enganosa e desinformação)  </a:t>
            </a:r>
            <a:r>
              <a:rPr lang="pt-BR" b="0">
                <a:solidFill>
                  <a:srgbClr val="FFFFFF"/>
                </a:solidFill>
                <a:latin typeface="Tahoma" pitchFamily="34" charset="0"/>
                <a:cs typeface="Tahoma" pitchFamily="34" charset="0"/>
              </a:rPr>
              <a:t>para que acreditemos que é impossível mudar os rumos</a:t>
            </a:r>
            <a:endParaRPr lang="pt-BR">
              <a:solidFill>
                <a:srgbClr val="FFFFFF"/>
              </a:solidFill>
              <a:latin typeface="Tahoma" pitchFamily="34" charset="0"/>
              <a:cs typeface="Tahoma"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660400" y="214313"/>
            <a:ext cx="8701088" cy="6502400"/>
          </a:xfrm>
          <a:prstGeom prst="rect">
            <a:avLst/>
          </a:prstGeom>
          <a:noFill/>
          <a:ln w="12700" cap="sq">
            <a:noFill/>
            <a:miter lim="800000"/>
            <a:headEnd type="none" w="sm" len="sm"/>
            <a:tailEnd type="none" w="sm" len="sm"/>
          </a:ln>
        </p:spPr>
        <p:txBody>
          <a:bodyPr>
            <a:spAutoFit/>
          </a:bodyPr>
          <a:lstStyle/>
          <a:p>
            <a:pPr lvl="1" algn="ctr"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Verdana" pitchFamily="34" charset="0"/>
                <a:cs typeface="Tahoma" pitchFamily="34" charset="0"/>
              </a:rPr>
              <a:t>ESTRATÉGIAS DE AÇÃO</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92D050"/>
                </a:solidFill>
                <a:latin typeface="Tahoma" pitchFamily="34" charset="0"/>
                <a:cs typeface="Tahoma" pitchFamily="34" charset="0"/>
              </a:rPr>
              <a:t>CONHECIMENTO DA REALIDADE </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92D050"/>
                </a:solidFill>
                <a:latin typeface="Tahoma" pitchFamily="34" charset="0"/>
                <a:cs typeface="Tahoma" pitchFamily="34" charset="0"/>
              </a:rPr>
              <a:t>MOBILIZAÇÃO SOCIAL CONSCIENTE</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a:solidFill>
                  <a:srgbClr val="92D050"/>
                </a:solidFill>
                <a:latin typeface="Tahoma" pitchFamily="34" charset="0"/>
                <a:cs typeface="Tahoma" pitchFamily="34" charset="0"/>
              </a:rPr>
              <a:t>AÇOES CONCRETAS</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a:solidFill>
                  <a:srgbClr val="FFFFFF"/>
                </a:solidFill>
                <a:latin typeface="Tahoma" pitchFamily="34" charset="0"/>
                <a:cs typeface="Tahoma" pitchFamily="34" charset="0"/>
              </a:rPr>
              <a:t> </a:t>
            </a:r>
            <a:r>
              <a:rPr lang="pt-BR" b="0">
                <a:solidFill>
                  <a:srgbClr val="FFFFFF"/>
                </a:solidFill>
                <a:latin typeface="Tahoma" pitchFamily="34" charset="0"/>
                <a:cs typeface="Tahoma" pitchFamily="34" charset="0"/>
              </a:rPr>
              <a:t>Auditoria da Dívida Pública para desmascarar o “Sistema da Dívida” e democratizar o conhecimento da realidade financeira</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Investigações pelo Ministério Público</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Rever a política monetária e fiscal para garantir distribuição da renda e justiça social</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Atender Direitos Humanos </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TRANSPARÊNCIA e acesso à VERDADE</a:t>
            </a:r>
            <a:endParaRPr lang="pt-BR">
              <a:solidFill>
                <a:srgbClr val="FFFFFF"/>
              </a:solidFill>
              <a:latin typeface="Verdana"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541338" y="928688"/>
            <a:ext cx="8745537" cy="4714875"/>
          </a:xfrm>
          <a:prstGeom prst="rect">
            <a:avLst/>
          </a:prstGeom>
          <a:noFill/>
          <a:ln w="9525">
            <a:noFill/>
            <a:miter lim="800000"/>
            <a:headEnd/>
            <a:tailEnd/>
          </a:ln>
        </p:spPr>
        <p:txBody>
          <a:bodyPr lIns="92075" tIns="46038" rIns="92075" bIns="46038" anchor="ctr"/>
          <a:lstStyle/>
          <a:p>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r>
              <a:rPr lang="pt-BR" sz="4400" b="0">
                <a:solidFill>
                  <a:schemeClr val="tx2"/>
                </a:solidFill>
              </a:rPr>
              <a:t/>
            </a:r>
            <a:br>
              <a:rPr lang="pt-BR" sz="4400" b="0">
                <a:solidFill>
                  <a:schemeClr val="tx2"/>
                </a:solidFill>
              </a:rPr>
            </a:br>
            <a:endParaRPr lang="pt-BR" sz="4400" b="0">
              <a:solidFill>
                <a:schemeClr val="tx2"/>
              </a:solidFill>
            </a:endParaRPr>
          </a:p>
          <a:p>
            <a:pPr algn="ctr"/>
            <a:r>
              <a:rPr lang="pt-BR" b="0">
                <a:solidFill>
                  <a:srgbClr val="FFFFFF"/>
                </a:solidFill>
                <a:latin typeface="Tahoma" pitchFamily="34" charset="0"/>
                <a:cs typeface="Tahoma" pitchFamily="34" charset="0"/>
              </a:rPr>
              <a:t>“</a:t>
            </a:r>
            <a:r>
              <a:rPr lang="pt-BR" b="0" i="1">
                <a:solidFill>
                  <a:srgbClr val="FFFFFF"/>
                </a:solidFill>
                <a:latin typeface="Tahoma" pitchFamily="34" charset="0"/>
                <a:cs typeface="Tahoma" pitchFamily="34" charset="0"/>
              </a:rPr>
              <a:t>19 MIL CRIANÇAS  MORREM POR DIA  NO  MUNDO DEVIDO AO CUSTO  FINANCEIRO  DA DÍVIDA</a:t>
            </a:r>
            <a:r>
              <a:rPr lang="pt-BR" b="0">
                <a:solidFill>
                  <a:srgbClr val="FFFFFF"/>
                </a:solidFill>
                <a:latin typeface="Tahoma" pitchFamily="34" charset="0"/>
                <a:cs typeface="Tahoma" pitchFamily="34" charset="0"/>
              </a:rPr>
              <a:t>”  </a:t>
            </a:r>
            <a:r>
              <a:rPr lang="pt-BR" sz="2000" b="0">
                <a:solidFill>
                  <a:srgbClr val="FFFFFF"/>
                </a:solidFill>
                <a:latin typeface="Tahoma" pitchFamily="34" charset="0"/>
                <a:cs typeface="Tahoma" pitchFamily="34" charset="0"/>
              </a:rPr>
              <a:t>(UNICEF-ONU)</a:t>
            </a:r>
          </a:p>
        </p:txBody>
      </p:sp>
      <p:pic>
        <p:nvPicPr>
          <p:cNvPr id="49155" name="Picture 4"/>
          <p:cNvPicPr>
            <a:picLocks noChangeAspect="1" noChangeArrowheads="1"/>
          </p:cNvPicPr>
          <p:nvPr/>
        </p:nvPicPr>
        <p:blipFill>
          <a:blip r:embed="rId2"/>
          <a:srcRect/>
          <a:stretch>
            <a:fillRect/>
          </a:stretch>
        </p:blipFill>
        <p:spPr bwMode="auto">
          <a:xfrm>
            <a:off x="774700" y="500063"/>
            <a:ext cx="8202613" cy="4770437"/>
          </a:xfrm>
          <a:prstGeom prst="rect">
            <a:avLst/>
          </a:prstGeom>
          <a:noFill/>
          <a:ln w="12700" cap="sq" algn="ctr">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60400" y="1219200"/>
            <a:ext cx="8701088" cy="5308600"/>
          </a:xfrm>
          <a:prstGeom prst="rect">
            <a:avLst/>
          </a:prstGeom>
          <a:noFill/>
          <a:ln w="12700" cap="sq">
            <a:noFill/>
            <a:miter lim="800000"/>
            <a:headEnd type="none" w="sm" len="sm"/>
            <a:tailEnd type="none" w="sm" len="sm"/>
          </a:ln>
        </p:spPr>
        <p:txBody>
          <a:bodyPr>
            <a:spAutoFit/>
          </a:bodyPr>
          <a:lstStyle/>
          <a:p>
            <a:pPr algn="r" eaLnBrk="0" hangingPunct="0">
              <a:spcBef>
                <a:spcPct val="50000"/>
              </a:spcBef>
            </a:pPr>
            <a:endParaRPr lang="pt-BR" i="1">
              <a:latin typeface="Verdana" pitchFamily="34" charset="0"/>
            </a:endParaRPr>
          </a:p>
          <a:p>
            <a:pPr algn="r" eaLnBrk="0" hangingPunct="0">
              <a:spcBef>
                <a:spcPct val="50000"/>
              </a:spcBef>
            </a:pPr>
            <a:endParaRPr lang="pt-BR" sz="3000" i="1">
              <a:solidFill>
                <a:schemeClr val="tx1"/>
              </a:solidFill>
              <a:latin typeface="Verdana" pitchFamily="34" charset="0"/>
            </a:endParaRPr>
          </a:p>
          <a:p>
            <a:pPr algn="r" eaLnBrk="0" hangingPunct="0">
              <a:spcBef>
                <a:spcPct val="50000"/>
              </a:spcBef>
            </a:pPr>
            <a:endParaRPr lang="pt-BR" sz="3000" i="1">
              <a:solidFill>
                <a:schemeClr val="tx1"/>
              </a:solidFill>
              <a:latin typeface="Verdana" pitchFamily="34" charset="0"/>
            </a:endParaRPr>
          </a:p>
          <a:p>
            <a:pPr algn="r" eaLnBrk="0" hangingPunct="0">
              <a:spcBef>
                <a:spcPct val="50000"/>
              </a:spcBef>
            </a:pPr>
            <a:r>
              <a:rPr lang="pt-BR" sz="3000">
                <a:solidFill>
                  <a:srgbClr val="92D050"/>
                </a:solidFill>
                <a:latin typeface="Verdana" pitchFamily="34" charset="0"/>
              </a:rPr>
              <a:t>Obrigada</a:t>
            </a:r>
          </a:p>
          <a:p>
            <a:pPr algn="r" eaLnBrk="0" hangingPunct="0">
              <a:spcBef>
                <a:spcPct val="50000"/>
              </a:spcBef>
            </a:pPr>
            <a:r>
              <a:rPr lang="pt-BR" sz="3000" i="1">
                <a:solidFill>
                  <a:srgbClr val="92D050"/>
                </a:solidFill>
                <a:latin typeface="Verdana" pitchFamily="34" charset="0"/>
              </a:rPr>
              <a:t>Maria Lucia Fattorelli</a:t>
            </a:r>
          </a:p>
          <a:p>
            <a:pPr algn="r" eaLnBrk="0" hangingPunct="0">
              <a:spcBef>
                <a:spcPct val="50000"/>
              </a:spcBef>
            </a:pPr>
            <a:endParaRPr lang="pt-BR" sz="3000">
              <a:solidFill>
                <a:srgbClr val="FFFFFF"/>
              </a:solidFill>
              <a:latin typeface="Verdana" pitchFamily="34" charset="0"/>
            </a:endParaRPr>
          </a:p>
          <a:p>
            <a:pPr algn="r" eaLnBrk="0" hangingPunct="0">
              <a:spcBef>
                <a:spcPct val="50000"/>
              </a:spcBef>
            </a:pPr>
            <a:endParaRPr lang="pt-BR" sz="3000">
              <a:solidFill>
                <a:srgbClr val="FFFFFF"/>
              </a:solidFill>
              <a:latin typeface="Verdana" pitchFamily="34" charset="0"/>
            </a:endParaRPr>
          </a:p>
          <a:p>
            <a:pPr algn="ctr" eaLnBrk="0" hangingPunct="0">
              <a:spcBef>
                <a:spcPct val="50000"/>
              </a:spcBef>
            </a:pPr>
            <a:r>
              <a:rPr lang="pt-BR" sz="3000">
                <a:solidFill>
                  <a:srgbClr val="FFFFFF"/>
                </a:solidFill>
                <a:latin typeface="Verdana" pitchFamily="34" charset="0"/>
              </a:rPr>
              <a:t>www.divida-auditoriacidada.org.br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285750"/>
            <a:ext cx="9906000" cy="6188075"/>
          </a:xfrm>
          <a:prstGeom prst="rect">
            <a:avLst/>
          </a:prstGeom>
          <a:noFill/>
          <a:ln w="9525">
            <a:noFill/>
            <a:round/>
            <a:headEnd/>
            <a:tailEnd/>
          </a:ln>
        </p:spPr>
        <p:txBody>
          <a:bodyPr lIns="90000" tIns="46800" rIns="90000" bIns="46800">
            <a:spAutoFit/>
          </a:bodyPr>
          <a:lstStyle/>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Quem ganha e quem perde</a:t>
            </a:r>
          </a:p>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Modelo Tributário</a:t>
            </a:r>
          </a:p>
          <a:p>
            <a:pPr algn="ctr" defTabSz="449263" eaLnBrk="0" hangingPunct="0">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600">
              <a:solidFill>
                <a:srgbClr val="92D050"/>
              </a:solidFill>
              <a:latin typeface="Tahoma" pitchFamily="34" charset="0"/>
              <a:cs typeface="Tahoma" pitchFamily="34" charset="0"/>
            </a:endParaRPr>
          </a:p>
          <a:p>
            <a:pPr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92D050"/>
                </a:solidFill>
                <a:latin typeface="Tahoma" pitchFamily="34" charset="0"/>
                <a:cs typeface="Tahoma" pitchFamily="34" charset="0"/>
              </a:rPr>
              <a:t> CAPITAL e LUCRO: </a:t>
            </a:r>
            <a:r>
              <a:rPr lang="pt-BR" u="sng">
                <a:solidFill>
                  <a:srgbClr val="92D050"/>
                </a:solidFill>
                <a:latin typeface="Tahoma" pitchFamily="34" charset="0"/>
                <a:cs typeface="Tahoma" pitchFamily="34" charset="0"/>
              </a:rPr>
              <a:t>PRIVILÉGIOS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00"/>
                </a:solidFill>
                <a:latin typeface="Tahoma" pitchFamily="34" charset="0"/>
                <a:cs typeface="Tahoma" pitchFamily="34" charset="0"/>
              </a:rPr>
              <a:t> </a:t>
            </a:r>
            <a:r>
              <a:rPr lang="pt-BR" b="0">
                <a:solidFill>
                  <a:srgbClr val="FFFFFF"/>
                </a:solidFill>
                <a:latin typeface="Tahoma" pitchFamily="34" charset="0"/>
                <a:cs typeface="Tahoma" pitchFamily="34" charset="0"/>
              </a:rPr>
              <a:t>Isenções e Liberdade de movimentação</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Deduções generosas, até de despesas fictícias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Proposta de redução da Contribuição Patronal</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pt-BR" sz="500" b="0">
              <a:solidFill>
                <a:srgbClr val="FFFFFF"/>
              </a:solidFill>
              <a:latin typeface="Tahoma" pitchFamily="34" charset="0"/>
              <a:cs typeface="Tahoma" pitchFamily="34" charset="0"/>
            </a:endParaRPr>
          </a:p>
          <a:p>
            <a:pPr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00"/>
                </a:solidFill>
                <a:latin typeface="Tahoma" pitchFamily="34" charset="0"/>
                <a:cs typeface="Tahoma" pitchFamily="34" charset="0"/>
              </a:rPr>
              <a:t> </a:t>
            </a:r>
            <a:r>
              <a:rPr lang="pt-BR">
                <a:solidFill>
                  <a:srgbClr val="92D050"/>
                </a:solidFill>
                <a:latin typeface="Tahoma" pitchFamily="34" charset="0"/>
                <a:cs typeface="Tahoma" pitchFamily="34" charset="0"/>
              </a:rPr>
              <a:t>TRABALHADORES: </a:t>
            </a:r>
            <a:r>
              <a:rPr lang="pt-BR" u="sng">
                <a:solidFill>
                  <a:srgbClr val="92D050"/>
                </a:solidFill>
                <a:latin typeface="Tahoma" pitchFamily="34" charset="0"/>
                <a:cs typeface="Tahoma" pitchFamily="34" charset="0"/>
              </a:rPr>
              <a:t>INJUSTIÇAS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a:solidFill>
                  <a:srgbClr val="FFFF00"/>
                </a:solidFill>
                <a:latin typeface="Tahoma" pitchFamily="34" charset="0"/>
                <a:cs typeface="Tahoma" pitchFamily="34" charset="0"/>
              </a:rPr>
              <a:t> </a:t>
            </a:r>
            <a:r>
              <a:rPr lang="pt-BR" b="0">
                <a:solidFill>
                  <a:srgbClr val="FFFFFF"/>
                </a:solidFill>
                <a:latin typeface="Tahoma" pitchFamily="34" charset="0"/>
                <a:cs typeface="Tahoma" pitchFamily="34" charset="0"/>
              </a:rPr>
              <a:t>Fim de Deduções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Redução da Progressividade</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Insuficiência de atualização da tabela do IRPF</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Agravamento dos tributos indiretos</a:t>
            </a:r>
          </a:p>
          <a:p>
            <a:pPr lvl="1" algn="just" defTabSz="449263" eaLnBrk="0" hangingPunct="0">
              <a:spcBef>
                <a:spcPts val="600"/>
              </a:spcBef>
              <a:buClr>
                <a:schemeClr val="tx1"/>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PEC-233: Reforma Tributária que transforma as contribuições sociais em impostos: Ameaça ao financiamento da Seguridade Social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330200" y="1143000"/>
            <a:ext cx="9328150" cy="3100388"/>
          </a:xfrm>
          <a:prstGeom prst="rect">
            <a:avLst/>
          </a:prstGeom>
          <a:noFill/>
          <a:ln w="9525">
            <a:noFill/>
            <a:miter lim="800000"/>
            <a:headEnd/>
            <a:tailEnd/>
          </a:ln>
        </p:spPr>
        <p:txBody>
          <a:bodyPr/>
          <a:lstStyle/>
          <a:p>
            <a:pPr lvl="1" indent="15875" algn="just" defTabSz="449263" eaLnBrk="0" hangingPunct="0">
              <a:lnSpc>
                <a:spcPct val="250000"/>
              </a:lnSpc>
              <a:spcBef>
                <a:spcPts val="600"/>
              </a:spcBef>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UNANIMIDADE</a:t>
            </a:r>
          </a:p>
          <a:p>
            <a:pPr lvl="1" indent="15875" algn="just" defTabSz="449263" eaLnBrk="0" hangingPunct="0">
              <a:lnSpc>
                <a:spcPct val="250000"/>
              </a:lnSpc>
              <a:spcBef>
                <a:spcPts val="600"/>
              </a:spcBef>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Discordância quanto aos objetivos</a:t>
            </a:r>
          </a:p>
          <a:p>
            <a:pPr lvl="1" indent="15875" algn="just" defTabSz="449263" eaLnBrk="0" hangingPunct="0">
              <a:lnSpc>
                <a:spcPct val="250000"/>
              </a:lnSpc>
              <a:spcBef>
                <a:spcPts val="600"/>
              </a:spcBef>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Disputa de Recursos Orçamentários</a:t>
            </a:r>
          </a:p>
          <a:p>
            <a:pPr lvl="1" indent="15875" algn="just" defTabSz="449263" eaLnBrk="0" hangingPunct="0">
              <a:lnSpc>
                <a:spcPct val="250000"/>
              </a:lnSpc>
              <a:spcBef>
                <a:spcPts val="600"/>
              </a:spcBef>
              <a:buClr>
                <a:schemeClr val="tx1"/>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a:solidFill>
                  <a:srgbClr val="FFFFFF"/>
                </a:solidFill>
                <a:latin typeface="Tahoma" pitchFamily="34" charset="0"/>
                <a:cs typeface="Tahoma" pitchFamily="34" charset="0"/>
              </a:rPr>
              <a:t> Modelo Tributário é a via mais óbvia de promover distribuição de renda (ou concentrá-la)</a:t>
            </a:r>
          </a:p>
        </p:txBody>
      </p:sp>
      <p:sp>
        <p:nvSpPr>
          <p:cNvPr id="7171" name="Text Box 3"/>
          <p:cNvSpPr txBox="1">
            <a:spLocks noChangeArrowheads="1"/>
          </p:cNvSpPr>
          <p:nvPr/>
        </p:nvSpPr>
        <p:spPr bwMode="auto">
          <a:xfrm>
            <a:off x="465138" y="428625"/>
            <a:ext cx="8863012" cy="479425"/>
          </a:xfrm>
          <a:prstGeom prst="rect">
            <a:avLst/>
          </a:prstGeom>
          <a:noFill/>
          <a:ln w="12700" cap="sq">
            <a:noFill/>
            <a:miter lim="800000"/>
            <a:headEnd type="none" w="sm" len="sm"/>
            <a:tailEnd type="none" w="sm" len="sm"/>
          </a:ln>
        </p:spPr>
        <p:txBody>
          <a:bodyPr>
            <a:spAutoFit/>
          </a:bodyPr>
          <a:lstStyle/>
          <a:p>
            <a:pPr algn="ctr" defTabSz="449263" eaLnBrk="0" hangingPunct="0">
              <a:lnSpc>
                <a:spcPct val="90000"/>
              </a:lnSpc>
              <a:spcBef>
                <a:spcPts val="6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a:solidFill>
                  <a:srgbClr val="92D050"/>
                </a:solidFill>
                <a:latin typeface="Tahoma" pitchFamily="34" charset="0"/>
                <a:cs typeface="Tahoma" pitchFamily="34" charset="0"/>
              </a:rPr>
              <a:t>NECESSIDADE DE REFORMA TRIBUTÁRIA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3"/>
          <a:srcRect/>
          <a:stretch>
            <a:fillRect/>
          </a:stretch>
        </p:blipFill>
        <p:spPr bwMode="auto">
          <a:xfrm>
            <a:off x="881063" y="785813"/>
            <a:ext cx="8215312" cy="5572125"/>
          </a:xfrm>
          <a:prstGeom prst="rect">
            <a:avLst/>
          </a:prstGeom>
          <a:noFill/>
          <a:ln w="9525">
            <a:noFill/>
            <a:miter lim="800000"/>
            <a:headEnd/>
            <a:tailEnd/>
          </a:ln>
        </p:spPr>
      </p:pic>
      <p:sp>
        <p:nvSpPr>
          <p:cNvPr id="8195" name="Rectangle 4"/>
          <p:cNvSpPr>
            <a:spLocks noChangeArrowheads="1"/>
          </p:cNvSpPr>
          <p:nvPr/>
        </p:nvSpPr>
        <p:spPr bwMode="auto">
          <a:xfrm>
            <a:off x="4860925" y="-230188"/>
            <a:ext cx="184150" cy="461963"/>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8196" name="Text Box 12"/>
          <p:cNvSpPr txBox="1">
            <a:spLocks noChangeArrowheads="1"/>
          </p:cNvSpPr>
          <p:nvPr/>
        </p:nvSpPr>
        <p:spPr bwMode="auto">
          <a:xfrm>
            <a:off x="0" y="6357938"/>
            <a:ext cx="9906000" cy="554037"/>
          </a:xfrm>
          <a:prstGeom prst="rect">
            <a:avLst/>
          </a:prstGeom>
          <a:noFill/>
          <a:ln w="12700" cap="sq">
            <a:noFill/>
            <a:miter lim="800000"/>
            <a:headEnd/>
            <a:tailEnd/>
          </a:ln>
        </p:spPr>
        <p:txBody>
          <a:bodyPr>
            <a:spAutoFit/>
          </a:bodyPr>
          <a:lstStyle/>
          <a:p>
            <a:pPr algn="ctr" eaLnBrk="0" hangingPunct="0"/>
            <a:r>
              <a:rPr lang="pt-BR" sz="1000" b="0">
                <a:solidFill>
                  <a:srgbClr val="FFFFFF"/>
                </a:solidFill>
                <a:latin typeface="Tahoma" pitchFamily="34" charset="0"/>
                <a:cs typeface="Tahoma" pitchFamily="34" charset="0"/>
              </a:rPr>
              <a:t>Nota: Inclui o “refinanciamento” ou “rolagem” – Total do Orçamento 2010 = R$ 1,414 Trilhões</a:t>
            </a:r>
          </a:p>
          <a:p>
            <a:pPr algn="ctr" eaLnBrk="0" hangingPunct="0"/>
            <a:r>
              <a:rPr lang="pt-BR" sz="1000" b="0">
                <a:solidFill>
                  <a:srgbClr val="FFFFFF"/>
                </a:solidFill>
                <a:latin typeface="Tahoma" pitchFamily="34" charset="0"/>
                <a:cs typeface="Tahoma" pitchFamily="34" charset="0"/>
              </a:rPr>
              <a:t>Fonte: SIAFI - Banco de Dados Access p/ download (execução do Orçamento da União) – Disponível em http://www.camara.gov.br/internet/orcament/bd/exe2010mdb.EXE. Elaboração: Auditoria Cidadã da Dívida</a:t>
            </a:r>
          </a:p>
        </p:txBody>
      </p:sp>
      <p:sp>
        <p:nvSpPr>
          <p:cNvPr id="8197" name="CaixaDeTexto 5"/>
          <p:cNvSpPr txBox="1">
            <a:spLocks noChangeArrowheads="1"/>
          </p:cNvSpPr>
          <p:nvPr/>
        </p:nvSpPr>
        <p:spPr bwMode="auto">
          <a:xfrm>
            <a:off x="1497013" y="5589588"/>
            <a:ext cx="2071687" cy="368300"/>
          </a:xfrm>
          <a:prstGeom prst="rect">
            <a:avLst/>
          </a:prstGeom>
          <a:solidFill>
            <a:srgbClr val="FFFFFF"/>
          </a:solidFill>
          <a:ln w="9525">
            <a:solidFill>
              <a:srgbClr val="FF0000"/>
            </a:solidFill>
            <a:miter lim="800000"/>
            <a:headEnd/>
            <a:tailEnd/>
          </a:ln>
        </p:spPr>
        <p:txBody>
          <a:bodyPr>
            <a:spAutoFit/>
          </a:bodyPr>
          <a:lstStyle/>
          <a:p>
            <a:pPr algn="ctr" eaLnBrk="0" hangingPunct="0">
              <a:spcBef>
                <a:spcPct val="50000"/>
              </a:spcBef>
            </a:pPr>
            <a:r>
              <a:rPr lang="pt-BR" sz="1800"/>
              <a:t>R$ 635 bilhões</a:t>
            </a:r>
          </a:p>
        </p:txBody>
      </p:sp>
      <p:cxnSp>
        <p:nvCxnSpPr>
          <p:cNvPr id="8198" name="Conector de seta reta 7"/>
          <p:cNvCxnSpPr>
            <a:cxnSpLocks noChangeShapeType="1"/>
          </p:cNvCxnSpPr>
          <p:nvPr/>
        </p:nvCxnSpPr>
        <p:spPr bwMode="auto">
          <a:xfrm rot="10800000" flipV="1">
            <a:off x="2865438" y="5157788"/>
            <a:ext cx="574675" cy="360362"/>
          </a:xfrm>
          <a:prstGeom prst="straightConnector1">
            <a:avLst/>
          </a:prstGeom>
          <a:noFill/>
          <a:ln w="41275" cap="sq" algn="ctr">
            <a:solidFill>
              <a:srgbClr val="FF0000"/>
            </a:solidFill>
            <a:round/>
            <a:headEnd/>
            <a:tailEnd type="arrow" w="med" len="med"/>
          </a:ln>
        </p:spPr>
      </p:cxnSp>
      <p:sp>
        <p:nvSpPr>
          <p:cNvPr id="8199" name="CaixaDeTexto 10"/>
          <p:cNvSpPr txBox="1">
            <a:spLocks noChangeArrowheads="1"/>
          </p:cNvSpPr>
          <p:nvPr/>
        </p:nvSpPr>
        <p:spPr bwMode="auto">
          <a:xfrm>
            <a:off x="273050" y="188913"/>
            <a:ext cx="9288463" cy="523875"/>
          </a:xfrm>
          <a:prstGeom prst="rect">
            <a:avLst/>
          </a:prstGeom>
          <a:noFill/>
          <a:ln w="9525">
            <a:noFill/>
            <a:miter lim="800000"/>
            <a:headEnd/>
            <a:tailEnd/>
          </a:ln>
        </p:spPr>
        <p:txBody>
          <a:bodyPr>
            <a:spAutoFit/>
          </a:bodyPr>
          <a:lstStyle/>
          <a:p>
            <a:pPr algn="ctr" eaLnBrk="0" hangingPunct="0">
              <a:spcBef>
                <a:spcPts val="1800"/>
              </a:spcBef>
            </a:pPr>
            <a:r>
              <a:rPr lang="pt-BR" sz="2800">
                <a:solidFill>
                  <a:srgbClr val="92D050"/>
                </a:solidFill>
                <a:latin typeface="Tahoma" pitchFamily="34" charset="0"/>
                <a:cs typeface="Tahoma" pitchFamily="34" charset="0"/>
              </a:rPr>
              <a:t>Orçamento Geral da União – Executado em 2010</a:t>
            </a:r>
          </a:p>
        </p:txBody>
      </p:sp>
      <p:sp>
        <p:nvSpPr>
          <p:cNvPr id="8200" name="Rectangle 10"/>
          <p:cNvSpPr>
            <a:spLocks noChangeArrowheads="1"/>
          </p:cNvSpPr>
          <p:nvPr/>
        </p:nvSpPr>
        <p:spPr bwMode="auto">
          <a:xfrm>
            <a:off x="0" y="0"/>
            <a:ext cx="184150" cy="461963"/>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Imagem 1"/>
          <p:cNvPicPr>
            <a:picLocks noChangeAspect="1" noChangeArrowheads="1"/>
          </p:cNvPicPr>
          <p:nvPr/>
        </p:nvPicPr>
        <p:blipFill>
          <a:blip r:embed="rId2"/>
          <a:srcRect/>
          <a:stretch>
            <a:fillRect/>
          </a:stretch>
        </p:blipFill>
        <p:spPr bwMode="auto">
          <a:xfrm>
            <a:off x="381000" y="642938"/>
            <a:ext cx="9525000" cy="5786437"/>
          </a:xfrm>
          <a:prstGeom prst="rect">
            <a:avLst/>
          </a:prstGeom>
          <a:noFill/>
          <a:ln w="9525">
            <a:noFill/>
            <a:miter lim="800000"/>
            <a:headEnd/>
            <a:tailEnd/>
          </a:ln>
        </p:spPr>
      </p:pic>
      <p:sp>
        <p:nvSpPr>
          <p:cNvPr id="9219" name="Rectangle 2"/>
          <p:cNvSpPr>
            <a:spLocks noGrp="1" noChangeArrowheads="1"/>
          </p:cNvSpPr>
          <p:nvPr>
            <p:ph type="title" idx="4294967295"/>
          </p:nvPr>
        </p:nvSpPr>
        <p:spPr bwMode="auto">
          <a:xfrm>
            <a:off x="0" y="188913"/>
            <a:ext cx="9906000" cy="576262"/>
          </a:xfrm>
          <a:prstGeom prst="rect">
            <a:avLst/>
          </a:prstGeom>
          <a:noFill/>
          <a:ln>
            <a:miter lim="800000"/>
            <a:headEnd/>
            <a:tailEnd/>
          </a:ln>
        </p:spPr>
        <p:txBody>
          <a:bodyPr/>
          <a:lstStyle/>
          <a:p>
            <a:r>
              <a:rPr lang="pt-BR" sz="2400" b="1" smtClean="0">
                <a:solidFill>
                  <a:srgbClr val="92D050"/>
                </a:solidFill>
                <a:latin typeface="Tahoma" pitchFamily="34" charset="0"/>
                <a:cs typeface="Tahoma" pitchFamily="34" charset="0"/>
              </a:rPr>
              <a:t>Orçamento Geral da União – Gastos Selecionados (R$ milhões) </a:t>
            </a:r>
          </a:p>
        </p:txBody>
      </p:sp>
      <p:sp>
        <p:nvSpPr>
          <p:cNvPr id="9220" name="Rectangle 9"/>
          <p:cNvSpPr>
            <a:spLocks noChangeArrowheads="1"/>
          </p:cNvSpPr>
          <p:nvPr/>
        </p:nvSpPr>
        <p:spPr bwMode="auto">
          <a:xfrm>
            <a:off x="776288" y="6380163"/>
            <a:ext cx="8064500" cy="306387"/>
          </a:xfrm>
          <a:prstGeom prst="rect">
            <a:avLst/>
          </a:prstGeom>
          <a:noFill/>
          <a:ln w="12700" cap="sq" algn="ctr">
            <a:noFill/>
            <a:miter lim="800000"/>
            <a:headEnd/>
            <a:tailEnd/>
          </a:ln>
          <a:effectLst>
            <a:prstShdw prst="shdw17" dist="17961" dir="2700000">
              <a:srgbClr val="999999"/>
            </a:prstShdw>
          </a:effectLst>
        </p:spPr>
        <p:txBody>
          <a:bodyPr anchor="ctr">
            <a:spAutoFit/>
          </a:bodyPr>
          <a:lstStyle/>
          <a:p>
            <a:pPr algn="ctr" eaLnBrk="0" hangingPunct="0">
              <a:spcBef>
                <a:spcPct val="50000"/>
              </a:spcBef>
            </a:pPr>
            <a:r>
              <a:rPr lang="en-US" sz="1400" b="0">
                <a:solidFill>
                  <a:srgbClr val="FFFFFF"/>
                </a:solidFill>
              </a:rPr>
              <a:t>Fonte: Secretaria do Tesouro Nacional - SIAFI. Inclui a rolagem, ou “refinanciamento” da Dívida</a:t>
            </a:r>
            <a:endParaRPr lang="en-US" b="0">
              <a:solidFill>
                <a:srgbClr val="FFFFFF"/>
              </a:solidFill>
            </a:endParaRPr>
          </a:p>
        </p:txBody>
      </p:sp>
      <p:sp>
        <p:nvSpPr>
          <p:cNvPr id="5" name="CaixaDeTexto 4"/>
          <p:cNvSpPr txBox="1"/>
          <p:nvPr/>
        </p:nvSpPr>
        <p:spPr>
          <a:xfrm>
            <a:off x="6537325" y="1844675"/>
            <a:ext cx="3071813" cy="830263"/>
          </a:xfrm>
          <a:prstGeom prst="rect">
            <a:avLst/>
          </a:prstGeom>
          <a:noFill/>
        </p:spPr>
        <p:txBody>
          <a:bodyPr>
            <a:spAutoFit/>
          </a:bodyPr>
          <a:lstStyle/>
          <a:p>
            <a:pPr algn="ctr" eaLnBrk="0" hangingPunct="0">
              <a:spcBef>
                <a:spcPct val="50000"/>
              </a:spcBef>
              <a:defRPr/>
            </a:pPr>
            <a:r>
              <a:rPr lang="pt-BR">
                <a:solidFill>
                  <a:schemeClr val="accent6">
                    <a:lumMod val="50000"/>
                    <a:lumOff val="50000"/>
                  </a:schemeClr>
                </a:solidFill>
                <a:cs typeface="+mn-cs"/>
              </a:rPr>
              <a:t>Juros e Amortizações da Dívida</a:t>
            </a:r>
          </a:p>
        </p:txBody>
      </p:sp>
      <p:sp>
        <p:nvSpPr>
          <p:cNvPr id="9222" name="CaixaDeTexto 5"/>
          <p:cNvSpPr txBox="1">
            <a:spLocks noChangeArrowheads="1"/>
          </p:cNvSpPr>
          <p:nvPr/>
        </p:nvSpPr>
        <p:spPr bwMode="auto">
          <a:xfrm>
            <a:off x="6548438" y="4667250"/>
            <a:ext cx="3357562" cy="369888"/>
          </a:xfrm>
          <a:prstGeom prst="rect">
            <a:avLst/>
          </a:prstGeom>
          <a:noFill/>
          <a:ln w="9525">
            <a:noFill/>
            <a:miter lim="800000"/>
            <a:headEnd/>
            <a:tailEnd/>
          </a:ln>
        </p:spPr>
        <p:txBody>
          <a:bodyPr>
            <a:spAutoFit/>
          </a:bodyPr>
          <a:lstStyle/>
          <a:p>
            <a:pPr algn="ctr" eaLnBrk="0" hangingPunct="0">
              <a:spcBef>
                <a:spcPct val="50000"/>
              </a:spcBef>
            </a:pPr>
            <a:r>
              <a:rPr lang="pt-BR" sz="1800">
                <a:solidFill>
                  <a:srgbClr val="7030A0"/>
                </a:solidFill>
                <a:latin typeface="Tahoma" pitchFamily="34" charset="0"/>
                <a:cs typeface="Tahoma" pitchFamily="34" charset="0"/>
              </a:rPr>
              <a:t>Pessoal e Encargos Sociais</a:t>
            </a:r>
          </a:p>
        </p:txBody>
      </p:sp>
      <p:sp>
        <p:nvSpPr>
          <p:cNvPr id="9223" name="CaixaDeTexto 6"/>
          <p:cNvSpPr txBox="1">
            <a:spLocks noChangeArrowheads="1"/>
          </p:cNvSpPr>
          <p:nvPr/>
        </p:nvSpPr>
        <p:spPr bwMode="auto">
          <a:xfrm>
            <a:off x="6453188" y="5286375"/>
            <a:ext cx="3214687" cy="369888"/>
          </a:xfrm>
          <a:prstGeom prst="rect">
            <a:avLst/>
          </a:prstGeom>
          <a:noFill/>
          <a:ln w="9525">
            <a:noFill/>
            <a:miter lim="800000"/>
            <a:headEnd/>
            <a:tailEnd/>
          </a:ln>
        </p:spPr>
        <p:txBody>
          <a:bodyPr>
            <a:spAutoFit/>
          </a:bodyPr>
          <a:lstStyle/>
          <a:p>
            <a:pPr algn="ctr" eaLnBrk="0" hangingPunct="0">
              <a:spcBef>
                <a:spcPct val="50000"/>
              </a:spcBef>
            </a:pPr>
            <a:r>
              <a:rPr lang="pt-BR" sz="1800">
                <a:solidFill>
                  <a:srgbClr val="CC0000"/>
                </a:solidFill>
                <a:latin typeface="Tahoma" pitchFamily="34" charset="0"/>
                <a:cs typeface="Tahoma" pitchFamily="34" charset="0"/>
              </a:rPr>
              <a:t>Saúde e Saneamento</a:t>
            </a:r>
          </a:p>
        </p:txBody>
      </p:sp>
      <p:sp>
        <p:nvSpPr>
          <p:cNvPr id="8" name="CaixaDeTexto 7"/>
          <p:cNvSpPr txBox="1"/>
          <p:nvPr/>
        </p:nvSpPr>
        <p:spPr>
          <a:xfrm>
            <a:off x="6453188" y="5715000"/>
            <a:ext cx="3452812" cy="369888"/>
          </a:xfrm>
          <a:prstGeom prst="rect">
            <a:avLst/>
          </a:prstGeom>
          <a:noFill/>
        </p:spPr>
        <p:txBody>
          <a:bodyPr>
            <a:spAutoFit/>
          </a:bodyPr>
          <a:lstStyle/>
          <a:p>
            <a:pPr algn="ctr" eaLnBrk="0" hangingPunct="0">
              <a:spcBef>
                <a:spcPct val="50000"/>
              </a:spcBef>
              <a:defRPr/>
            </a:pPr>
            <a:r>
              <a:rPr lang="pt-BR" sz="1800" dirty="0">
                <a:solidFill>
                  <a:schemeClr val="accent2">
                    <a:lumMod val="50000"/>
                    <a:lumOff val="50000"/>
                  </a:schemeClr>
                </a:solidFill>
                <a:latin typeface="Tahoma" pitchFamily="34" charset="0"/>
                <a:ea typeface="Tahoma" pitchFamily="34" charset="0"/>
                <a:cs typeface="Tahoma" pitchFamily="34" charset="0"/>
              </a:rPr>
              <a:t>Educação e Cultura</a:t>
            </a:r>
          </a:p>
        </p:txBody>
      </p:sp>
      <p:sp>
        <p:nvSpPr>
          <p:cNvPr id="9225" name="CaixaDeTexto 8"/>
          <p:cNvSpPr txBox="1">
            <a:spLocks noChangeArrowheads="1"/>
          </p:cNvSpPr>
          <p:nvPr/>
        </p:nvSpPr>
        <p:spPr bwMode="auto">
          <a:xfrm>
            <a:off x="3008313" y="4149725"/>
            <a:ext cx="3214687" cy="646113"/>
          </a:xfrm>
          <a:prstGeom prst="rect">
            <a:avLst/>
          </a:prstGeom>
          <a:noFill/>
          <a:ln w="9525">
            <a:noFill/>
            <a:miter lim="800000"/>
            <a:headEnd/>
            <a:tailEnd/>
          </a:ln>
        </p:spPr>
        <p:txBody>
          <a:bodyPr>
            <a:spAutoFit/>
          </a:bodyPr>
          <a:lstStyle/>
          <a:p>
            <a:pPr algn="ctr" eaLnBrk="0" hangingPunct="0">
              <a:spcBef>
                <a:spcPct val="50000"/>
              </a:spcBef>
            </a:pPr>
            <a:r>
              <a:rPr lang="pt-BR" sz="1800">
                <a:solidFill>
                  <a:srgbClr val="92D050"/>
                </a:solidFill>
                <a:latin typeface="Tahoma" pitchFamily="34" charset="0"/>
                <a:cs typeface="Tahoma" pitchFamily="34" charset="0"/>
              </a:rPr>
              <a:t>Previdência (INSS) e Assistência Social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00025" y="188913"/>
            <a:ext cx="9396413" cy="587375"/>
          </a:xfrm>
          <a:prstGeom prst="rect">
            <a:avLst/>
          </a:prstGeom>
          <a:noFill/>
          <a:ln w="9525">
            <a:noFill/>
            <a:round/>
            <a:headEnd/>
            <a:tailEnd/>
          </a:ln>
        </p:spPr>
        <p:txBody>
          <a:bodyPr lIns="90000" tIns="46800" rIns="90000" bIns="46800">
            <a:spAutoFit/>
          </a:bodyPr>
          <a:lstStyle/>
          <a:p>
            <a:pPr algn="ctr" defTabSz="449263" eaLnBrk="0" hangingPunct="0">
              <a:spcBef>
                <a:spcPts val="2500"/>
              </a:spcBef>
              <a:buClr>
                <a:srgbClr val="FF99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a:solidFill>
                  <a:srgbClr val="92D050"/>
                </a:solidFill>
                <a:latin typeface="Tahoma" pitchFamily="34" charset="0"/>
                <a:cs typeface="Tahoma" pitchFamily="34" charset="0"/>
              </a:rPr>
              <a:t>QUEM GANHA E QUEM PERDE</a:t>
            </a:r>
            <a:r>
              <a:rPr lang="pt-BR" sz="3200" b="0">
                <a:solidFill>
                  <a:srgbClr val="92D050"/>
                </a:solidFill>
                <a:latin typeface="Tahoma" pitchFamily="34" charset="0"/>
                <a:cs typeface="Tahoma" pitchFamily="34" charset="0"/>
              </a:rPr>
              <a:t>  </a:t>
            </a:r>
          </a:p>
        </p:txBody>
      </p:sp>
      <p:pic>
        <p:nvPicPr>
          <p:cNvPr id="10243" name="Picture 3"/>
          <p:cNvPicPr>
            <a:picLocks noChangeAspect="1" noChangeArrowheads="1"/>
          </p:cNvPicPr>
          <p:nvPr/>
        </p:nvPicPr>
        <p:blipFill>
          <a:blip r:embed="rId3"/>
          <a:srcRect/>
          <a:stretch>
            <a:fillRect/>
          </a:stretch>
        </p:blipFill>
        <p:spPr bwMode="auto">
          <a:xfrm>
            <a:off x="5381625" y="1428750"/>
            <a:ext cx="4071938" cy="4786313"/>
          </a:xfrm>
          <a:prstGeom prst="rect">
            <a:avLst/>
          </a:prstGeom>
          <a:noFill/>
          <a:ln w="12700" cap="sq" algn="ctr">
            <a:noFill/>
            <a:miter lim="800000"/>
            <a:headEnd/>
            <a:tailEnd/>
          </a:ln>
        </p:spPr>
      </p:pic>
      <p:pic>
        <p:nvPicPr>
          <p:cNvPr id="10244" name="Imagem 2" descr="http://www.divida-auditoriacidada.org.br/config/10-3-2011.jpg">
            <a:hlinkClick r:id="rId4"/>
          </p:cNvPr>
          <p:cNvPicPr>
            <a:picLocks noChangeAspect="1" noChangeArrowheads="1"/>
          </p:cNvPicPr>
          <p:nvPr/>
        </p:nvPicPr>
        <p:blipFill>
          <a:blip r:embed="rId5"/>
          <a:srcRect/>
          <a:stretch>
            <a:fillRect/>
          </a:stretch>
        </p:blipFill>
        <p:spPr bwMode="auto">
          <a:xfrm>
            <a:off x="452438" y="1428750"/>
            <a:ext cx="4246562" cy="47863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ulso">
  <a:themeElements>
    <a:clrScheme name="">
      <a:dk1>
        <a:srgbClr val="000000"/>
      </a:dk1>
      <a:lt1>
        <a:srgbClr val="FFFF00"/>
      </a:lt1>
      <a:dk2>
        <a:srgbClr val="000066"/>
      </a:dk2>
      <a:lt2>
        <a:srgbClr val="FFCC66"/>
      </a:lt2>
      <a:accent1>
        <a:srgbClr val="FF9900"/>
      </a:accent1>
      <a:accent2>
        <a:srgbClr val="000044"/>
      </a:accent2>
      <a:accent3>
        <a:srgbClr val="AAAAB8"/>
      </a:accent3>
      <a:accent4>
        <a:srgbClr val="DADA00"/>
      </a:accent4>
      <a:accent5>
        <a:srgbClr val="FFCAAA"/>
      </a:accent5>
      <a:accent6>
        <a:srgbClr val="00003D"/>
      </a:accent6>
      <a:hlink>
        <a:srgbClr val="3366FF"/>
      </a:hlink>
      <a:folHlink>
        <a:srgbClr val="FFFF00"/>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17429</TotalTime>
  <Words>3154</Words>
  <Application>Microsoft Office PowerPoint</Application>
  <PresentationFormat>A4 (210 x 297 mm)</PresentationFormat>
  <Paragraphs>646</Paragraphs>
  <Slides>48</Slides>
  <Notes>39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48</vt:i4>
      </vt:variant>
    </vt:vector>
  </HeadingPairs>
  <TitlesOfParts>
    <vt:vector size="55" baseType="lpstr">
      <vt:lpstr>Times New Roman</vt:lpstr>
      <vt:lpstr>Arial</vt:lpstr>
      <vt:lpstr>Verdana</vt:lpstr>
      <vt:lpstr>Tahoma</vt:lpstr>
      <vt:lpstr>Arial Unicode MS</vt:lpstr>
      <vt:lpstr>Wingdings</vt:lpstr>
      <vt:lpstr>Pulso</vt:lpstr>
      <vt:lpstr>Diapositiva 1</vt:lpstr>
      <vt:lpstr>Diapositiva 2</vt:lpstr>
      <vt:lpstr>Diapositiva 3</vt:lpstr>
      <vt:lpstr>Diapositiva 4</vt:lpstr>
      <vt:lpstr>Diapositiva 5</vt:lpstr>
      <vt:lpstr>Diapositiva 6</vt:lpstr>
      <vt:lpstr>Diapositiva 7</vt:lpstr>
      <vt:lpstr>Orçamento Geral da União – Gastos Selecionados (R$ milhões) </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vector>
  </TitlesOfParts>
  <Company>Maria Lúcia F. Carneiro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User</cp:lastModifiedBy>
  <cp:revision>1308</cp:revision>
  <cp:lastPrinted>2008-11-20T19:12:03Z</cp:lastPrinted>
  <dcterms:created xsi:type="dcterms:W3CDTF">2001-11-19T18:24:28Z</dcterms:created>
  <dcterms:modified xsi:type="dcterms:W3CDTF">2012-06-28T17:48:21Z</dcterms:modified>
</cp:coreProperties>
</file>