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5"/>
  </p:notesMasterIdLst>
  <p:handoutMasterIdLst>
    <p:handoutMasterId r:id="rId46"/>
  </p:handoutMasterIdLst>
  <p:sldIdLst>
    <p:sldId id="978" r:id="rId2"/>
    <p:sldId id="953" r:id="rId3"/>
    <p:sldId id="925" r:id="rId4"/>
    <p:sldId id="984" r:id="rId5"/>
    <p:sldId id="957" r:id="rId6"/>
    <p:sldId id="981" r:id="rId7"/>
    <p:sldId id="982" r:id="rId8"/>
    <p:sldId id="921" r:id="rId9"/>
    <p:sldId id="904" r:id="rId10"/>
    <p:sldId id="926" r:id="rId11"/>
    <p:sldId id="985" r:id="rId12"/>
    <p:sldId id="986" r:id="rId13"/>
    <p:sldId id="987" r:id="rId14"/>
    <p:sldId id="903" r:id="rId15"/>
    <p:sldId id="989" r:id="rId16"/>
    <p:sldId id="993" r:id="rId17"/>
    <p:sldId id="994" r:id="rId18"/>
    <p:sldId id="995" r:id="rId19"/>
    <p:sldId id="996" r:id="rId20"/>
    <p:sldId id="997" r:id="rId21"/>
    <p:sldId id="998" r:id="rId22"/>
    <p:sldId id="905" r:id="rId23"/>
    <p:sldId id="915" r:id="rId24"/>
    <p:sldId id="916" r:id="rId25"/>
    <p:sldId id="900" r:id="rId26"/>
    <p:sldId id="924" r:id="rId27"/>
    <p:sldId id="917" r:id="rId28"/>
    <p:sldId id="868" r:id="rId29"/>
    <p:sldId id="992" r:id="rId30"/>
    <p:sldId id="980" r:id="rId31"/>
    <p:sldId id="979" r:id="rId32"/>
    <p:sldId id="860" r:id="rId33"/>
    <p:sldId id="833" r:id="rId34"/>
    <p:sldId id="827" r:id="rId35"/>
    <p:sldId id="828" r:id="rId36"/>
    <p:sldId id="797" r:id="rId37"/>
    <p:sldId id="877" r:id="rId38"/>
    <p:sldId id="854" r:id="rId39"/>
    <p:sldId id="991" r:id="rId40"/>
    <p:sldId id="794" r:id="rId41"/>
    <p:sldId id="990" r:id="rId42"/>
    <p:sldId id="988" r:id="rId43"/>
    <p:sldId id="958" r:id="rId44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FF"/>
    <a:srgbClr val="92D050"/>
    <a:srgbClr val="334F15"/>
    <a:srgbClr val="FF0000"/>
    <a:srgbClr val="FFFF00"/>
    <a:srgbClr val="CC0000"/>
    <a:srgbClr val="0000FF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314" y="-402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872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25EE2CD-5E07-4798-A00A-5AD8E6E9B2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8F82643E-5635-45EE-AD1F-6B394C5534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96ECB6-87DF-41B0-81A7-D0F43322CD62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  <p:sp>
        <p:nvSpPr>
          <p:cNvPr id="56324" name="3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EC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  <p:sp>
        <p:nvSpPr>
          <p:cNvPr id="57348" name="3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EC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13DEEA7E-38B9-4928-8596-5B18F74BB0C3}" type="slidenum">
              <a:rPr lang="pt-BR">
                <a:cs typeface="Arial" charset="0"/>
              </a:rPr>
              <a:pPr/>
              <a:t>16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  <a:cs typeface="Arial" charset="0"/>
              </a:rPr>
              <a:t>“</a:t>
            </a:r>
            <a:r>
              <a:rPr lang="pt-BR" sz="1200" i="1">
                <a:solidFill>
                  <a:schemeClr val="tx1"/>
                </a:solidFill>
                <a:cs typeface="Arial" charset="0"/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  <a:cs typeface="Arial" charset="0"/>
              </a:rPr>
              <a:t>”</a:t>
            </a: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Arial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Arial" charset="0"/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  <a:cs typeface="Arial" charset="0"/>
              </a:rPr>
              <a:t>“</a:t>
            </a:r>
            <a:r>
              <a:rPr lang="pt-BR" sz="1200" i="1">
                <a:solidFill>
                  <a:schemeClr val="tx1"/>
                </a:solidFill>
                <a:cs typeface="Arial" charset="0"/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  <a:cs typeface="Arial" charset="0"/>
              </a:rPr>
              <a:t>”</a:t>
            </a: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Arial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Arial" charset="0"/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  <p:sp>
        <p:nvSpPr>
          <p:cNvPr id="65540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6E4A4322-DC03-4DDA-8B2B-904DBF97713A}" type="slidenum">
              <a:rPr lang="pt-BR">
                <a:cs typeface="Arial" charset="0"/>
              </a:rPr>
              <a:pPr/>
              <a:t>26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Espaço Reservado para Anotações 2"/>
          <p:cNvSpPr>
            <a:spLocks noGrp="1"/>
          </p:cNvSpPr>
          <p:nvPr>
            <p:ph type="body" idx="3"/>
          </p:nvPr>
        </p:nvSpPr>
        <p:spPr>
          <a:xfrm>
            <a:off x="500063" y="4611688"/>
            <a:ext cx="5929312" cy="4602162"/>
          </a:xfrm>
          <a:noFill/>
          <a:ln w="9525"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CaixaDeTexto 3"/>
          <p:cNvSpPr txBox="1">
            <a:spLocks noChangeArrowheads="1"/>
          </p:cNvSpPr>
          <p:nvPr/>
        </p:nvSpPr>
        <p:spPr bwMode="auto">
          <a:xfrm>
            <a:off x="642938" y="4711700"/>
            <a:ext cx="578643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solidFill>
                  <a:schemeClr val="tx1"/>
                </a:solidFill>
              </a:rPr>
              <a:t>Recursos desvinculados de áreas sociais em outra cor, pois podem ser tributários. </a:t>
            </a:r>
          </a:p>
          <a:p>
            <a:r>
              <a:rPr lang="pt-BR" sz="1200">
                <a:solidFill>
                  <a:schemeClr val="tx1"/>
                </a:solidFill>
              </a:rPr>
              <a:t>Com a desvinculação permitida pelas MP 435 e 450 foram destinados diretamente para pagar dívida. </a:t>
            </a:r>
          </a:p>
          <a:p>
            <a:r>
              <a:rPr lang="pt-BR" sz="1200">
                <a:solidFill>
                  <a:schemeClr val="tx1"/>
                </a:solidFill>
              </a:rPr>
              <a:t>DE QUE ADIANTA REDUZIR O SUPERÁVIT PRIMÁRIO EM R$ 23 BILHÕES SE JÁ FORAM DESVINCULADOS EM 2008 R$ 50 BILHÕES DAS ÁREAS SOCIAIS COM AS MPS 435 E 450, PARA O PAGAMENTO DA DÍVIDA???????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4348" tIns="47174" rIns="94348" bIns="47174" anchor="b"/>
          <a:lstStyle/>
          <a:p>
            <a:pPr algn="r" defTabSz="942975" eaLnBrk="0" hangingPunct="0">
              <a:buFont typeface="Times New Roman" pitchFamily="18" charset="0"/>
              <a:buNone/>
            </a:pPr>
            <a:fld id="{05625EAE-DE3B-4C88-828E-C636B36C2200}" type="slidenum">
              <a:rPr lang="en-GB" sz="1200" b="0">
                <a:solidFill>
                  <a:schemeClr val="tx1"/>
                </a:solidFill>
              </a:rPr>
              <a:pPr algn="r" defTabSz="942975" eaLnBrk="0" hangingPunct="0">
                <a:buFont typeface="Times New Roman" pitchFamily="18" charset="0"/>
                <a:buNone/>
              </a:pPr>
              <a:t>35</a:t>
            </a:fld>
            <a:endParaRPr lang="en-GB" sz="1200" b="0">
              <a:solidFill>
                <a:schemeClr val="tx1"/>
              </a:solidFill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8C501479-E709-4DE0-92A3-D91D3472A369}" type="slidenum">
              <a:rPr lang="pt-BR">
                <a:cs typeface="Arial" charset="0"/>
              </a:rPr>
              <a:pPr/>
              <a:t>36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CaixaDeTexto 4"/>
          <p:cNvSpPr txBox="1">
            <a:spLocks noChangeArrowheads="1"/>
          </p:cNvSpPr>
          <p:nvPr/>
        </p:nvSpPr>
        <p:spPr bwMode="auto">
          <a:xfrm>
            <a:off x="928688" y="4640263"/>
            <a:ext cx="50006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1º LUGAR: QUAL A SITUAÇÃO DO PAÍS (Independentemente da atual crise)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Desde anos 80: SÉRIA CRISE DE ENDIVIDAMENTO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DÍVIDA É O CENTRO DOS PROBLEMAS NACIONAIS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BRIZOLA: É O PROBLEMA DO BRASIL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ATUAL CRISE APROFUNDA O PROBLEMA QUE JÁ ESTÁ INSTALADO HÁ 30 ANOS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ORÇAMENTO DA UNIÃO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É através dele que o governo decide as prioridades.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Todas as políticas públicas de que dependem o desenvolvimento e o bem-estar passam pelo Orçamento.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dados: Predominância da Dívida Pública: MAIOR GASTO É O FINANCEIRO (AINDA QUE NÃO ESTEJA AÍ A ROLAGEM)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Observação: Os juros considerados como despesa no orçamento executado incluem os juros pagos por meio de emissão de novos títulos (porque o superávit não é suficiente). 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TOTAL DO ORÇAMENTO EXECUTADO EM 2008: R$ 924 Bilhões</a:t>
            </a:r>
          </a:p>
          <a:p>
            <a:endParaRPr lang="pt-BR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8192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11A3581B-E725-4E1A-A0AE-730521F81D76}" type="slidenum">
              <a:rPr lang="pt-BR">
                <a:cs typeface="Arial" charset="0"/>
              </a:rPr>
              <a:pPr/>
              <a:t>40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8397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4B31B455-9063-4443-985A-D592BCE6C277}" type="slidenum">
              <a:rPr lang="pt-BR">
                <a:cs typeface="Arial" charset="0"/>
              </a:rPr>
              <a:pPr/>
              <a:t>42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8499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5701B502-7D9B-4E67-998E-7D5FB32E582E}" type="slidenum">
              <a:rPr lang="pt-BR">
                <a:cs typeface="Arial" charset="0"/>
              </a:rPr>
              <a:pPr/>
              <a:t>43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pt-BR" sz="2000" smtClean="0"/>
              <a:t>The most important banks in the world have many subsidiaries in Tax Heavens, as we see in this table. The main US banks have one thousand and a hundred nine subsidiaries in Tax Heavens, while UK main banks have twenty three percent of its subsidiaries on these places.</a:t>
            </a:r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3973FA-CACF-4DC7-9280-1E26E9FECF30}" type="slidenum">
              <a:rPr lang="pt-BR">
                <a:cs typeface="Arial" charset="0"/>
              </a:rPr>
              <a:pPr/>
              <a:t>7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rvidor.gov.br/publicacao/boletim_estatistico/bol_estatistico_11/Bol182_Jun2011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config/DI2010.jpg/image_view_fullscreen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4.bcb.gov.br/top50/port/top50.asp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hyperlink" Target="http://www.divida-auditoriacidada.org.br/config/artigo.2011-03-10.8295141466/document_vie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o.gov/products/GAO-11-69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jnamericalatina.org/wp-content/uploads/2010/10/LA_FUGA_DE_CAPITALES-II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0"/>
            <a:ext cx="9906000" cy="67865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2700">
              <a:solidFill>
                <a:srgbClr val="FFFF00"/>
              </a:solidFill>
            </a:endParaRPr>
          </a:p>
          <a:p>
            <a:pPr algn="ctr" eaLnBrk="0" hangingPunct="0"/>
            <a:endParaRPr lang="pt-BR" sz="500" i="1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>
              <a:solidFill>
                <a:srgbClr val="FFFFFF"/>
              </a:solidFill>
              <a:latin typeface="Verdana" pitchFamily="34" charset="0"/>
            </a:endParaRPr>
          </a:p>
          <a:p>
            <a:pPr algn="ctr" eaLnBrk="0" hangingPunct="0"/>
            <a:endParaRPr lang="pt-BR" b="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r>
              <a:rPr lang="pt-BR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Maria Lucia Fattorelli</a:t>
            </a:r>
          </a:p>
          <a:p>
            <a:pPr algn="ctr" eaLnBrk="0" hangingPunct="0"/>
            <a:endParaRPr lang="pt-BR" b="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s-EC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SEMINÁRIO SITRAEMG</a:t>
            </a:r>
          </a:p>
          <a:p>
            <a:pPr algn="ctr"/>
            <a:r>
              <a:rPr lang="es-EC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Belo Horizonte,</a:t>
            </a: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29 de novembro de 2011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88" y="836613"/>
            <a:ext cx="3287712" cy="35115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2052" name="CaixaDeTexto 3"/>
          <p:cNvSpPr txBox="1">
            <a:spLocks noChangeArrowheads="1"/>
          </p:cNvSpPr>
          <p:nvPr/>
        </p:nvSpPr>
        <p:spPr bwMode="auto">
          <a:xfrm>
            <a:off x="3873500" y="1285875"/>
            <a:ext cx="60325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pt-BR" sz="4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Conjuntura Nacional</a:t>
            </a:r>
          </a:p>
          <a:p>
            <a:pPr algn="ctr" eaLnBrk="0" hangingPunct="0">
              <a:spcBef>
                <a:spcPts val="600"/>
              </a:spcBef>
            </a:pPr>
            <a:r>
              <a:rPr lang="pt-BR" sz="4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Internacional </a:t>
            </a:r>
          </a:p>
          <a:p>
            <a:pPr algn="ctr" eaLnBrk="0" hangingPunct="0">
              <a:spcBef>
                <a:spcPts val="600"/>
              </a:spcBef>
            </a:pPr>
            <a:r>
              <a:rPr lang="pt-BR" sz="4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 o Papel da </a:t>
            </a:r>
          </a:p>
          <a:p>
            <a:pPr algn="ctr" eaLnBrk="0" hangingPunct="0">
              <a:spcBef>
                <a:spcPts val="600"/>
              </a:spcBef>
            </a:pPr>
            <a:r>
              <a:rPr lang="pt-BR" sz="4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Dívida Pública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52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925" algn="ctr" defTabSz="449263" eaLnBrk="0" hangingPunct="0">
              <a:spcBef>
                <a:spcPts val="24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REAÇÕES POPULARES - Europa</a:t>
            </a:r>
          </a:p>
          <a:p>
            <a:pPr marL="34925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GRÉCIA: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Mobilização social pela criação de comissão para auditar a dívida pública</a:t>
            </a:r>
          </a:p>
          <a:p>
            <a:pPr marL="34925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IRLANDA: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Criada comissão popular de auditoria da dívida</a:t>
            </a:r>
          </a:p>
          <a:p>
            <a:pPr marL="34925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ISLÂNDIA:</a:t>
            </a: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Referendo eleitoral decide não pagar dívida feita para salvar bancos</a:t>
            </a:r>
          </a:p>
          <a:p>
            <a:pPr marL="34925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4925" algn="ctr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PARLAMENTARES EUROPEUS: </a:t>
            </a:r>
            <a:r>
              <a:rPr lang="pt-BR" sz="20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"[querem] que famílias paguem por erros de bancos. Os islandeses não entendem assim". (Marisa Matias)</a:t>
            </a:r>
            <a:endParaRPr lang="pt-BR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4925" algn="ctr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"Ninguém debateu se os pagadores de impostos devem resgatar instituições financeiras (...) Espero que o espírito de luta dos islandeses se espalhe.</a:t>
            </a:r>
            <a:r>
              <a:rPr lang="pt-BR" altLang="en-US" sz="20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sz="20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(Eva Joly) </a:t>
            </a:r>
          </a:p>
          <a:p>
            <a:pPr marL="34925" algn="r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Folha Online de 23/04/2011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542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925" algn="ctr" defTabSz="449263" eaLnBrk="0" hangingPunct="0">
              <a:spcBef>
                <a:spcPts val="24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Crise da Dívida na Europa: a história se repete</a:t>
            </a:r>
          </a:p>
          <a:p>
            <a:pPr marL="34925" algn="ctr" defTabSz="449263" eaLnBrk="0" hangingPunct="0">
              <a:spcBef>
                <a:spcPts val="24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en-US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tem um mesmo padrão de operação:</a:t>
            </a:r>
            <a:endParaRPr lang="es-EC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4925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 </a:t>
            </a:r>
            <a:endParaRPr lang="es-EC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4925" defTabSz="449263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1º. Crise financeira provocada pelos grandes bancos privados internacionais</a:t>
            </a:r>
            <a:endParaRPr lang="es-EC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4925" defTabSz="449263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2º. Articulação dos bancos credores com FMI</a:t>
            </a:r>
            <a:endParaRPr lang="es-EC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4925" defTabSz="449263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3º.  Intervenção do FMI em assuntos internos nacionais </a:t>
            </a:r>
            <a:endParaRPr lang="es-EC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4925" defTabSz="449263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4º. Negociações que garantiram a transferência de recursos públicos para os mesmos bancos privados que provocaram a crise</a:t>
            </a:r>
            <a:endParaRPr lang="es-EC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4925" defTabSz="449263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5º. Geração de dívidas ilegais e ilegítimas; papéis podres</a:t>
            </a:r>
            <a:endParaRPr lang="es-EC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4925" defTabSz="449263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6º. Reciclagem de papéis podres mediante sua troca por novas dívidas ou por outros ativos reais no processo de privatizações</a:t>
            </a:r>
            <a:endParaRPr lang="es-EC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4925" defTabSz="449263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7º. Profundos custos e danos sociais</a:t>
            </a:r>
            <a:endParaRPr lang="es-EC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4925" defTabSz="449263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8º. Ausência de transparência e de acesso a documentos que revelem a verdade das negociações</a:t>
            </a:r>
            <a:endParaRPr lang="es-EC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91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925" algn="ctr" defTabSz="449263" eaLnBrk="0" hangingPunct="0"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Crise da Dívida nos EUA, Europa e Japão</a:t>
            </a:r>
          </a:p>
          <a:p>
            <a:pPr marL="34925" algn="ctr" defTabSz="449263" eaLnBrk="0" hangingPunct="0"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Contágio inevitável?</a:t>
            </a:r>
          </a:p>
          <a:p>
            <a:pPr marL="34925" defTabSz="449263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4925" algn="ctr" defTabSz="449263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Discursos dos representantes do FMI e Banco Mundial na Conferência da UNCTAD em Genebra (15 de novembro de 2011):</a:t>
            </a:r>
          </a:p>
          <a:p>
            <a:pPr marL="34925" algn="ctr" defTabSz="449263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4925" defTabSz="449263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Mr. Gooptu, WB: </a:t>
            </a:r>
            <a:r>
              <a:rPr lang="pt-BR" altLang="en-US" sz="22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en-US" altLang="ja-JP" sz="22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Credit Default Swap for developing countries previously unaffected have now risen up more than 70 bps</a:t>
            </a:r>
            <a:r>
              <a:rPr lang="ja-JP" altLang="en-US" sz="22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en-US" altLang="ja-JP" sz="2200" b="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4925" defTabSz="449263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4925" defTabSz="449263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Michael Papaioannou, IMF:</a:t>
            </a:r>
          </a:p>
          <a:p>
            <a:pPr lvl="1" defTabSz="449263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i="1" u="sng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Legacy of the crisis</a:t>
            </a:r>
            <a:r>
              <a:rPr lang="en-US" sz="22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</a:t>
            </a:r>
          </a:p>
          <a:p>
            <a:pPr lvl="1" defTabSz="449263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Impact on sovereign debt</a:t>
            </a:r>
          </a:p>
          <a:p>
            <a:pPr lvl="1" defTabSz="449263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Re-pricing sovereign risk for developing countries</a:t>
            </a:r>
          </a:p>
          <a:p>
            <a:pPr lvl="1" defTabSz="449263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Amplification of contagious channels</a:t>
            </a:r>
          </a:p>
          <a:p>
            <a:pPr lvl="1" defTabSz="449263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Financial sector in crisis</a:t>
            </a:r>
          </a:p>
          <a:p>
            <a:pPr lvl="1" defTabSz="449263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Erosion of sovereign investor base</a:t>
            </a:r>
          </a:p>
          <a:p>
            <a:pPr lvl="1" defTabSz="449263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New regulatory framework (macro-prudential)</a:t>
            </a:r>
          </a:p>
          <a:p>
            <a:pPr lvl="1" defTabSz="449263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New standardized markets (derivatives) 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902825" cy="666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925" algn="ctr" defTabSz="449263" eaLnBrk="0" hangingPunct="0"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Crise da Dívida nos EUA, Europa e Japão</a:t>
            </a:r>
          </a:p>
          <a:p>
            <a:pPr marL="34925" algn="ctr" defTabSz="449263" eaLnBrk="0" hangingPunct="0"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Contágio inevitável?</a:t>
            </a:r>
          </a:p>
          <a:p>
            <a:pPr marL="34925" defTabSz="449263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4925" algn="ctr" defTabSz="449263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Discursos dos representantes do FMI e Banco Mundial na Conferência da UNCTAD em Genebra (15 de novembro de 2011):</a:t>
            </a:r>
          </a:p>
          <a:p>
            <a:pPr marL="34925" algn="ctr" defTabSz="449263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4925" defTabSz="449263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Michael Papaioannou, IMF:</a:t>
            </a:r>
          </a:p>
          <a:p>
            <a:pPr lvl="1" defTabSz="449263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i="1" u="sng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Excesso de reservas internacionais dos países em desenvolvimento: Como transferir esses recursos para …?</a:t>
            </a:r>
          </a:p>
          <a:p>
            <a:pPr lvl="1" defTabSz="449263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200" b="0" i="1" u="sng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4925" defTabSz="449263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Mr. Gooptu, WB: </a:t>
            </a:r>
            <a:r>
              <a:rPr lang="pt-BR" altLang="en-US" sz="22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2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Benchmark is not a corridor talk. Main tool to control risk</a:t>
            </a:r>
            <a:r>
              <a:rPr lang="pt-BR" altLang="en-US" sz="22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endParaRPr lang="pt-BR" sz="2200" b="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4925" defTabSz="449263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200" b="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4925" defTabSz="449263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Luiz Fernando Alves, Tesouro Nacional: </a:t>
            </a:r>
            <a:r>
              <a:rPr lang="pt-BR" altLang="en-US" sz="20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en-US" altLang="ja-JP" sz="20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Objetivo do gerenciamento da Dívida Pública: Benchmark:</a:t>
            </a:r>
          </a:p>
          <a:p>
            <a:pPr marL="34925" defTabSz="449263">
              <a:spcAft>
                <a:spcPts val="600"/>
              </a:spcAft>
              <a:buFontTx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Benchmark Model</a:t>
            </a:r>
          </a:p>
          <a:p>
            <a:pPr marL="34925" defTabSz="449263">
              <a:spcAft>
                <a:spcPts val="600"/>
              </a:spcAft>
              <a:buFontTx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Strategies (costs/risks0</a:t>
            </a:r>
          </a:p>
          <a:p>
            <a:pPr marL="34925" defTabSz="449263">
              <a:spcAft>
                <a:spcPts val="600"/>
              </a:spcAft>
              <a:buFontTx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Annual Borrowing Plan</a:t>
            </a:r>
          </a:p>
          <a:p>
            <a:pPr marL="34925" defTabSz="449263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- Metodology: </a:t>
            </a:r>
            <a:r>
              <a:rPr lang="ja-JP" altLang="en-US" sz="20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en-US" altLang="ja-JP" sz="20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net</a:t>
            </a:r>
            <a:r>
              <a:rPr lang="ja-JP" altLang="en-US" sz="20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en-US" altLang="ja-JP" sz="20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debt</a:t>
            </a:r>
            <a:endParaRPr lang="en-US" sz="2200" b="0" i="1" u="sng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93675" y="0"/>
            <a:ext cx="9440863" cy="6942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SITUAÇÃO ATUAL – BRASIL</a:t>
            </a:r>
          </a:p>
          <a:p>
            <a:pPr algn="ctr" defTabSz="449263" eaLnBrk="0" hangingPunct="0">
              <a:spcBef>
                <a:spcPts val="18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Governo não admite crise da dívida, mas qual a razão para: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Privilégio na destinação recursos para a dívida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Juros mais elevados do mundo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Carga tributária elevada e regressiva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Ausência de retorno em bens e serviços públicos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Contigenciamento de gastos sociais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Congelamento salários setor público 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Prioridade para Metas de </a:t>
            </a:r>
            <a:r>
              <a:rPr lang="pt-BR" altLang="en-US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Superávit Primário</a:t>
            </a:r>
            <a:r>
              <a:rPr lang="pt-BR" altLang="en-US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</a:t>
            </a:r>
            <a:r>
              <a:rPr lang="pt-BR" altLang="en-US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Inflação</a:t>
            </a:r>
            <a:r>
              <a:rPr lang="pt-BR" altLang="en-US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pt-BR" sz="28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Reformas neoliberais: Previdência, Privatizações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Ausência de controle de capitais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865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925" algn="ctr" defTabSz="449263" eaLnBrk="0" hangingPunct="0">
              <a:spcBef>
                <a:spcPts val="24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CONJUNTURA ATUAL – Brasil</a:t>
            </a:r>
            <a:endParaRPr lang="pt-BR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4925" defTabSz="449263" eaLnBrk="0" hangingPunct="0">
              <a:spcBef>
                <a:spcPts val="12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Contingenciamento recorde de R$ 50 bilhões e acréscimo de mais R$ 10 bilhões para o superávit. Prorrogação da DRU (PEC 61)</a:t>
            </a:r>
          </a:p>
          <a:p>
            <a:pPr marL="34925" defTabSz="449263" eaLnBrk="0" hangingPunct="0">
              <a:spcBef>
                <a:spcPts val="12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Negativa de reajustes salariais aos servidores públicos</a:t>
            </a:r>
          </a:p>
          <a:p>
            <a:pPr marL="34925" defTabSz="449263" eaLnBrk="0" hangingPunct="0">
              <a:spcBef>
                <a:spcPts val="12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Arrocho de gastos sociais no orçamento/2012 sob a justificativa de 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equilíbrio fiscal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. </a:t>
            </a:r>
          </a:p>
          <a:p>
            <a:pPr marL="34925" defTabSz="449263" eaLnBrk="0" hangingPunct="0">
              <a:spcBef>
                <a:spcPts val="12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PLP 306: recusa em aumentar recursos destinados à saúde</a:t>
            </a:r>
          </a:p>
          <a:p>
            <a:pPr marL="34925" defTabSz="449263" eaLnBrk="0" hangingPunct="0">
              <a:spcBef>
                <a:spcPts val="12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PL-8035 (PNE): recusa em aumentar recursos destinados à educação</a:t>
            </a:r>
          </a:p>
          <a:p>
            <a:pPr marL="34925" defTabSz="449263" eaLnBrk="0" hangingPunct="0">
              <a:spcBef>
                <a:spcPts val="12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PL-1992: privatização da previdência do setor público</a:t>
            </a:r>
          </a:p>
          <a:p>
            <a:pPr marL="34925" defTabSz="449263" eaLnBrk="0" hangingPunct="0">
              <a:spcBef>
                <a:spcPts val="12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PL-1749: privatização hospitais universitários</a:t>
            </a:r>
          </a:p>
          <a:p>
            <a:pPr marL="34925" defTabSz="449263" eaLnBrk="0" hangingPunct="0">
              <a:spcBef>
                <a:spcPts val="12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PLP-549: congelamento salarial</a:t>
            </a:r>
          </a:p>
          <a:p>
            <a:pPr marL="34925" defTabSz="449263" eaLnBrk="0" hangingPunct="0">
              <a:spcBef>
                <a:spcPts val="12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Crise da dívida dos estados </a:t>
            </a:r>
          </a:p>
          <a:p>
            <a:pPr marL="34925" defTabSz="449263" eaLnBrk="0" hangingPunct="0">
              <a:spcBef>
                <a:spcPts val="12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Anúncio de que o Brasil e países do 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BRIC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irão adquirir bônus do Banco Central Europeu: 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RISCO DE IMPROTAÇÃO DA CRISE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60400" y="1219200"/>
            <a:ext cx="8701088" cy="50784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pt-BR" i="1">
              <a:latin typeface="Verdana" pitchFamily="34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pitchFamily="34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>
                <a:solidFill>
                  <a:srgbClr val="92D050"/>
                </a:solidFill>
                <a:latin typeface="Verdana" pitchFamily="34" charset="0"/>
              </a:rPr>
              <a:t>PL-1992</a:t>
            </a:r>
          </a:p>
          <a:p>
            <a:pPr algn="ctr" eaLnBrk="0" hangingPunct="0">
              <a:spcBef>
                <a:spcPct val="50000"/>
              </a:spcBef>
            </a:pPr>
            <a:endParaRPr lang="pt-BR" sz="3000">
              <a:solidFill>
                <a:srgbClr val="92D050"/>
              </a:solidFill>
              <a:latin typeface="Verdana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i="1">
                <a:solidFill>
                  <a:srgbClr val="92D050"/>
                </a:solidFill>
                <a:latin typeface="Verdana" pitchFamily="34" charset="0"/>
              </a:rPr>
              <a:t>PRIVATIZAÇÃO DA PREVIDÊNCIA DOS SERVIDORES PÚBLICOS</a:t>
            </a:r>
          </a:p>
          <a:p>
            <a:pPr algn="ct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373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JUSTIFICATIVAS DO GOVERNO E DA GRANDE IMPRENSA PARA A PREVIDÊNCIA COMPLEMENTAR</a:t>
            </a:r>
          </a:p>
          <a:p>
            <a:pPr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 Previdência dos servidores públicos </a:t>
            </a:r>
            <a:r>
              <a:rPr lang="pt-BR" altLang="en-US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gasta demais</a:t>
            </a:r>
            <a:r>
              <a:rPr lang="pt-BR" altLang="en-US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pt-BR" sz="2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en-US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Os gastos com servidores inativos estão aumentando</a:t>
            </a:r>
            <a:r>
              <a:rPr lang="pt-BR" altLang="en-US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pt-BR" sz="2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en-US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O sistema arrecada pouco mais de R$ 22,5 bilhões para pagar uma despesa de R$ 73,9 bilhões.</a:t>
            </a:r>
            <a:r>
              <a:rPr lang="pt-BR" altLang="en-US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(Estado de São Paulo, 10/3/2011)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000">
              <a:solidFill>
                <a:srgbClr val="FFFF66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SERÁ VERDADE?</a:t>
            </a:r>
            <a:endParaRPr lang="pt-BR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1341438"/>
            <a:ext cx="9432925" cy="484663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defTabSz="449263">
              <a:spcBef>
                <a:spcPts val="8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0" y="188913"/>
            <a:ext cx="9634538" cy="90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80000"/>
              </a:lnSpc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 governo tem realmente aumentado os gastos com pessoal? </a:t>
            </a:r>
          </a:p>
          <a:p>
            <a:pPr algn="ctr" defTabSz="449263">
              <a:lnSpc>
                <a:spcPct val="80000"/>
              </a:lnSpc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Gastos com pessoal e com a Dívida (% da Receita Corrente Líquida)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93675" y="6248400"/>
            <a:ext cx="9050338" cy="6254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pt-BR" sz="2000" b="0">
                <a:solidFill>
                  <a:srgbClr val="FFFFFF"/>
                </a:solidFill>
                <a:cs typeface="Arial" charset="0"/>
              </a:rPr>
              <a:t>Fonte: Boletim Estatístico de Pessoal – Ministério do Planejamento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pt-BR" sz="2000" b="0">
                <a:solidFill>
                  <a:srgbClr val="FFFFFF"/>
                </a:solidFill>
                <a:cs typeface="Arial" charset="0"/>
              </a:rPr>
              <a:t>Nota: Os gastos com a dívida não incluem o refinanciamento (</a:t>
            </a:r>
            <a:r>
              <a:rPr lang="pt-BR" altLang="en-US" sz="2000" b="0">
                <a:solidFill>
                  <a:srgbClr val="FFFFFF"/>
                </a:solidFill>
                <a:cs typeface="Arial" charset="0"/>
              </a:rPr>
              <a:t>“</a:t>
            </a:r>
            <a:r>
              <a:rPr lang="pt-BR" sz="2000" b="0">
                <a:solidFill>
                  <a:srgbClr val="FFFFFF"/>
                </a:solidFill>
                <a:cs typeface="Arial" charset="0"/>
              </a:rPr>
              <a:t>rolagem</a:t>
            </a:r>
            <a:r>
              <a:rPr lang="pt-BR" altLang="en-US" sz="2000" b="0">
                <a:solidFill>
                  <a:srgbClr val="FFFFFF"/>
                </a:solidFill>
                <a:cs typeface="Arial" charset="0"/>
              </a:rPr>
              <a:t>”</a:t>
            </a:r>
            <a:r>
              <a:rPr lang="pt-BR" sz="2000" b="0">
                <a:solidFill>
                  <a:srgbClr val="FFFFFF"/>
                </a:solidFill>
                <a:cs typeface="Arial" charset="0"/>
              </a:rPr>
              <a:t>)</a:t>
            </a:r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>
            <a:off x="1423988" y="3716338"/>
            <a:ext cx="4367212" cy="0"/>
          </a:xfrm>
          <a:prstGeom prst="line">
            <a:avLst/>
          </a:prstGeom>
          <a:noFill/>
          <a:ln w="28575" cap="sq">
            <a:solidFill>
              <a:schemeClr val="hlink"/>
            </a:solidFill>
            <a:round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auto">
          <a:xfrm>
            <a:off x="6032500" y="4149725"/>
            <a:ext cx="3432175" cy="0"/>
          </a:xfrm>
          <a:prstGeom prst="line">
            <a:avLst/>
          </a:prstGeom>
          <a:noFill/>
          <a:ln w="28575" cap="sq">
            <a:solidFill>
              <a:schemeClr val="hlink"/>
            </a:solidFill>
            <a:round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1639888" y="3141663"/>
            <a:ext cx="2262187" cy="42703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>
            <a:spAutoFit/>
          </a:bodyPr>
          <a:lstStyle/>
          <a:p>
            <a:r>
              <a:rPr lang="pt-BR" sz="2200">
                <a:solidFill>
                  <a:schemeClr val="hlink"/>
                </a:solidFill>
                <a:cs typeface="Arial" charset="0"/>
              </a:rPr>
              <a:t>Média FHC</a:t>
            </a:r>
          </a:p>
        </p:txBody>
      </p:sp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6608763" y="4508500"/>
            <a:ext cx="2263775" cy="427038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pt-BR" sz="2200">
                <a:solidFill>
                  <a:schemeClr val="hlink"/>
                </a:solidFill>
                <a:cs typeface="Arial" charset="0"/>
              </a:rPr>
              <a:t>Média Lula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1196975"/>
            <a:ext cx="9432925" cy="4968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defTabSz="449263">
              <a:spcBef>
                <a:spcPts val="8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20484" name="Text Box 9"/>
          <p:cNvSpPr txBox="1">
            <a:spLocks noChangeArrowheads="1"/>
          </p:cNvSpPr>
          <p:nvPr/>
        </p:nvSpPr>
        <p:spPr bwMode="auto">
          <a:xfrm>
            <a:off x="0" y="188913"/>
            <a:ext cx="9906000" cy="741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80000"/>
              </a:lnSpc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 governo tem realmente aumentado os gastos com pessoal?	</a:t>
            </a:r>
          </a:p>
          <a:p>
            <a:pPr algn="ctr" defTabSz="449263">
              <a:lnSpc>
                <a:spcPct val="80000"/>
              </a:lnSpc>
              <a:spcBef>
                <a:spcPts val="12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Gastos com pessoal e com a Dívida (% do PIB)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93675" y="6248400"/>
            <a:ext cx="9050338" cy="6254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pt-BR" sz="2000" b="0">
                <a:solidFill>
                  <a:srgbClr val="FFFFFF"/>
                </a:solidFill>
                <a:cs typeface="Arial" charset="0"/>
              </a:rPr>
              <a:t>Fonte: Boletim Estatístico de Pessoal – Ministério do Planejamento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pt-BR" sz="2000" b="0">
                <a:solidFill>
                  <a:srgbClr val="FFFFFF"/>
                </a:solidFill>
                <a:cs typeface="Arial" charset="0"/>
              </a:rPr>
              <a:t>Nota: Os gastos com a dívida não incluem o refinanciamento (</a:t>
            </a:r>
            <a:r>
              <a:rPr lang="pt-BR" altLang="en-US" sz="2000" b="0">
                <a:solidFill>
                  <a:srgbClr val="FFFFFF"/>
                </a:solidFill>
                <a:cs typeface="Arial" charset="0"/>
              </a:rPr>
              <a:t>“</a:t>
            </a:r>
            <a:r>
              <a:rPr lang="pt-BR" sz="2000" b="0">
                <a:solidFill>
                  <a:srgbClr val="FFFFFF"/>
                </a:solidFill>
                <a:cs typeface="Arial" charset="0"/>
              </a:rPr>
              <a:t>rolagem</a:t>
            </a:r>
            <a:r>
              <a:rPr lang="pt-BR" altLang="en-US" sz="2000" b="0">
                <a:solidFill>
                  <a:srgbClr val="FFFFFF"/>
                </a:solidFill>
                <a:cs typeface="Arial" charset="0"/>
              </a:rPr>
              <a:t>”</a:t>
            </a:r>
            <a:r>
              <a:rPr lang="pt-BR" sz="2000" b="0">
                <a:solidFill>
                  <a:srgbClr val="FFFFFF"/>
                </a:solidFill>
                <a:cs typeface="Arial" charset="0"/>
              </a:rPr>
              <a:t>)</a:t>
            </a:r>
          </a:p>
        </p:txBody>
      </p:sp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1712913" y="3481388"/>
            <a:ext cx="2262187" cy="42703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>
            <a:spAutoFit/>
          </a:bodyPr>
          <a:lstStyle/>
          <a:p>
            <a:r>
              <a:rPr lang="pt-BR" sz="2200">
                <a:solidFill>
                  <a:schemeClr val="hlink"/>
                </a:solidFill>
                <a:cs typeface="Arial" charset="0"/>
              </a:rPr>
              <a:t>Média FHC</a:t>
            </a:r>
          </a:p>
        </p:txBody>
      </p:sp>
      <p:sp>
        <p:nvSpPr>
          <p:cNvPr id="20488" name="Text Box 11"/>
          <p:cNvSpPr txBox="1">
            <a:spLocks noChangeArrowheads="1"/>
          </p:cNvSpPr>
          <p:nvPr/>
        </p:nvSpPr>
        <p:spPr bwMode="auto">
          <a:xfrm>
            <a:off x="6608763" y="4292600"/>
            <a:ext cx="2263775" cy="427038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pt-BR" sz="2200">
                <a:solidFill>
                  <a:schemeClr val="hlink"/>
                </a:solidFill>
                <a:cs typeface="Arial" charset="0"/>
              </a:rPr>
              <a:t>Média Lula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60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CONJUNTURA GLOBAL</a:t>
            </a:r>
          </a:p>
          <a:p>
            <a:pPr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Crise </a:t>
            </a:r>
          </a:p>
          <a:p>
            <a:pPr lvl="2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financeira </a:t>
            </a:r>
          </a:p>
          <a:p>
            <a:pPr lvl="2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social</a:t>
            </a:r>
          </a:p>
          <a:p>
            <a:pPr lvl="2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alimentar</a:t>
            </a:r>
          </a:p>
          <a:p>
            <a:pPr lvl="2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ambiental</a:t>
            </a:r>
          </a:p>
          <a:p>
            <a:pPr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Crise de Valores</a:t>
            </a:r>
          </a:p>
          <a:p>
            <a:pPr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Exacerbado poder do </a:t>
            </a:r>
            <a:r>
              <a:rPr lang="pt-BR" altLang="en-US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mercado</a:t>
            </a:r>
            <a:r>
              <a:rPr lang="pt-BR" altLang="en-US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da grande mídia </a:t>
            </a:r>
            <a:r>
              <a:rPr lang="pt-BR" altLang="en-US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...</a:t>
            </a:r>
            <a:r>
              <a:rPr lang="pt-BR" sz="2800" b="0" i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incrível massa retórica enganosa e desinformação.</a:t>
            </a:r>
            <a:r>
              <a:rPr lang="pt-BR" altLang="en-US" sz="2800" b="0" i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ja-JP" sz="28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pt-BR" altLang="ja-JP" sz="5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ESGOTAMENTO DO MODELO DE ACUMULAÇÃO CAPITALISTA</a:t>
            </a:r>
          </a:p>
        </p:txBody>
      </p:sp>
      <p:pic>
        <p:nvPicPr>
          <p:cNvPr id="3075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8813" y="1071563"/>
            <a:ext cx="235743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93675" y="188913"/>
            <a:ext cx="9518650" cy="62626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pt-BR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PL 1992/2007 – Privatização da Previdência dos Servidores Públicos</a:t>
            </a:r>
          </a:p>
          <a:p>
            <a:endParaRPr lang="pt-BR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pt-BR" sz="20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Encaminhado pelo Executivo ao Congresso, dia 11/09/2007 </a:t>
            </a:r>
          </a:p>
          <a:p>
            <a:pPr algn="just">
              <a:spcAft>
                <a:spcPts val="600"/>
              </a:spcAft>
            </a:pPr>
            <a:endParaRPr lang="pt-BR" sz="20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Aprovado na CTASP da Câmara dos Deputados </a:t>
            </a: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(Comissão de Trabalho, de Administração e Serviço Público)</a:t>
            </a:r>
          </a:p>
          <a:p>
            <a:pPr algn="just">
              <a:spcAft>
                <a:spcPts val="600"/>
              </a:spcAft>
            </a:pPr>
            <a:endParaRPr lang="pt-BR" sz="20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Regime de Urgência: votação diretamente no Plenário da Câmara</a:t>
            </a:r>
          </a:p>
          <a:p>
            <a:pPr algn="just">
              <a:spcAft>
                <a:spcPts val="600"/>
              </a:spcAft>
            </a:pPr>
            <a:endParaRPr lang="pt-BR" sz="20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Após, irá diretamente ao Senado Federal, sem necessidade de apreciação pelo Plenário da Câmara</a:t>
            </a:r>
          </a:p>
          <a:p>
            <a:pPr algn="just">
              <a:spcAft>
                <a:spcPts val="600"/>
              </a:spcAft>
              <a:buFontTx/>
              <a:buChar char="•"/>
            </a:pPr>
            <a:endParaRPr lang="pt-BR" sz="20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Caso seja aprovado pelo Senado na forma que vier da Câmara, irá à sanção presidencial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38125" y="-3175"/>
            <a:ext cx="9440863" cy="6742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 FALÁCIA DO </a:t>
            </a:r>
            <a:r>
              <a:rPr lang="pt-BR" altLang="en-US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DÉFICIT</a:t>
            </a:r>
            <a:r>
              <a:rPr lang="pt-BR" altLang="en-US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REDUÇÃO NO NÚMERO DE SERVIDORES ATIVOS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(Poder Executivo)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1991:  991.996 servidores ativos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2010: 970.605 servidores ativos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Fonte: Boletim Estatístico de Pessoal – Ministério do Planejamento (</a:t>
            </a:r>
            <a:r>
              <a:rPr lang="pt-BR" sz="1200">
                <a:solidFill>
                  <a:srgbClr val="FFFFFF"/>
                </a:solidFill>
                <a:latin typeface="Tahoma" pitchFamily="34" charset="0"/>
                <a:cs typeface="Tahoma" pitchFamily="34" charset="0"/>
                <a:hlinkClick r:id="rId3"/>
              </a:rPr>
              <a:t>http://www.servidor.gov.br/publicacao/boletim_estatistico/bol_estatistico_11/Bol182_Jun2011.pdf</a:t>
            </a:r>
            <a:r>
              <a:rPr lang="pt-BR" sz="1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)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0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Caso o número de servidores tivesse acompanhado a evolução do PIB (que cresceu 82% no período):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Teríamos hoje 1.802.597 servidores ativos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402763" cy="785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lnSpc>
                <a:spcPct val="15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PARADOXO BRASIL </a:t>
            </a:r>
          </a:p>
          <a:p>
            <a:pPr algn="ctr" defTabSz="449263" eaLnBrk="0" hangingPunct="0">
              <a:lnSpc>
                <a:spcPct val="15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3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7ª Economia Mundial</a:t>
            </a:r>
            <a:endParaRPr lang="pt-BR" sz="32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lnSpc>
                <a:spcPct val="15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10ª Pior distribuição de renda do mundo</a:t>
            </a:r>
          </a:p>
          <a:p>
            <a:pPr algn="ctr" defTabSz="449263" eaLnBrk="0" hangingPunct="0">
              <a:lnSpc>
                <a:spcPct val="15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84º no ranking de respeito aos Direitos Humanos - IDH</a:t>
            </a:r>
          </a:p>
          <a:p>
            <a:pPr algn="ctr" defTabSz="449263" eaLnBrk="0" hangingPunct="0">
              <a:lnSpc>
                <a:spcPct val="15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POR QUÊ?</a:t>
            </a:r>
          </a:p>
          <a:p>
            <a:pPr algn="ctr" defTabSz="449263" eaLnBrk="0" hangingPunct="0">
              <a:lnSpc>
                <a:spcPct val="15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 DEPENDÊNCIA ECONÔMICA GERADA PELO PROCESSO DE ENDIVIDAMENTO É O NÓ QUE AMARRA O BRASIL </a:t>
            </a:r>
          </a:p>
          <a:p>
            <a:pPr algn="ctr" defTabSz="449263" eaLnBrk="0" hangingPunct="0">
              <a:lnSpc>
                <a:spcPct val="15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3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24579" name="Text Box 12"/>
          <p:cNvSpPr txBox="1">
            <a:spLocks noChangeArrowheads="1"/>
          </p:cNvSpPr>
          <p:nvPr/>
        </p:nvSpPr>
        <p:spPr bwMode="auto">
          <a:xfrm>
            <a:off x="0" y="6381750"/>
            <a:ext cx="9906000" cy="2762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24580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24581" name="Picture 2" descr="http://www.divida-auditoriacidada.org.br/config/Evolucao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3" y="357188"/>
            <a:ext cx="9072562" cy="595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176963" y="4286250"/>
            <a:ext cx="3133725" cy="709613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Pagamento antecipado ao FMI e resgates com ágio</a:t>
            </a:r>
            <a:endParaRPr lang="pt-BR" sz="1600">
              <a:cs typeface="Tahoma" pitchFamily="34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V="1">
            <a:off x="8239125" y="3929063"/>
            <a:ext cx="0" cy="360362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C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513138" y="2643188"/>
            <a:ext cx="2057400" cy="1325562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buClr>
                <a:srgbClr val="FF00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Elevação juros</a:t>
            </a:r>
          </a:p>
          <a:p>
            <a:pPr algn="ctr" defTabSz="449263" eaLnBrk="0" hangingPunct="0">
              <a:buClr>
                <a:srgbClr val="FF00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 Conversão da dívida pública e privada para BC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3224213" y="3933825"/>
            <a:ext cx="865187" cy="107950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C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738313" y="2643188"/>
            <a:ext cx="1512887" cy="709612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Dívida da ditadura</a:t>
            </a: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2073275" y="3357563"/>
            <a:ext cx="0" cy="2087562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divida-auditoriacidada.org.br/config/DI2010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38" y="285750"/>
            <a:ext cx="9453562" cy="621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25604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</a:rPr>
              <a:t>Fonte: Banco Central - Nota para a Imprensa - Política Fiscal - Quadro 35.</a:t>
            </a:r>
          </a:p>
        </p:txBody>
      </p:sp>
      <p:sp>
        <p:nvSpPr>
          <p:cNvPr id="25605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524250" y="1500188"/>
            <a:ext cx="3857625" cy="1633537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ahoma" pitchFamily="34" charset="0"/>
                <a:cs typeface="Tahoma" pitchFamily="34" charset="0"/>
              </a:rPr>
              <a:t>CPI: </a:t>
            </a:r>
          </a:p>
          <a:p>
            <a:pPr algn="ctr" defTabSz="449263" eaLnBrk="0" hangingPunct="0"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>
                <a:latin typeface="Tahoma" pitchFamily="34" charset="0"/>
                <a:cs typeface="Tahoma" pitchFamily="34" charset="0"/>
              </a:rPr>
              <a:t>Ausência de Contrapartida real</a:t>
            </a:r>
          </a:p>
          <a:p>
            <a:pPr algn="ctr" defTabSz="449263" eaLnBrk="0" hangingPunct="0"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>
                <a:latin typeface="Tahoma" pitchFamily="34" charset="0"/>
                <a:cs typeface="Tahoma" pitchFamily="34" charset="0"/>
              </a:rPr>
              <a:t>Mecanismos financeiros</a:t>
            </a:r>
          </a:p>
          <a:p>
            <a:pPr algn="ctr" defTabSz="449263" eaLnBrk="0" hangingPunct="0"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>
                <a:latin typeface="Tahoma" pitchFamily="34" charset="0"/>
                <a:cs typeface="Tahoma" pitchFamily="34" charset="0"/>
              </a:rPr>
              <a:t>Conflito de interesses</a:t>
            </a:r>
          </a:p>
          <a:p>
            <a:pPr algn="ctr" defTabSz="449263" eaLnBrk="0" hangingPunct="0"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>
                <a:latin typeface="Tahoma" pitchFamily="34" charset="0"/>
                <a:cs typeface="Tahoma" pitchFamily="34" charset="0"/>
              </a:rPr>
              <a:t> Falta de transparência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63" y="857250"/>
            <a:ext cx="8215312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26628" name="Text Box 12"/>
          <p:cNvSpPr txBox="1">
            <a:spLocks noChangeArrowheads="1"/>
          </p:cNvSpPr>
          <p:nvPr/>
        </p:nvSpPr>
        <p:spPr bwMode="auto">
          <a:xfrm>
            <a:off x="0" y="6357938"/>
            <a:ext cx="9906000" cy="63976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Nota: Inclui o </a:t>
            </a:r>
            <a:r>
              <a:rPr lang="pt-BR" altLang="en-US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refinanciamento</a:t>
            </a:r>
            <a:r>
              <a:rPr lang="pt-BR" altLang="en-US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ou </a:t>
            </a:r>
            <a:r>
              <a:rPr lang="pt-BR" altLang="en-US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rolagem</a:t>
            </a:r>
            <a:r>
              <a:rPr lang="pt-BR" altLang="en-US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– Total do Orçamento 2010 = R$ 1,414 Trilhões</a:t>
            </a:r>
          </a:p>
          <a:p>
            <a:pPr algn="ctr" eaLnBrk="0" hangingPunct="0"/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Fonte: SIAFI - Banco de Dados Access p/ download (execução do Orçamento da União) – Disponível em http://www.camara.gov.br/internet/orcament/bd/exe2010mdb.EXE. Elaboração: Auditoria Cidadã da Dívida</a:t>
            </a:r>
          </a:p>
        </p:txBody>
      </p:sp>
      <p:sp>
        <p:nvSpPr>
          <p:cNvPr id="26629" name="CaixaDeTexto 5"/>
          <p:cNvSpPr txBox="1">
            <a:spLocks noChangeArrowheads="1"/>
          </p:cNvSpPr>
          <p:nvPr/>
        </p:nvSpPr>
        <p:spPr bwMode="auto">
          <a:xfrm>
            <a:off x="1497013" y="5589588"/>
            <a:ext cx="2071687" cy="3683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/>
              <a:t>R$ 635 bilhões</a:t>
            </a:r>
          </a:p>
        </p:txBody>
      </p:sp>
      <p:cxnSp>
        <p:nvCxnSpPr>
          <p:cNvPr id="26630" name="Conector de seta reta 7"/>
          <p:cNvCxnSpPr>
            <a:cxnSpLocks noChangeShapeType="1"/>
          </p:cNvCxnSpPr>
          <p:nvPr/>
        </p:nvCxnSpPr>
        <p:spPr bwMode="auto">
          <a:xfrm rot="10800000" flipV="1">
            <a:off x="2865438" y="5157788"/>
            <a:ext cx="574675" cy="360362"/>
          </a:xfrm>
          <a:prstGeom prst="straightConnector1">
            <a:avLst/>
          </a:prstGeom>
          <a:noFill/>
          <a:ln w="41275" cap="sq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6631" name="CaixaDeTexto 10"/>
          <p:cNvSpPr txBox="1">
            <a:spLocks noChangeArrowheads="1"/>
          </p:cNvSpPr>
          <p:nvPr/>
        </p:nvSpPr>
        <p:spPr bwMode="auto">
          <a:xfrm>
            <a:off x="273050" y="188913"/>
            <a:ext cx="9288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8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Orçamento Geral da União – Executado em 2010</a:t>
            </a:r>
          </a:p>
        </p:txBody>
      </p:sp>
      <p:sp>
        <p:nvSpPr>
          <p:cNvPr id="26632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88" y="1052513"/>
            <a:ext cx="9151937" cy="521176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895350" y="0"/>
            <a:ext cx="84201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QUEM GANHA E QUEM PERDE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61988" y="1901825"/>
            <a:ext cx="8348662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algn="ctr" eaLnBrk="0" hangingPunct="0">
              <a:spcBef>
                <a:spcPct val="20000"/>
              </a:spcBef>
            </a:pPr>
            <a:endParaRPr lang="pt-BR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819150" y="6397625"/>
            <a:ext cx="8670925" cy="307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Fonte: Banco Central - </a:t>
            </a:r>
            <a:r>
              <a:rPr lang="pt-BR" sz="1400" b="0">
                <a:solidFill>
                  <a:srgbClr val="FFFFFF"/>
                </a:solidFill>
                <a:latin typeface="Tahoma" pitchFamily="34" charset="0"/>
                <a:cs typeface="Tahoma" pitchFamily="34" charset="0"/>
                <a:hlinkClick r:id="rId4"/>
              </a:rPr>
              <a:t>http://www4.bcb.gov.br/top50/port/top50.asp</a:t>
            </a:r>
            <a:r>
              <a:rPr lang="pt-BR" sz="14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881438" y="2428875"/>
            <a:ext cx="2903537" cy="600075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ts val="600"/>
              </a:spcBef>
              <a:defRPr/>
            </a:pPr>
            <a:r>
              <a:rPr lang="pt-BR" sz="2000" b="0" dirty="0">
                <a:solidFill>
                  <a:schemeClr val="bg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Aparente queda</a:t>
            </a:r>
          </a:p>
          <a:p>
            <a:pPr algn="ctr" eaLnBrk="0" hangingPunct="0">
              <a:lnSpc>
                <a:spcPct val="70000"/>
              </a:lnSpc>
              <a:spcBef>
                <a:spcPts val="600"/>
              </a:spcBef>
              <a:defRPr/>
            </a:pPr>
            <a:r>
              <a:rPr lang="pt-BR" sz="2000" b="0" dirty="0">
                <a:solidFill>
                  <a:schemeClr val="bg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Aumento de Provisões</a:t>
            </a:r>
          </a:p>
        </p:txBody>
      </p:sp>
      <p:sp>
        <p:nvSpPr>
          <p:cNvPr id="27655" name="Line 8"/>
          <p:cNvSpPr>
            <a:spLocks noChangeShapeType="1"/>
          </p:cNvSpPr>
          <p:nvPr/>
        </p:nvSpPr>
        <p:spPr bwMode="auto">
          <a:xfrm flipH="1">
            <a:off x="6810375" y="2636838"/>
            <a:ext cx="879475" cy="6350"/>
          </a:xfrm>
          <a:prstGeom prst="line">
            <a:avLst/>
          </a:prstGeom>
          <a:noFill/>
          <a:ln w="22225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27656" name="Line 7"/>
          <p:cNvSpPr>
            <a:spLocks noChangeShapeType="1"/>
          </p:cNvSpPr>
          <p:nvPr/>
        </p:nvSpPr>
        <p:spPr bwMode="auto">
          <a:xfrm>
            <a:off x="7689850" y="2636838"/>
            <a:ext cx="382588" cy="500062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lg"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28675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28676" name="Picture 2" descr="http://www.nakelelugar.com/wp-content/uploads/2010/07/banco-centra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6375" y="1989138"/>
            <a:ext cx="19272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CaixaDeTexto 10"/>
          <p:cNvSpPr txBox="1">
            <a:spLocks noChangeArrowheads="1"/>
          </p:cNvSpPr>
          <p:nvPr/>
        </p:nvSpPr>
        <p:spPr bwMode="auto">
          <a:xfrm>
            <a:off x="4016375" y="3286125"/>
            <a:ext cx="1873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BANCO CENTRAL DO BRASIL</a:t>
            </a:r>
          </a:p>
        </p:txBody>
      </p:sp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4713" y="1319213"/>
            <a:ext cx="1584325" cy="65881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2144713" y="2205038"/>
            <a:ext cx="1584325" cy="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lg" len="lg"/>
          </a:ln>
        </p:spPr>
        <p:txBody>
          <a:bodyPr/>
          <a:lstStyle/>
          <a:p>
            <a:endParaRPr lang="es-EC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73050" y="857250"/>
            <a:ext cx="1727200" cy="2249488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/>
              <a:t>Ingresso de moeda estrangeira aciona Sistema de Metas de Inflação</a:t>
            </a: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H="1">
            <a:off x="2144713" y="4221163"/>
            <a:ext cx="1655762" cy="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lg" len="lg"/>
          </a:ln>
        </p:spPr>
        <p:txBody>
          <a:bodyPr/>
          <a:lstStyle/>
          <a:p>
            <a:endParaRPr lang="es-EC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52438" y="3786188"/>
            <a:ext cx="1419225" cy="194945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chemeClr val="bg1"/>
                </a:solidFill>
              </a:rPr>
              <a:t>TÍTULOS DA DÍVIDA INTERNA</a:t>
            </a:r>
          </a:p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chemeClr val="bg1"/>
                </a:solidFill>
              </a:rPr>
              <a:t>Juros mais elevados do mundo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7438" y="2143125"/>
            <a:ext cx="1512887" cy="6286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6176963" y="3213100"/>
            <a:ext cx="1584325" cy="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lg" len="lg"/>
          </a:ln>
        </p:spPr>
        <p:txBody>
          <a:bodyPr/>
          <a:lstStyle/>
          <a:p>
            <a:endParaRPr lang="es-EC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832725" y="2786063"/>
            <a:ext cx="1873250" cy="1825625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/>
              <a:t>Aplicação em Reservas Internacionais</a:t>
            </a:r>
          </a:p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/>
              <a:t>Juros quase zero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089400" y="4857750"/>
            <a:ext cx="3006725" cy="928688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334F15"/>
                </a:solidFill>
                <a:latin typeface="Tahoma" pitchFamily="34" charset="0"/>
                <a:cs typeface="Tahoma" pitchFamily="34" charset="0"/>
              </a:rPr>
              <a:t>Prejuízo Banco Central 2009 = R$ 147 bilhões 2010 = R$ 50 bilhões</a:t>
            </a:r>
          </a:p>
        </p:txBody>
      </p:sp>
      <p:sp>
        <p:nvSpPr>
          <p:cNvPr id="28687" name="22 Rectángulo"/>
          <p:cNvSpPr>
            <a:spLocks noChangeArrowheads="1"/>
          </p:cNvSpPr>
          <p:nvPr/>
        </p:nvSpPr>
        <p:spPr bwMode="auto">
          <a:xfrm>
            <a:off x="238125" y="0"/>
            <a:ext cx="96678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QUEM GANHA E QUEM PERDE: </a:t>
            </a: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Dívida Interna = NOVA CARA da Dívida Externa </a:t>
            </a:r>
          </a:p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688" name="16 Rectángulo"/>
          <p:cNvSpPr>
            <a:spLocks noChangeArrowheads="1"/>
          </p:cNvSpPr>
          <p:nvPr/>
        </p:nvSpPr>
        <p:spPr bwMode="auto">
          <a:xfrm>
            <a:off x="0" y="6215063"/>
            <a:ext cx="10239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* Lilian Macharia, África: 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ja-JP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Juros dos títulos utilizados para Política Monetária definitivamente são diferentes</a:t>
            </a:r>
            <a:r>
              <a:rPr lang="pt-BR" altLang="en-US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pt-BR" b="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9"/>
          <p:cNvSpPr txBox="1">
            <a:spLocks noChangeArrowheads="1"/>
          </p:cNvSpPr>
          <p:nvPr/>
        </p:nvSpPr>
        <p:spPr bwMode="auto">
          <a:xfrm>
            <a:off x="0" y="214313"/>
            <a:ext cx="1016793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Acúmulo de Reservas = Explosão da Dívida Interna (R$ bilhões)</a:t>
            </a: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699" name="Text Box 11"/>
          <p:cNvSpPr txBox="1">
            <a:spLocks noChangeArrowheads="1"/>
          </p:cNvSpPr>
          <p:nvPr/>
        </p:nvSpPr>
        <p:spPr bwMode="auto">
          <a:xfrm>
            <a:off x="666750" y="5572125"/>
            <a:ext cx="4402138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eaLnBrk="0" hangingPunct="0">
              <a:spcBef>
                <a:spcPts val="15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chemeClr val="bg1"/>
                </a:solidFill>
              </a:rPr>
              <a:t>Fonte: Banco Central</a:t>
            </a:r>
          </a:p>
        </p:txBody>
      </p:sp>
      <p:sp>
        <p:nvSpPr>
          <p:cNvPr id="29700" name="Text Box 11"/>
          <p:cNvSpPr txBox="1">
            <a:spLocks noChangeArrowheads="1"/>
          </p:cNvSpPr>
          <p:nvPr/>
        </p:nvSpPr>
        <p:spPr bwMode="auto">
          <a:xfrm>
            <a:off x="381000" y="6270625"/>
            <a:ext cx="864870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5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Fonte: Banco Central. Nota: As reservas foram convertidas para Real à taxa de câmbio de R$ 1,80.</a:t>
            </a:r>
          </a:p>
        </p:txBody>
      </p:sp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63" y="857250"/>
            <a:ext cx="7748587" cy="51435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00025" y="188913"/>
            <a:ext cx="9396413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QUEM GANHA E QUEM PERDE</a:t>
            </a:r>
            <a:r>
              <a:rPr lang="pt-BR" sz="32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625" y="1428750"/>
            <a:ext cx="4071938" cy="47863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pic>
        <p:nvPicPr>
          <p:cNvPr id="30724" name="Imagem 2" descr="http://www.divida-auditoriacidada.org.br/config/10-3-201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438" y="1428750"/>
            <a:ext cx="4246562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58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CONJUNTURA GLOBAL</a:t>
            </a:r>
          </a:p>
          <a:p>
            <a:pPr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Crise financeira mundial</a:t>
            </a: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Causas: </a:t>
            </a:r>
          </a:p>
          <a:p>
            <a:pPr lvl="1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Desregulamentação do mercado financeiro</a:t>
            </a:r>
          </a:p>
          <a:p>
            <a:pPr lvl="1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Derivativos sem lastro</a:t>
            </a:r>
          </a:p>
          <a:p>
            <a:pPr lvl="1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Ativos 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Tóxicos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Efeitos:</a:t>
            </a:r>
          </a:p>
          <a:p>
            <a:pPr lvl="1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Grandes bancos internacionais em risco de quebra</a:t>
            </a:r>
          </a:p>
          <a:p>
            <a:pPr marL="457200" lvl="2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Bad Banks?</a:t>
            </a:r>
          </a:p>
          <a:p>
            <a:pPr lvl="1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EUA e Europa se endividam para salvar setor bancário</a:t>
            </a:r>
          </a:p>
          <a:p>
            <a:pPr lvl="1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Expansão da crise para outros setores</a:t>
            </a:r>
          </a:p>
        </p:txBody>
      </p:sp>
      <p:pic>
        <p:nvPicPr>
          <p:cNvPr id="4099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7563" y="642938"/>
            <a:ext cx="16478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66750" y="3071813"/>
          <a:ext cx="8929688" cy="3000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9688"/>
              </a:tblGrid>
              <a:tr h="3000375">
                <a:tc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91439" marR="91439"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666750" y="928688"/>
          <a:ext cx="8501063" cy="1785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1063"/>
              </a:tblGrid>
              <a:tr h="1785937">
                <a:tc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91439" marR="91439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1758" name="Text Box 2"/>
          <p:cNvSpPr>
            <a:spLocks noChangeArrowheads="1"/>
          </p:cNvSpPr>
          <p:nvPr/>
        </p:nvSpPr>
        <p:spPr bwMode="auto">
          <a:xfrm>
            <a:off x="381000" y="188913"/>
            <a:ext cx="9525000" cy="6927850"/>
          </a:xfrm>
          <a:prstGeom prst="flowChartProcess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lnSpc>
                <a:spcPts val="4200"/>
              </a:lnSpc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Quem ganha e quem perde</a:t>
            </a:r>
            <a:endParaRPr lang="pt-BR" sz="320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lnSpc>
                <a:spcPts val="4200"/>
              </a:lnSpc>
              <a:spcBef>
                <a:spcPts val="30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O  AJUSTE  FISCAL DE  DILMA</a:t>
            </a:r>
          </a:p>
          <a:p>
            <a:pPr algn="ctr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Corte Recorde de R$ 50 Bilhões de gastos sociais no Orçamento Federal de 2011</a:t>
            </a:r>
          </a:p>
          <a:p>
            <a:pPr algn="just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 ELEVAÇÃO DA TAXA SELIC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Em 19/01/2011, passou de 10,75% para 11,25%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 Em 02/03/2011, novo aumento para 11,75%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 Em 20/04/2011 subiu para 12%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Em 05/06/2011, mais um aumento para 12,25%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Em 20/07/2011 elevou-se pela 5ª. vez para 12,5%! 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Em 31/08/2011 baixou para 12 %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Em 19/10/2011 baixou para 11,5% 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JUROS CONSOMEM 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MAIS de R$ 1 BILHÃO POR DIA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defTabSz="449263">
              <a:spcBef>
                <a:spcPts val="8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32771" name="Text Box 9"/>
          <p:cNvSpPr txBox="1">
            <a:spLocks noChangeArrowheads="1"/>
          </p:cNvSpPr>
          <p:nvPr/>
        </p:nvSpPr>
        <p:spPr bwMode="auto">
          <a:xfrm>
            <a:off x="330200" y="214313"/>
            <a:ext cx="9440863" cy="6757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SUPER ESTRUTURA LEGAL – O PRIVILÉGIO DA DÍVIDA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600" u="sng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600" u="sng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Constituição</a:t>
            </a:r>
            <a:r>
              <a:rPr lang="en-GB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Federal 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	</a:t>
            </a: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Exceção no Art. 166,  § 3º, II, </a:t>
            </a:r>
            <a:r>
              <a:rPr lang="pt-BR" alt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</a:t>
            </a:r>
            <a:r>
              <a:rPr lang="pt-BR" alt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pt-BR" altLang="ja-JP" sz="2000" b="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Ver </a:t>
            </a:r>
            <a:r>
              <a:rPr lang="pt-BR" alt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Anatomia de uma Fraude à Constituição</a:t>
            </a:r>
            <a:r>
              <a:rPr lang="pt-BR" alt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pt-BR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defTabSz="449263"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LDO – Lei de </a:t>
            </a:r>
            <a:r>
              <a:rPr lang="pt-BR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Diretrizes Orçamentárias</a:t>
            </a:r>
          </a:p>
          <a:p>
            <a:pPr defTabSz="449263"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	</a:t>
            </a: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Elaboração</a:t>
            </a:r>
            <a:r>
              <a:rPr lang="en-GB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parte das Metas de Superávit Primário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Lei de Responsabilidade Fiscal – LC 101/2000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	Obriga o administrador público a cumprir metas fiscais, ainda que isso signifique cortes em serviços essenciais.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	Criminaliza o administrador público que não cumprir o pagamento da dívida pública.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	Não impõe qualquer limite para o custo da Política Monetária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	Transfere ao Tesouro Nacional esse custo quando negativo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OUTRAS FONTES </a:t>
            </a:r>
            <a:r>
              <a:rPr lang="pt-BR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não</a:t>
            </a:r>
            <a:r>
              <a:rPr lang="en-GB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pt-BR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tributárias</a:t>
            </a:r>
          </a:p>
          <a:p>
            <a:pPr lvl="1" algn="just" defTabSz="449263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Lucros das estatais distribuídos ao governo, Privatizações, recebimentos dos estados e municípios</a:t>
            </a:r>
          </a:p>
          <a:p>
            <a:pPr algn="just" defTabSz="449263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Desvinculação de recursos específicos de outras áreas  (MP 435 e 450)</a:t>
            </a:r>
            <a:endParaRPr lang="pt-BR" sz="200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440863" cy="658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 estratégia de manutenção do Poder e da Acumulação Capitalista</a:t>
            </a:r>
          </a:p>
          <a:p>
            <a:pPr algn="just" defTabSz="449263" eaLnBrk="0" hangingPunct="0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Lucros crescentes para setor financeiro/empresarial</a:t>
            </a:r>
          </a:p>
          <a:p>
            <a:pPr algn="just" defTabSz="449263" eaLnBrk="0" hangingPunct="0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Financiamento de campanhas eleitorais e corrupção</a:t>
            </a:r>
          </a:p>
          <a:p>
            <a:pPr algn="just" defTabSz="449263" eaLnBrk="0" hangingPunct="0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Extremo poder da mídia ligada ao grande capital </a:t>
            </a:r>
          </a:p>
          <a:p>
            <a:pPr algn="just" defTabSz="449263" eaLnBrk="0" hangingPunct="0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Ilusória distribuição de riqueza </a:t>
            </a:r>
          </a:p>
          <a:p>
            <a:pPr lvl="1" algn="just" defTabSz="449263" eaLnBrk="0" hangingPunct="0">
              <a:lnSpc>
                <a:spcPts val="41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Pequenos ganhos para os pobres: Bolsa Família</a:t>
            </a:r>
          </a:p>
          <a:p>
            <a:pPr lvl="1" algn="just" defTabSz="449263" eaLnBrk="0" hangingPunct="0">
              <a:lnSpc>
                <a:spcPts val="41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Pífios reajustes para trabalhadores</a:t>
            </a:r>
          </a:p>
          <a:p>
            <a:pPr lvl="1" algn="just" defTabSz="449263" eaLnBrk="0" hangingPunct="0">
              <a:lnSpc>
                <a:spcPts val="41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Acesso a produtos baratos: sensação de melhoria de vida</a:t>
            </a:r>
          </a:p>
          <a:p>
            <a:pPr lvl="1" algn="just" defTabSz="449263" eaLnBrk="0" hangingPunct="0">
              <a:lnSpc>
                <a:spcPts val="41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Acesso a crédito/financiamentos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m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42938"/>
            <a:ext cx="95250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88913"/>
            <a:ext cx="9906000" cy="576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t-BR" sz="2400" b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Orçamento Geral da União – Gastos Selecionados (R$ milhões) </a:t>
            </a:r>
          </a:p>
        </p:txBody>
      </p:sp>
      <p:sp>
        <p:nvSpPr>
          <p:cNvPr id="34820" name="Rectangle 9"/>
          <p:cNvSpPr>
            <a:spLocks noChangeArrowheads="1"/>
          </p:cNvSpPr>
          <p:nvPr/>
        </p:nvSpPr>
        <p:spPr bwMode="auto">
          <a:xfrm>
            <a:off x="776288" y="6380163"/>
            <a:ext cx="8064500" cy="30638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0">
                <a:solidFill>
                  <a:srgbClr val="FFFFFF"/>
                </a:solidFill>
              </a:rPr>
              <a:t>Fonte: Secretaria do Tesouro Nacional - SIAFI. Inclui a rolagem, ou </a:t>
            </a:r>
            <a:r>
              <a:rPr lang="ja-JP" altLang="en-US" sz="1400" b="0">
                <a:solidFill>
                  <a:srgbClr val="FFFFFF"/>
                </a:solidFill>
              </a:rPr>
              <a:t>“</a:t>
            </a:r>
            <a:r>
              <a:rPr lang="en-US" altLang="ja-JP" sz="1400" b="0">
                <a:solidFill>
                  <a:srgbClr val="FFFFFF"/>
                </a:solidFill>
              </a:rPr>
              <a:t>refinanciamento</a:t>
            </a:r>
            <a:r>
              <a:rPr lang="ja-JP" altLang="en-US" sz="1400" b="0">
                <a:solidFill>
                  <a:srgbClr val="FFFFFF"/>
                </a:solidFill>
              </a:rPr>
              <a:t>”</a:t>
            </a:r>
            <a:r>
              <a:rPr lang="en-US" altLang="ja-JP" sz="1400" b="0">
                <a:solidFill>
                  <a:srgbClr val="FFFFFF"/>
                </a:solidFill>
              </a:rPr>
              <a:t> da Dívida</a:t>
            </a: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34821" name="CaixaDeTexto 4"/>
          <p:cNvSpPr txBox="1">
            <a:spLocks noChangeArrowheads="1"/>
          </p:cNvSpPr>
          <p:nvPr/>
        </p:nvSpPr>
        <p:spPr bwMode="auto">
          <a:xfrm>
            <a:off x="6537325" y="1844675"/>
            <a:ext cx="3071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>
                <a:solidFill>
                  <a:srgbClr val="1F1FFF"/>
                </a:solidFill>
              </a:rPr>
              <a:t>Juros e Amortizações da Dívida</a:t>
            </a:r>
          </a:p>
        </p:txBody>
      </p:sp>
      <p:sp>
        <p:nvSpPr>
          <p:cNvPr id="34822" name="CaixaDeTexto 5"/>
          <p:cNvSpPr txBox="1">
            <a:spLocks noChangeArrowheads="1"/>
          </p:cNvSpPr>
          <p:nvPr/>
        </p:nvSpPr>
        <p:spPr bwMode="auto">
          <a:xfrm>
            <a:off x="6548438" y="4667250"/>
            <a:ext cx="3357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Pessoal e Encargos Sociais</a:t>
            </a:r>
          </a:p>
        </p:txBody>
      </p:sp>
      <p:sp>
        <p:nvSpPr>
          <p:cNvPr id="34823" name="CaixaDeTexto 6"/>
          <p:cNvSpPr txBox="1">
            <a:spLocks noChangeArrowheads="1"/>
          </p:cNvSpPr>
          <p:nvPr/>
        </p:nvSpPr>
        <p:spPr bwMode="auto">
          <a:xfrm>
            <a:off x="6453188" y="5286375"/>
            <a:ext cx="321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Saúde e Saneamento</a:t>
            </a:r>
          </a:p>
        </p:txBody>
      </p:sp>
      <p:sp>
        <p:nvSpPr>
          <p:cNvPr id="34824" name="CaixaDeTexto 7"/>
          <p:cNvSpPr txBox="1">
            <a:spLocks noChangeArrowheads="1"/>
          </p:cNvSpPr>
          <p:nvPr/>
        </p:nvSpPr>
        <p:spPr bwMode="auto">
          <a:xfrm>
            <a:off x="6453188" y="5715000"/>
            <a:ext cx="3452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>
                <a:solidFill>
                  <a:srgbClr val="2222FF"/>
                </a:solidFill>
                <a:latin typeface="Tahoma" pitchFamily="34" charset="0"/>
                <a:cs typeface="Tahoma" pitchFamily="34" charset="0"/>
              </a:rPr>
              <a:t>Educação e Cultura</a:t>
            </a:r>
          </a:p>
        </p:txBody>
      </p:sp>
      <p:sp>
        <p:nvSpPr>
          <p:cNvPr id="34825" name="CaixaDeTexto 8"/>
          <p:cNvSpPr txBox="1">
            <a:spLocks noChangeArrowheads="1"/>
          </p:cNvSpPr>
          <p:nvPr/>
        </p:nvSpPr>
        <p:spPr bwMode="auto">
          <a:xfrm>
            <a:off x="3008313" y="4149725"/>
            <a:ext cx="3214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Previdência (INSS) e Assistência 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440863" cy="648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DIANTE DISSO:</a:t>
            </a:r>
            <a:endParaRPr lang="pt-BR" sz="30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NECESSIDADE DE</a:t>
            </a:r>
          </a:p>
          <a:p>
            <a:pPr lvl="1" algn="just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Rever a política monetária e fiscal, o modelo econômico que está propiciando a destinação da maior parte dos recursos públicos para o pagamento de uma dívida cuja contrapartida não representa bens e serviços à Nação, mas uma contínua sangria</a:t>
            </a:r>
          </a:p>
          <a:p>
            <a:pPr lvl="1" algn="just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Evidenciar que o VERDADEIRO ROMBO DAS CONTAS PÚBLICAS é a Dívida Pública</a:t>
            </a:r>
          </a:p>
          <a:p>
            <a:pPr lvl="1"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Juros e Amortizações da Dívida pagos nos últimos 16 anos</a:t>
            </a:r>
          </a:p>
          <a:p>
            <a:pPr lvl="1"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FHC em 8 anos = R$ 2,079 Trilhões</a:t>
            </a:r>
          </a:p>
          <a:p>
            <a:pPr lvl="1"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LULA em 8 anos = R$ 4,763 Trilhões</a:t>
            </a:r>
          </a:p>
          <a:p>
            <a:pPr lvl="1"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C" sz="4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graphicFrame>
        <p:nvGraphicFramePr>
          <p:cNvPr id="28685" name="Group 13"/>
          <p:cNvGraphicFramePr>
            <a:graphicFrameLocks noGrp="1"/>
          </p:cNvGraphicFramePr>
          <p:nvPr/>
        </p:nvGraphicFramePr>
        <p:xfrm>
          <a:off x="920750" y="4581525"/>
          <a:ext cx="8496300" cy="1295400"/>
        </p:xfrm>
        <a:graphic>
          <a:graphicData uri="http://schemas.openxmlformats.org/drawingml/2006/table">
            <a:tbl>
              <a:tblPr/>
              <a:tblGrid>
                <a:gridCol w="8496300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100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 realizado no contexto da Terceira Semana Social: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www.divida-auditoriacidada.org.br</a:t>
            </a:r>
            <a:endParaRPr lang="en-GB" sz="3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9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37891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 eaLnBrk="0" hangingPunct="0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06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2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 – Lição de Soberania</a:t>
            </a:r>
          </a:p>
          <a:p>
            <a:pPr algn="ctr" eaLnBrk="0" hangingPunct="0">
              <a:spcBef>
                <a:spcPts val="1200"/>
              </a:spcBef>
            </a:pPr>
            <a:endParaRPr lang="pt-BR" sz="5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ts val="12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Decreto</a:t>
            </a:r>
          </a:p>
          <a:p>
            <a:pPr algn="just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 eaLnBrk="0" hangingPunct="0">
              <a:spcBef>
                <a:spcPct val="50000"/>
              </a:spcBef>
            </a:pP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93675" y="357188"/>
            <a:ext cx="9440863" cy="591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– CÂMARA DOS DEPUTADOS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Criada em Dez/2008 e Instalada em Ago/2009, por iniciativa do Dep. Ivan Valente (PSOL/SP)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Concluída em 11 de maio de 2010 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Identificação de graves indícios de ilegalidade da dívida pública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Momento atual: investigações do Ministério Público</a:t>
            </a:r>
          </a:p>
          <a:p>
            <a:pPr algn="ctr" defTabSz="449263" eaLnBrk="0" hangingPunct="0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NECESSIDADE DE PARTICIPAÇÃO DA SOCIEDADE CIVIL PARA EXIGIR A COMPLETA INVESTIGAÇÃO DA DÍVIDA PÚBLICA E A AUDITORIA PREVISTA NA CONSTITUIÇÃO FEDERAL </a:t>
            </a:r>
            <a:endParaRPr lang="es-EC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9"/>
          <p:cNvSpPr txBox="1">
            <a:spLocks noChangeArrowheads="1"/>
          </p:cNvSpPr>
          <p:nvPr/>
        </p:nvSpPr>
        <p:spPr bwMode="auto">
          <a:xfrm>
            <a:off x="193675" y="188913"/>
            <a:ext cx="9440863" cy="5849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Dívida: Articulação e participação social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cs typeface="Tahoma" pitchFamily="34" charset="0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cs typeface="Tahoma" pitchFamily="34" charset="0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cs typeface="Tahoma" pitchFamily="34" charset="0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cs typeface="Tahoma" pitchFamily="34" charset="0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cs typeface="Tahoma" pitchFamily="34" charset="0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cs typeface="Tahoma" pitchFamily="34" charset="0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cs typeface="Tahoma" pitchFamily="34" charset="0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cs typeface="Tahoma" pitchFamily="34" charset="0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cs typeface="Tahoma" pitchFamily="34" charset="0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cs typeface="Tahoma" pitchFamily="34" charset="0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cs typeface="Tahoma" pitchFamily="34" charset="0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cs typeface="Tahoma" pitchFamily="34" charset="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1000125"/>
            <a:ext cx="9072562" cy="564356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813" y="642938"/>
            <a:ext cx="8286750" cy="5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38125" y="285750"/>
            <a:ext cx="9667875" cy="6832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CONCLUSÃO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Crise escancarou o privilégio do setor financeiro e a usurpação do instrumento do endividamento público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Nações submissas aos interesses do </a:t>
            </a:r>
            <a:r>
              <a:rPr lang="pt-BR" altLang="en-US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Mercado</a:t>
            </a:r>
            <a:r>
              <a:rPr lang="pt-BR" altLang="en-US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pt-BR" sz="26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Grandes somas de recursos públicos transferidos para setor financeiro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Consequências: DECADÊNCIA DOS SERVIÇOS PÚBLICOS, Sacrifício Social, Exclusão e Violência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Terrorismo: </a:t>
            </a:r>
            <a:r>
              <a:rPr lang="pt-BR" altLang="en-US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Não há outro caminho</a:t>
            </a:r>
            <a:r>
              <a:rPr lang="pt-BR" altLang="en-US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pt-BR" sz="26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Fazem parecer difícil </a:t>
            </a:r>
            <a:r>
              <a:rPr lang="pt-BR" sz="2600" b="0" i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(massa retórica enganosa e desinformação)  </a:t>
            </a: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que acreditemos que é impossível mudar os rumos</a:t>
            </a:r>
            <a:endParaRPr lang="pt-BR" sz="2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60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CONCLUSAO</a:t>
            </a: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 atual crise expôs as entranhas do que batizamos de </a:t>
            </a:r>
          </a:p>
          <a:p>
            <a:pPr algn="ctr"/>
            <a:endParaRPr lang="pt-BR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altLang="en-US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ctr"/>
            <a:endParaRPr lang="pt-BR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que utiliza o instrumento do endividamento público </a:t>
            </a:r>
            <a:r>
              <a:rPr 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–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 deveria aportar recursos </a:t>
            </a:r>
            <a:r>
              <a:rPr 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–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para desviar recursos públicos. </a:t>
            </a:r>
          </a:p>
          <a:p>
            <a:pPr algn="ctr"/>
            <a:endParaRPr 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operar, esse sistema conta com arcabouço de privilégios de ordem legal, política, financeira e econômica que visam a garantir prioridade absoluta aos pagamentos financeiros, em detrimento de direitos humanos e sociais de toda a Nação.</a:t>
            </a:r>
            <a:endParaRPr lang="es-EC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fontAlgn="t"/>
            <a:endParaRPr lang="es-EC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fontAlgn="t"/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Esse 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deve ser desmascarado para que sejam retomados os direitos soberanos, utilizando-se do antídoto da AUDITORIA DA DÍVIDA PÚBLICA</a:t>
            </a:r>
          </a:p>
          <a:p>
            <a:pPr algn="ctr" fontAlgn="t"/>
            <a:endParaRPr lang="pt-BR" sz="3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fontAlgn="t"/>
            <a:endParaRPr lang="pt-BR" sz="3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fontAlgn="t"/>
            <a:endParaRPr lang="pt-BR" sz="3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fontAlgn="t"/>
            <a:endParaRPr lang="pt-BR" sz="3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fontAlgn="t"/>
            <a:endParaRPr lang="pt-BR" sz="3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fontAlgn="t"/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DEMOCRATIZAÇÃO DO CONHECIMENTO E MOBILIZAÇÃO</a:t>
            </a:r>
            <a:endParaRPr lang="es-EC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285750"/>
            <a:ext cx="10066338" cy="6524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Estratégias de Ação</a:t>
            </a:r>
          </a:p>
          <a:p>
            <a:pPr lvl="1" algn="just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en-US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RISCO DE CONTÁGIO</a:t>
            </a:r>
            <a:r>
              <a:rPr lang="pt-BR" altLang="en-US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CRISE EUROPÉIA ATUAL: 	Urgência na realização de ampla divulgação sobre as verdadeiras razões da crise localizada no setor financeiro</a:t>
            </a:r>
          </a:p>
          <a:p>
            <a:pPr lvl="1" algn="just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Aprofundar estudos sobre:</a:t>
            </a:r>
          </a:p>
          <a:p>
            <a:pPr lvl="1" algn="just" defTabSz="449263" eaLnBrk="0" hangingPunct="0">
              <a:spcBef>
                <a:spcPts val="24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Relaxamento das regras que estão permitindo a multiplicação de operações com derivativos no Brasil</a:t>
            </a:r>
          </a:p>
          <a:p>
            <a:pPr lvl="1" algn="just" defTabSz="449263" eaLnBrk="0" hangingPunct="0">
              <a:spcBef>
                <a:spcPts val="24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Diversos indícios de irregularidades apontados pela CPI da Dívida Pública, tanto no endividamento interno quanto externo</a:t>
            </a:r>
          </a:p>
          <a:p>
            <a:pPr lvl="1" algn="just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AUDITORIA DA DÍVIDA = PARTICIPAÇÃO CIDADÃ</a:t>
            </a: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, Formação dos Núcleos nos Estados, Municípios e ampla divulgação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60400" y="1219200"/>
            <a:ext cx="8701088" cy="5308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pt-BR" i="1">
              <a:latin typeface="Verdana" pitchFamily="34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pitchFamily="34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pitchFamily="34" charset="0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pt-BR" sz="3000">
                <a:solidFill>
                  <a:srgbClr val="92D050"/>
                </a:solidFill>
                <a:latin typeface="Verdana" pitchFamily="34" charset="0"/>
              </a:rPr>
              <a:t>Obrigada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sz="3000" i="1">
                <a:solidFill>
                  <a:srgbClr val="92D050"/>
                </a:solidFill>
                <a:latin typeface="Verdana" pitchFamily="34" charset="0"/>
              </a:rPr>
              <a:t>Maria Lucia Fattorelli</a:t>
            </a:r>
          </a:p>
          <a:p>
            <a:pPr algn="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pitchFamily="34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>
                <a:solidFill>
                  <a:srgbClr val="FFFFFF"/>
                </a:solidFill>
                <a:latin typeface="Verdana" pitchFamily="34" charset="0"/>
              </a:rPr>
              <a:t>www.divida-auditoriacidada.org.br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65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CONJUNTURA GLOBAL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Crise do Setor Financeiro é transformada em 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CRISE DA DÍVIDA</a:t>
            </a: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Instrumento do endividamento público utilizado como um sistema de desvio de recursos públicos</a:t>
            </a: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Arcabouço de privilégios: </a:t>
            </a:r>
            <a:r>
              <a:rPr lang="pt-BR" altLang="en-US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u="sng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Auditoria inédita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Departamento de Contabilidade Governamental dos EUA revelou que US$ 16 trilhões foram secretamente repassados pelo Banco Central dos Estados Unidos – FED, </a:t>
            </a:r>
            <a:r>
              <a:rPr lang="pt-BR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Federal Reserve Bank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- para bancos e corporações norte-americanas, bem como para alguns bancos estrangeiros de diversos países a juros próximos de zero, no período de dezembro/2007 e junho/2010. </a:t>
            </a:r>
            <a:endParaRPr lang="es-EC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93675" y="214313"/>
            <a:ext cx="9440863" cy="7481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INÉDITA: </a:t>
            </a: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Departamento de Contabilidade Governamental dos EUA revelou que US$ 16 trilhões foram secretamente repassados pelo Banco Central dos Estados Unidos – FED, Federal Reserve Bank - para bancos e corporações </a:t>
            </a:r>
          </a:p>
          <a:p>
            <a:pPr algn="ctr" defTabSz="449263" eaLnBrk="0" hangingPunct="0"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Citigroup: $2.5 trillion ($2,500,000,000,000)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Morgan Stanley: $2.04 trillion ($2,040,000,000,000)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Merrill Lynch: $1.949 trillion ($1,949,000,000,000)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Bank of America: $1.344 trillion ($1,344,000,000,000)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Barclays PLC (United Kingdom): $868 billion ($868,000,000,000)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Bear Sterns: $853 billion ($853,000,000,000)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Goldman Sachs: $814 billion ($814,000,000,000)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Royal Bank of Scotland (UK): $541 billion ($541,000,000,000)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JP Morgan Chase: $391 billion ($391,000,000,000)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Deutsche Bank (Germany): $354 billion ($354,000,000,000)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UBS (Switzerland): $287 billion ($287,000,000,000)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Credit Suisse (Switzerland): $262 billion ($262,000,000,000)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Lehman Brothers: $183 billion ($183,000,000,000)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Bank of Scotland (United Kingdom): $181 billion ($181,000,000,000)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BNP Paribas (France): $175 billion ($175,000,000,000)</a:t>
            </a:r>
          </a:p>
          <a:p>
            <a:pPr algn="ctr" defTabSz="449263" eaLnBrk="0" hangingPunct="0"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u="sng">
                <a:solidFill>
                  <a:srgbClr val="FFFFFF"/>
                </a:solidFill>
                <a:latin typeface="Tahoma" pitchFamily="34" charset="0"/>
                <a:cs typeface="Tahoma" pitchFamily="34" charset="0"/>
                <a:hlinkClick r:id="rId3"/>
              </a:rPr>
              <a:t>http://www.gao.gov/products/GAO-11-696</a:t>
            </a:r>
            <a:endParaRPr lang="es-EC" sz="14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endParaRPr lang="pt-BR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2"/>
          <p:cNvSpPr txBox="1">
            <a:spLocks noChangeArrowheads="1"/>
          </p:cNvSpPr>
          <p:nvPr/>
        </p:nvSpPr>
        <p:spPr bwMode="auto">
          <a:xfrm>
            <a:off x="415925" y="6092825"/>
            <a:ext cx="9290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Source: Jorge Gaggero, Romina Kupelian y María Agustina Zelada - LA FUGA DE CAPITALES II. - ARGENTINA EN EL ESCENARIO GLOBAL (2002-2009) - Documento de Trabajo Nº 29 - Julio de 2010 – CEFID-AR – Pag 62 -63 - Disponible en: </a:t>
            </a:r>
            <a:endParaRPr lang="pt-BR" sz="12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s-EC" sz="1200" b="0" u="sng">
                <a:solidFill>
                  <a:srgbClr val="FFFFFF"/>
                </a:solidFill>
                <a:latin typeface="Tahoma" pitchFamily="34" charset="0"/>
                <a:cs typeface="Tahoma" pitchFamily="34" charset="0"/>
                <a:hlinkClick r:id="rId3"/>
              </a:rPr>
              <a:t>http://www.tjnamericalatina.org/wp-content/uploads/2010/10/LA_FUGA_DE_CAPITALES-II.pdf</a:t>
            </a:r>
            <a:endParaRPr lang="pt-BR" sz="12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195" name="CaixaDeTexto 3"/>
          <p:cNvSpPr txBox="1">
            <a:spLocks noChangeArrowheads="1"/>
          </p:cNvSpPr>
          <p:nvPr/>
        </p:nvSpPr>
        <p:spPr bwMode="auto">
          <a:xfrm>
            <a:off x="344488" y="188913"/>
            <a:ext cx="9145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BANCOS EM PARAÍSOS FISCAIS 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50" y="692150"/>
            <a:ext cx="7286625" cy="52959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66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CONJUNTURA GLOBAL</a:t>
            </a:r>
          </a:p>
          <a:p>
            <a:pPr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Diante da </a:t>
            </a: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CRISE DA DÍVIDA</a:t>
            </a: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Medidas de </a:t>
            </a:r>
            <a:r>
              <a:rPr lang="pt-BR" sz="2800" b="0" u="sng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austeridade</a:t>
            </a: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para destinar recursos ao  pagamento da dívida: </a:t>
            </a:r>
          </a:p>
          <a:p>
            <a:pPr lvl="1" algn="just" defTabSz="449263" eaLnBrk="0" hangingPunct="0"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Corte de gastos sociais</a:t>
            </a:r>
          </a:p>
          <a:p>
            <a:pPr lvl="1" algn="just" defTabSz="449263" eaLnBrk="0" hangingPunct="0"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Congelamento e redução dos salários</a:t>
            </a:r>
          </a:p>
          <a:p>
            <a:pPr lvl="1" algn="just" defTabSz="449263" eaLnBrk="0" hangingPunct="0"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Demissões </a:t>
            </a:r>
          </a:p>
          <a:p>
            <a:pPr lvl="1" algn="just" defTabSz="449263" eaLnBrk="0" hangingPunct="0"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Reformas da Previdência</a:t>
            </a:r>
          </a:p>
          <a:p>
            <a:pPr lvl="1" algn="just" defTabSz="449263" eaLnBrk="0" hangingPunct="0"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Comprometimento dos Fundos de Pensão</a:t>
            </a:r>
          </a:p>
          <a:p>
            <a:pPr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EUROPA: REAÇÃO DA CLASSE TRABALHADORA 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Grandes mobilizações e </a:t>
            </a:r>
            <a:r>
              <a:rPr lang="pt-BR" sz="2800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GREVE GERAL</a:t>
            </a:r>
          </a:p>
        </p:txBody>
      </p:sp>
      <p:pic>
        <p:nvPicPr>
          <p:cNvPr id="9219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0"/>
            <a:ext cx="16478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5"/>
          <p:cNvSpPr txBox="1">
            <a:spLocks noChangeArrowheads="1"/>
          </p:cNvSpPr>
          <p:nvPr/>
        </p:nvSpPr>
        <p:spPr bwMode="auto">
          <a:xfrm>
            <a:off x="200025" y="3357563"/>
            <a:ext cx="8929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           Grécia                            Irlanda	                      França</a:t>
            </a:r>
          </a:p>
        </p:txBody>
      </p:sp>
      <p:sp>
        <p:nvSpPr>
          <p:cNvPr id="10243" name="CaixaDeTexto 7"/>
          <p:cNvSpPr txBox="1">
            <a:spLocks noChangeArrowheads="1"/>
          </p:cNvSpPr>
          <p:nvPr/>
        </p:nvSpPr>
        <p:spPr bwMode="auto">
          <a:xfrm>
            <a:off x="344488" y="6165850"/>
            <a:ext cx="8929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        Portugal                          Inglaterra	                   Espanha</a:t>
            </a:r>
          </a:p>
        </p:txBody>
      </p:sp>
      <p:sp>
        <p:nvSpPr>
          <p:cNvPr id="10244" name="CaixaDeTexto 12"/>
          <p:cNvSpPr txBox="1">
            <a:spLocks noChangeArrowheads="1"/>
          </p:cNvSpPr>
          <p:nvPr/>
        </p:nvSpPr>
        <p:spPr bwMode="auto">
          <a:xfrm>
            <a:off x="0" y="188913"/>
            <a:ext cx="9906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Conjuntura Atual – EUROPA</a:t>
            </a:r>
          </a:p>
          <a:p>
            <a:pPr algn="ctr" eaLnBrk="0" hangingPunct="0">
              <a:lnSpc>
                <a:spcPts val="2200"/>
              </a:lnSpc>
              <a:spcBef>
                <a:spcPct val="500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Manifestações  contra </a:t>
            </a:r>
            <a:r>
              <a:rPr lang="pt-BR" sz="2800" i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Troika </a:t>
            </a: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(FMI, CE, Governos e Bancos)</a:t>
            </a:r>
          </a:p>
        </p:txBody>
      </p:sp>
      <p:pic>
        <p:nvPicPr>
          <p:cNvPr id="10245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6063" y="1643063"/>
            <a:ext cx="2628900" cy="176053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pic>
        <p:nvPicPr>
          <p:cNvPr id="10246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628775"/>
            <a:ext cx="2498725" cy="164623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pic>
        <p:nvPicPr>
          <p:cNvPr id="10247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75" y="1643063"/>
            <a:ext cx="2536825" cy="166846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pic>
        <p:nvPicPr>
          <p:cNvPr id="10248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388" y="4437063"/>
            <a:ext cx="2530475" cy="17303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pic>
        <p:nvPicPr>
          <p:cNvPr id="10249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4437063"/>
            <a:ext cx="2568575" cy="174466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pic>
        <p:nvPicPr>
          <p:cNvPr id="10250" name="Picture 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97688" y="4365625"/>
            <a:ext cx="2019300" cy="183673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">
      <a:dk1>
        <a:srgbClr val="000000"/>
      </a:dk1>
      <a:lt1>
        <a:srgbClr val="FFFF00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00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17382</TotalTime>
  <Words>2756</Words>
  <Application>Microsoft Macintosh PowerPoint</Application>
  <PresentationFormat>A4 (210 x 297 mm)</PresentationFormat>
  <Paragraphs>629</Paragraphs>
  <Slides>43</Slides>
  <Notes>38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50" baseType="lpstr">
      <vt:lpstr>Times New Roman</vt:lpstr>
      <vt:lpstr>MS PGothic</vt:lpstr>
      <vt:lpstr>Arial</vt:lpstr>
      <vt:lpstr>Verdana</vt:lpstr>
      <vt:lpstr>Tahoma</vt:lpstr>
      <vt:lpstr>Wingdings</vt:lpstr>
      <vt:lpstr>Pulso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Orçamento Geral da União – Gastos Selecionados (R$ milhões) 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</vt:vector>
  </TitlesOfParts>
  <Company>Maria Lúcia F. Carneiro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User</cp:lastModifiedBy>
  <cp:revision>1314</cp:revision>
  <cp:lastPrinted>2008-11-20T19:12:03Z</cp:lastPrinted>
  <dcterms:created xsi:type="dcterms:W3CDTF">2001-11-19T18:24:28Z</dcterms:created>
  <dcterms:modified xsi:type="dcterms:W3CDTF">2012-06-28T17:41:04Z</dcterms:modified>
</cp:coreProperties>
</file>