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7"/>
  </p:notesMasterIdLst>
  <p:handoutMasterIdLst>
    <p:handoutMasterId r:id="rId28"/>
  </p:handoutMasterIdLst>
  <p:sldIdLst>
    <p:sldId id="941" r:id="rId2"/>
    <p:sldId id="961" r:id="rId3"/>
    <p:sldId id="962" r:id="rId4"/>
    <p:sldId id="957" r:id="rId5"/>
    <p:sldId id="963" r:id="rId6"/>
    <p:sldId id="943" r:id="rId7"/>
    <p:sldId id="945" r:id="rId8"/>
    <p:sldId id="966" r:id="rId9"/>
    <p:sldId id="965" r:id="rId10"/>
    <p:sldId id="964" r:id="rId11"/>
    <p:sldId id="947" r:id="rId12"/>
    <p:sldId id="948" r:id="rId13"/>
    <p:sldId id="954" r:id="rId14"/>
    <p:sldId id="955" r:id="rId15"/>
    <p:sldId id="956" r:id="rId16"/>
    <p:sldId id="953" r:id="rId17"/>
    <p:sldId id="952" r:id="rId18"/>
    <p:sldId id="949" r:id="rId19"/>
    <p:sldId id="950" r:id="rId20"/>
    <p:sldId id="951" r:id="rId21"/>
    <p:sldId id="958" r:id="rId22"/>
    <p:sldId id="827" r:id="rId23"/>
    <p:sldId id="959" r:id="rId24"/>
    <p:sldId id="960" r:id="rId25"/>
    <p:sldId id="794" r:id="rId26"/>
  </p:sldIdLst>
  <p:sldSz cx="9906000" cy="6858000" type="A4"/>
  <p:notesSz cx="6858000" cy="97107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rgbClr val="FF0000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92D050"/>
    <a:srgbClr val="FFFFFF"/>
    <a:srgbClr val="334F15"/>
    <a:srgbClr val="FF0000"/>
    <a:srgbClr val="FFFF00"/>
    <a:srgbClr val="CC0000"/>
    <a:srgbClr val="0000FF"/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Estilo Claro 3 - Ênfas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608" y="-606"/>
      </p:cViewPr>
      <p:guideLst>
        <p:guide orient="horz" pos="2544"/>
        <p:guide pos="312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64" y="1038"/>
      </p:cViewPr>
      <p:guideLst>
        <p:guide orient="horz" pos="3059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4963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 eaLnBrk="0" hangingPunct="0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C0723DA-423B-4EAE-970C-C6F25AAB31D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0100" y="728663"/>
            <a:ext cx="5257800" cy="3641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11688"/>
            <a:ext cx="5029200" cy="43703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4963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l" defTabSz="94297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9224963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 eaLnBrk="0" hangingPunct="0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9122626-4016-4218-8355-D417C7F69BB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 w="9525"/>
        </p:spPr>
        <p:txBody>
          <a:bodyPr/>
          <a:lstStyle/>
          <a:p>
            <a:fld id="{9790CF42-2DE0-47C4-B3C7-725222E6E058}" type="slidenum">
              <a:rPr lang="pt-BR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altLang="en-US" sz="1200" i="1">
                <a:solidFill>
                  <a:schemeClr val="tx1"/>
                </a:solidFill>
              </a:rPr>
              <a:t>“</a:t>
            </a:r>
            <a:r>
              <a:rPr lang="pt-BR" sz="1200" i="1">
                <a:solidFill>
                  <a:schemeClr val="tx1"/>
                </a:solidFill>
              </a:rPr>
              <a:t>Sr. Correa parece ser incorruptível (...) gasto público cresceu 71% em 2008, resultado de investimentos em escolas e hospitais</a:t>
            </a:r>
            <a:r>
              <a:rPr lang="pt-BR" altLang="en-US" sz="1200" i="1">
                <a:solidFill>
                  <a:schemeClr val="tx1"/>
                </a:solidFill>
              </a:rPr>
              <a:t>”</a:t>
            </a: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altLang="en-US" sz="1200" i="1">
                <a:solidFill>
                  <a:schemeClr val="tx1"/>
                </a:solidFill>
              </a:rPr>
              <a:t>“</a:t>
            </a:r>
            <a:r>
              <a:rPr lang="pt-BR" sz="1200" i="1">
                <a:solidFill>
                  <a:schemeClr val="tx1"/>
                </a:solidFill>
              </a:rPr>
              <a:t>Sr. Correa parece ser incorruptível (...) gasto público cresceu 71% em 2008, resultado de investimentos em escolas e hospitais</a:t>
            </a:r>
            <a:r>
              <a:rPr lang="pt-BR" altLang="en-US" sz="1200" i="1">
                <a:solidFill>
                  <a:schemeClr val="tx1"/>
                </a:solidFill>
              </a:rPr>
              <a:t>”</a:t>
            </a: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altLang="en-US" sz="1200" i="1">
                <a:solidFill>
                  <a:schemeClr val="tx1"/>
                </a:solidFill>
              </a:rPr>
              <a:t>“</a:t>
            </a:r>
            <a:r>
              <a:rPr lang="pt-BR" sz="1200" i="1">
                <a:solidFill>
                  <a:schemeClr val="tx1"/>
                </a:solidFill>
              </a:rPr>
              <a:t>Sr. Correa parece ser incorruptível (...) gasto público cresceu 71% em 2008, resultado de investimentos em escolas e hospitais</a:t>
            </a:r>
            <a:r>
              <a:rPr lang="pt-BR" altLang="en-US" sz="1200" i="1">
                <a:solidFill>
                  <a:schemeClr val="tx1"/>
                </a:solidFill>
              </a:rPr>
              <a:t>”</a:t>
            </a: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altLang="en-US" sz="1200" i="1">
                <a:solidFill>
                  <a:schemeClr val="tx1"/>
                </a:solidFill>
              </a:rPr>
              <a:t>“</a:t>
            </a:r>
            <a:r>
              <a:rPr lang="pt-BR" sz="1200" i="1">
                <a:solidFill>
                  <a:schemeClr val="tx1"/>
                </a:solidFill>
              </a:rPr>
              <a:t>Sr. Correa parece ser incorruptível (...) gasto público cresceu 71% em 2008, resultado de investimentos em escolas e hospitais</a:t>
            </a:r>
            <a:r>
              <a:rPr lang="pt-BR" altLang="en-US" sz="1200" i="1">
                <a:solidFill>
                  <a:schemeClr val="tx1"/>
                </a:solidFill>
              </a:rPr>
              <a:t>”</a:t>
            </a: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altLang="en-US" sz="1200" i="1">
                <a:solidFill>
                  <a:schemeClr val="tx1"/>
                </a:solidFill>
              </a:rPr>
              <a:t>“</a:t>
            </a:r>
            <a:r>
              <a:rPr lang="pt-BR" sz="1200" i="1">
                <a:solidFill>
                  <a:schemeClr val="tx1"/>
                </a:solidFill>
              </a:rPr>
              <a:t>Sr. Correa parece ser incorruptível (...) gasto público cresceu 71% em 2008, resultado de investimentos em escolas e hospitais</a:t>
            </a:r>
            <a:r>
              <a:rPr lang="pt-BR" altLang="en-US" sz="1200" i="1">
                <a:solidFill>
                  <a:schemeClr val="tx1"/>
                </a:solidFill>
              </a:rPr>
              <a:t>”</a:t>
            </a: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  <p:sp>
        <p:nvSpPr>
          <p:cNvPr id="43012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 w="9525"/>
        </p:spPr>
        <p:txBody>
          <a:bodyPr/>
          <a:lstStyle/>
          <a:p>
            <a:fld id="{34C91C02-5A0F-4B9F-9B1D-3FCB2800C753}" type="slidenum">
              <a:rPr lang="pt-BR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altLang="en-US" sz="1200" i="1">
                <a:solidFill>
                  <a:schemeClr val="tx1"/>
                </a:solidFill>
              </a:rPr>
              <a:t>“</a:t>
            </a:r>
            <a:r>
              <a:rPr lang="pt-BR" sz="1200" i="1">
                <a:solidFill>
                  <a:schemeClr val="tx1"/>
                </a:solidFill>
              </a:rPr>
              <a:t>Sr. Correa parece ser incorruptível (...) gasto público cresceu 71% em 2008, resultado de investimentos em escolas e hospitais</a:t>
            </a:r>
            <a:r>
              <a:rPr lang="pt-BR" altLang="en-US" sz="1200" i="1">
                <a:solidFill>
                  <a:schemeClr val="tx1"/>
                </a:solidFill>
              </a:rPr>
              <a:t>”</a:t>
            </a: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altLang="en-US" sz="1200" i="1">
                <a:solidFill>
                  <a:schemeClr val="tx1"/>
                </a:solidFill>
              </a:rPr>
              <a:t>“</a:t>
            </a:r>
            <a:r>
              <a:rPr lang="pt-BR" sz="1200" i="1">
                <a:solidFill>
                  <a:schemeClr val="tx1"/>
                </a:solidFill>
              </a:rPr>
              <a:t>Sr. Correa parece ser incorruptível (...) gasto público cresceu 71% em 2008, resultado de investimentos em escolas e hospitais</a:t>
            </a:r>
            <a:r>
              <a:rPr lang="pt-BR" altLang="en-US" sz="1200" i="1">
                <a:solidFill>
                  <a:schemeClr val="tx1"/>
                </a:solidFill>
              </a:rPr>
              <a:t>”</a:t>
            </a: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altLang="en-US" sz="1200" i="1">
                <a:solidFill>
                  <a:schemeClr val="tx1"/>
                </a:solidFill>
              </a:rPr>
              <a:t>“</a:t>
            </a:r>
            <a:r>
              <a:rPr lang="pt-BR" sz="1200" i="1">
                <a:solidFill>
                  <a:schemeClr val="tx1"/>
                </a:solidFill>
              </a:rPr>
              <a:t>Sr. Correa parece ser incorruptível (...) gasto público cresceu 71% em 2008, resultado de investimentos em escolas e hospitais</a:t>
            </a:r>
            <a:r>
              <a:rPr lang="pt-BR" altLang="en-US" sz="1200" i="1">
                <a:solidFill>
                  <a:schemeClr val="tx1"/>
                </a:solidFill>
              </a:rPr>
              <a:t>”</a:t>
            </a: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altLang="en-US" sz="1200" i="1">
                <a:solidFill>
                  <a:schemeClr val="tx1"/>
                </a:solidFill>
              </a:rPr>
              <a:t>“</a:t>
            </a:r>
            <a:r>
              <a:rPr lang="pt-BR" sz="1200" i="1">
                <a:solidFill>
                  <a:schemeClr val="tx1"/>
                </a:solidFill>
              </a:rPr>
              <a:t>Sr. Correa parece ser incorruptível (...) gasto público cresceu 71% em 2008, resultado de investimentos em escolas e hospitais</a:t>
            </a:r>
            <a:r>
              <a:rPr lang="pt-BR" altLang="en-US" sz="1200" i="1">
                <a:solidFill>
                  <a:schemeClr val="tx1"/>
                </a:solidFill>
              </a:rPr>
              <a:t>”</a:t>
            </a: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altLang="en-US" sz="1200" i="1">
                <a:solidFill>
                  <a:schemeClr val="tx1"/>
                </a:solidFill>
              </a:rPr>
              <a:t>“</a:t>
            </a:r>
            <a:r>
              <a:rPr lang="pt-BR" sz="1200" i="1">
                <a:solidFill>
                  <a:schemeClr val="tx1"/>
                </a:solidFill>
              </a:rPr>
              <a:t>Sr. Correa parece ser incorruptível (...) gasto público cresceu 71% em 2008, resultado de investimentos em escolas e hospitais</a:t>
            </a:r>
            <a:r>
              <a:rPr lang="pt-BR" altLang="en-US" sz="1200" i="1">
                <a:solidFill>
                  <a:schemeClr val="tx1"/>
                </a:solidFill>
              </a:rPr>
              <a:t>”</a:t>
            </a: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altLang="en-US" sz="1200" i="1">
                <a:solidFill>
                  <a:schemeClr val="tx1"/>
                </a:solidFill>
              </a:rPr>
              <a:t>“</a:t>
            </a:r>
            <a:r>
              <a:rPr lang="pt-BR" sz="1200" i="1">
                <a:solidFill>
                  <a:schemeClr val="tx1"/>
                </a:solidFill>
              </a:rPr>
              <a:t>Sr. Correa parece ser incorruptível (...) gasto público cresceu 71% em 2008, resultado de investimentos em escolas e hospitais</a:t>
            </a:r>
            <a:r>
              <a:rPr lang="pt-BR" altLang="en-US" sz="1200" i="1">
                <a:solidFill>
                  <a:schemeClr val="tx1"/>
                </a:solidFill>
              </a:rPr>
              <a:t>”</a:t>
            </a: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altLang="en-US" sz="1200" i="1">
                <a:solidFill>
                  <a:schemeClr val="tx1"/>
                </a:solidFill>
              </a:rPr>
              <a:t>“</a:t>
            </a:r>
            <a:r>
              <a:rPr lang="pt-BR" sz="1200" i="1">
                <a:solidFill>
                  <a:schemeClr val="tx1"/>
                </a:solidFill>
              </a:rPr>
              <a:t>Sr. Correa parece ser incorruptível (...) gasto público cresceu 71% em 2008, resultado de investimentos em escolas e hospitais</a:t>
            </a:r>
            <a:r>
              <a:rPr lang="pt-BR" altLang="en-US" sz="1200" i="1">
                <a:solidFill>
                  <a:schemeClr val="tx1"/>
                </a:solidFill>
              </a:rPr>
              <a:t>”</a:t>
            </a: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altLang="en-US" sz="1200" i="1">
                <a:solidFill>
                  <a:schemeClr val="tx1"/>
                </a:solidFill>
              </a:rPr>
              <a:t>“</a:t>
            </a:r>
            <a:r>
              <a:rPr lang="pt-BR" sz="1200" i="1">
                <a:solidFill>
                  <a:schemeClr val="tx1"/>
                </a:solidFill>
              </a:rPr>
              <a:t>Sr. Correa parece ser incorruptível (...) gasto público cresceu 71% em 2008, resultado de investimentos em escolas e hospitais</a:t>
            </a:r>
            <a:r>
              <a:rPr lang="pt-BR" altLang="en-US" sz="1200" i="1">
                <a:solidFill>
                  <a:schemeClr val="tx1"/>
                </a:solidFill>
              </a:rPr>
              <a:t>”</a:t>
            </a: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altLang="en-US" sz="1200" i="1">
                <a:solidFill>
                  <a:schemeClr val="tx1"/>
                </a:solidFill>
              </a:rPr>
              <a:t>“</a:t>
            </a:r>
            <a:r>
              <a:rPr lang="pt-BR" sz="1200" i="1">
                <a:solidFill>
                  <a:schemeClr val="tx1"/>
                </a:solidFill>
              </a:rPr>
              <a:t>Sr. Correa parece ser incorruptível (...) gasto público cresceu 71% em 2008, resultado de investimentos em escolas e hospitais</a:t>
            </a:r>
            <a:r>
              <a:rPr lang="pt-BR" altLang="en-US" sz="1200" i="1">
                <a:solidFill>
                  <a:schemeClr val="tx1"/>
                </a:solidFill>
              </a:rPr>
              <a:t>”</a:t>
            </a: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  <p:sp>
        <p:nvSpPr>
          <p:cNvPr id="5222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  <a:ln w="9525"/>
        </p:spPr>
        <p:txBody>
          <a:bodyPr/>
          <a:lstStyle/>
          <a:p>
            <a:fld id="{D891C995-5ED0-4286-A978-EBD51C613877}" type="slidenum">
              <a:rPr lang="pt-BR"/>
              <a:pPr/>
              <a:t>25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altLang="en-US" sz="1200" i="1">
                <a:solidFill>
                  <a:schemeClr val="tx1"/>
                </a:solidFill>
              </a:rPr>
              <a:t>“</a:t>
            </a:r>
            <a:r>
              <a:rPr lang="pt-BR" sz="1200" i="1">
                <a:solidFill>
                  <a:schemeClr val="tx1"/>
                </a:solidFill>
              </a:rPr>
              <a:t>Sr. Correa parece ser incorruptível (...) gasto público cresceu 71% em 2008, resultado de investimentos em escolas e hospitais</a:t>
            </a:r>
            <a:r>
              <a:rPr lang="pt-BR" altLang="en-US" sz="1200" i="1">
                <a:solidFill>
                  <a:schemeClr val="tx1"/>
                </a:solidFill>
              </a:rPr>
              <a:t>”</a:t>
            </a: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wrap="none" anchor="ctr"/>
          <a:lstStyle/>
          <a:p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altLang="en-US" sz="1200" i="1">
                <a:solidFill>
                  <a:schemeClr val="tx1"/>
                </a:solidFill>
              </a:rPr>
              <a:t>“</a:t>
            </a:r>
            <a:r>
              <a:rPr lang="pt-BR" sz="1200" i="1">
                <a:solidFill>
                  <a:schemeClr val="tx1"/>
                </a:solidFill>
              </a:rPr>
              <a:t>Sr. Correa parece ser incorruptível (...) gasto público cresceu 71% em 2008, resultado de investimentos em escolas e hospitais</a:t>
            </a:r>
            <a:r>
              <a:rPr lang="pt-BR" altLang="en-US" sz="1200" i="1">
                <a:solidFill>
                  <a:schemeClr val="tx1"/>
                </a:solidFill>
              </a:rPr>
              <a:t>”</a:t>
            </a: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  <p:sp>
        <p:nvSpPr>
          <p:cNvPr id="32772" name="Espaço Reservado para Anotações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altLang="en-US" sz="1200" i="1">
                <a:solidFill>
                  <a:schemeClr val="tx1"/>
                </a:solidFill>
              </a:rPr>
              <a:t>“</a:t>
            </a:r>
            <a:r>
              <a:rPr lang="pt-BR" sz="1200" i="1">
                <a:solidFill>
                  <a:schemeClr val="tx1"/>
                </a:solidFill>
              </a:rPr>
              <a:t>Sr. Correa parece ser incorruptível (...) gasto público cresceu 71% em 2008, resultado de investimentos em escolas e hospitais</a:t>
            </a:r>
            <a:r>
              <a:rPr lang="pt-BR" altLang="en-US" sz="1200" i="1">
                <a:solidFill>
                  <a:schemeClr val="tx1"/>
                </a:solidFill>
              </a:rPr>
              <a:t>”</a:t>
            </a: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  <p:sp>
        <p:nvSpPr>
          <p:cNvPr id="33796" name="Espaço Reservado para Anotações 3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altLang="en-US" sz="1200" i="1">
                <a:solidFill>
                  <a:schemeClr val="tx1"/>
                </a:solidFill>
              </a:rPr>
              <a:t>“</a:t>
            </a:r>
            <a:r>
              <a:rPr lang="pt-BR" sz="1200" i="1">
                <a:solidFill>
                  <a:schemeClr val="tx1"/>
                </a:solidFill>
              </a:rPr>
              <a:t>Sr. Correa parece ser incorruptível (...) gasto público cresceu 71% em 2008, resultado de investimentos em escolas e hospitais</a:t>
            </a:r>
            <a:r>
              <a:rPr lang="pt-BR" altLang="en-US" sz="1200" i="1">
                <a:solidFill>
                  <a:schemeClr val="tx1"/>
                </a:solidFill>
              </a:rPr>
              <a:t>”</a:t>
            </a: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altLang="en-US" sz="1200" i="1">
                <a:solidFill>
                  <a:schemeClr val="tx1"/>
                </a:solidFill>
              </a:rPr>
              <a:t>“</a:t>
            </a:r>
            <a:r>
              <a:rPr lang="pt-BR" sz="1200" i="1">
                <a:solidFill>
                  <a:schemeClr val="tx1"/>
                </a:solidFill>
              </a:rPr>
              <a:t>Sr. Correa parece ser incorruptível (...) gasto público cresceu 71% em 2008, resultado de investimentos em escolas e hospitais</a:t>
            </a:r>
            <a:r>
              <a:rPr lang="pt-BR" altLang="en-US" sz="1200" i="1">
                <a:solidFill>
                  <a:schemeClr val="tx1"/>
                </a:solidFill>
              </a:rPr>
              <a:t>”</a:t>
            </a: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CaixaDeTexto 3"/>
          <p:cNvSpPr txBox="1">
            <a:spLocks noChangeArrowheads="1"/>
          </p:cNvSpPr>
          <p:nvPr/>
        </p:nvSpPr>
        <p:spPr bwMode="auto">
          <a:xfrm>
            <a:off x="714375" y="4568825"/>
            <a:ext cx="5357813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Suspensão pagamento encargos aos rentistas (Bonos Global 2012 e 2030) desde novembro/2008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 Proposta soberana de recompra do restante da dívida por no máximo 30% de seu valor nominal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The Economist (23/04/2009):   </a:t>
            </a:r>
            <a:r>
              <a:rPr lang="pt-BR" altLang="en-US" sz="1200" i="1">
                <a:solidFill>
                  <a:schemeClr val="tx1"/>
                </a:solidFill>
              </a:rPr>
              <a:t>“</a:t>
            </a:r>
            <a:r>
              <a:rPr lang="pt-BR" sz="1200" i="1">
                <a:solidFill>
                  <a:schemeClr val="tx1"/>
                </a:solidFill>
              </a:rPr>
              <a:t>Sr. Correa parece ser incorruptível (...) gasto público cresceu 71% em 2008, resultado de investimentos em escolas e hospitais</a:t>
            </a:r>
            <a:r>
              <a:rPr lang="pt-BR" altLang="en-US" sz="1200" i="1">
                <a:solidFill>
                  <a:schemeClr val="tx1"/>
                </a:solidFill>
              </a:rPr>
              <a:t>”</a:t>
            </a: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ESTA É A PROVA DA VIABILIDADE POLÍTICA DA AUDITORIA DA DÍVIDA </a:t>
            </a:r>
            <a:endParaRPr lang="pt-BR" sz="1200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 i="1">
                <a:solidFill>
                  <a:schemeClr val="tx1"/>
                </a:solidFill>
              </a:rPr>
              <a:t>ENQUANTO ISSO, O GOVERNO BRASILEIRO RECOMPRA TÍTULOS DA DÍVIDA EXTERNA A 130% DO VALOR DE FACE, EM MÉDIA</a:t>
            </a:r>
          </a:p>
          <a:p>
            <a:pPr algn="ctr" eaLnBrk="0" hangingPunct="0">
              <a:spcBef>
                <a:spcPct val="50000"/>
              </a:spcBef>
            </a:pPr>
            <a:endParaRPr lang="pt-BR" sz="1200" i="1">
              <a:solidFill>
                <a:schemeClr val="tx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1200">
                <a:solidFill>
                  <a:schemeClr val="tx1"/>
                </a:solidFill>
              </a:rPr>
              <a:t> </a:t>
            </a:r>
          </a:p>
          <a:p>
            <a:pPr algn="ctr" eaLnBrk="0" hangingPunct="0">
              <a:spcBef>
                <a:spcPct val="50000"/>
              </a:spcBef>
            </a:pPr>
            <a:endParaRPr lang="pt-BR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invGray">
          <a:xfrm>
            <a:off x="9542463" y="0"/>
            <a:ext cx="363537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pt-BR">
              <a:ea typeface="+mn-ea"/>
            </a:endParaRPr>
          </a:p>
        </p:txBody>
      </p:sp>
      <p:sp>
        <p:nvSpPr>
          <p:cNvPr id="1027" name="Freeform 8"/>
          <p:cNvSpPr>
            <a:spLocks/>
          </p:cNvSpPr>
          <p:nvPr/>
        </p:nvSpPr>
        <p:spPr bwMode="white">
          <a:xfrm>
            <a:off x="0" y="-20638"/>
            <a:ext cx="9906000" cy="1682751"/>
          </a:xfrm>
          <a:custGeom>
            <a:avLst/>
            <a:gdLst>
              <a:gd name="T0" fmla="*/ 0 w 5760"/>
              <a:gd name="T1" fmla="*/ 2147483647 h 1060"/>
              <a:gd name="T2" fmla="*/ 0 w 5760"/>
              <a:gd name="T3" fmla="*/ 2147483647 h 1060"/>
              <a:gd name="T4" fmla="*/ 2147483647 w 5760"/>
              <a:gd name="T5" fmla="*/ 2147483647 h 1060"/>
              <a:gd name="T6" fmla="*/ 2147483647 w 5760"/>
              <a:gd name="T7" fmla="*/ 0 h 1060"/>
              <a:gd name="T8" fmla="*/ 2147483647 w 5760"/>
              <a:gd name="T9" fmla="*/ 0 h 1060"/>
              <a:gd name="T10" fmla="*/ 2147483647 w 5760"/>
              <a:gd name="T11" fmla="*/ 2147483647 h 1060"/>
              <a:gd name="T12" fmla="*/ 2147483647 w 5760"/>
              <a:gd name="T13" fmla="*/ 2147483647 h 1060"/>
              <a:gd name="T14" fmla="*/ 2147483647 w 5760"/>
              <a:gd name="T15" fmla="*/ 2147483647 h 1060"/>
              <a:gd name="T16" fmla="*/ 2147483647 w 5760"/>
              <a:gd name="T17" fmla="*/ 2147483647 h 1060"/>
              <a:gd name="T18" fmla="*/ 2147483647 w 5760"/>
              <a:gd name="T19" fmla="*/ 2147483647 h 1060"/>
              <a:gd name="T20" fmla="*/ 2147483647 w 5760"/>
              <a:gd name="T21" fmla="*/ 2147483647 h 1060"/>
              <a:gd name="T22" fmla="*/ 2147483647 w 5760"/>
              <a:gd name="T23" fmla="*/ 2147483647 h 1060"/>
              <a:gd name="T24" fmla="*/ 2147483647 w 5760"/>
              <a:gd name="T25" fmla="*/ 2147483647 h 1060"/>
              <a:gd name="T26" fmla="*/ 2147483647 w 5760"/>
              <a:gd name="T27" fmla="*/ 2147483647 h 1060"/>
              <a:gd name="T28" fmla="*/ 2147483647 w 5760"/>
              <a:gd name="T29" fmla="*/ 2147483647 h 1060"/>
              <a:gd name="T30" fmla="*/ 2147483647 w 5760"/>
              <a:gd name="T31" fmla="*/ 2147483647 h 1060"/>
              <a:gd name="T32" fmla="*/ 2147483647 w 5760"/>
              <a:gd name="T33" fmla="*/ 2147483647 h 1060"/>
              <a:gd name="T34" fmla="*/ 2147483647 w 5760"/>
              <a:gd name="T35" fmla="*/ 2147483647 h 1060"/>
              <a:gd name="T36" fmla="*/ 2147483647 w 5760"/>
              <a:gd name="T37" fmla="*/ 2147483647 h 1060"/>
              <a:gd name="T38" fmla="*/ 2147483647 w 5760"/>
              <a:gd name="T39" fmla="*/ 2147483647 h 1060"/>
              <a:gd name="T40" fmla="*/ 2147483647 w 5760"/>
              <a:gd name="T41" fmla="*/ 2147483647 h 1060"/>
              <a:gd name="T42" fmla="*/ 2147483647 w 5760"/>
              <a:gd name="T43" fmla="*/ 2147483647 h 1060"/>
              <a:gd name="T44" fmla="*/ 2147483647 w 5760"/>
              <a:gd name="T45" fmla="*/ 2147483647 h 1060"/>
              <a:gd name="T46" fmla="*/ 2147483647 w 5760"/>
              <a:gd name="T47" fmla="*/ 2147483647 h 1060"/>
              <a:gd name="T48" fmla="*/ 2147483647 w 5760"/>
              <a:gd name="T49" fmla="*/ 2147483647 h 1060"/>
              <a:gd name="T50" fmla="*/ 2147483647 w 5760"/>
              <a:gd name="T51" fmla="*/ 2147483647 h 1060"/>
              <a:gd name="T52" fmla="*/ 2147483647 w 5760"/>
              <a:gd name="T53" fmla="*/ 2147483647 h 1060"/>
              <a:gd name="T54" fmla="*/ 0 w 5760"/>
              <a:gd name="T55" fmla="*/ 2147483647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028" name="Freeform 9"/>
          <p:cNvSpPr>
            <a:spLocks/>
          </p:cNvSpPr>
          <p:nvPr/>
        </p:nvSpPr>
        <p:spPr bwMode="white">
          <a:xfrm>
            <a:off x="0" y="-20638"/>
            <a:ext cx="9086850" cy="1068388"/>
          </a:xfrm>
          <a:custGeom>
            <a:avLst/>
            <a:gdLst>
              <a:gd name="T0" fmla="*/ 0 w 5284"/>
              <a:gd name="T1" fmla="*/ 2147483647 h 673"/>
              <a:gd name="T2" fmla="*/ 0 w 5284"/>
              <a:gd name="T3" fmla="*/ 2147483647 h 673"/>
              <a:gd name="T4" fmla="*/ 2147483647 w 5284"/>
              <a:gd name="T5" fmla="*/ 2147483647 h 673"/>
              <a:gd name="T6" fmla="*/ 2147483647 w 5284"/>
              <a:gd name="T7" fmla="*/ 2147483647 h 673"/>
              <a:gd name="T8" fmla="*/ 2147483647 w 5284"/>
              <a:gd name="T9" fmla="*/ 2147483647 h 673"/>
              <a:gd name="T10" fmla="*/ 2147483647 w 5284"/>
              <a:gd name="T11" fmla="*/ 2147483647 h 673"/>
              <a:gd name="T12" fmla="*/ 2147483647 w 5284"/>
              <a:gd name="T13" fmla="*/ 2147483647 h 673"/>
              <a:gd name="T14" fmla="*/ 2147483647 w 5284"/>
              <a:gd name="T15" fmla="*/ 2147483647 h 673"/>
              <a:gd name="T16" fmla="*/ 2147483647 w 5284"/>
              <a:gd name="T17" fmla="*/ 2147483647 h 673"/>
              <a:gd name="T18" fmla="*/ 2147483647 w 5284"/>
              <a:gd name="T19" fmla="*/ 2147483647 h 673"/>
              <a:gd name="T20" fmla="*/ 2147483647 w 5284"/>
              <a:gd name="T21" fmla="*/ 2147483647 h 673"/>
              <a:gd name="T22" fmla="*/ 2147483647 w 5284"/>
              <a:gd name="T23" fmla="*/ 2147483647 h 673"/>
              <a:gd name="T24" fmla="*/ 2147483647 w 5284"/>
              <a:gd name="T25" fmla="*/ 2147483647 h 673"/>
              <a:gd name="T26" fmla="*/ 2147483647 w 5284"/>
              <a:gd name="T27" fmla="*/ 2147483647 h 673"/>
              <a:gd name="T28" fmla="*/ 2147483647 w 5284"/>
              <a:gd name="T29" fmla="*/ 2147483647 h 673"/>
              <a:gd name="T30" fmla="*/ 2147483647 w 5284"/>
              <a:gd name="T31" fmla="*/ 2147483647 h 673"/>
              <a:gd name="T32" fmla="*/ 2147483647 w 5284"/>
              <a:gd name="T33" fmla="*/ 2147483647 h 673"/>
              <a:gd name="T34" fmla="*/ 2147483647 w 5284"/>
              <a:gd name="T35" fmla="*/ 2147483647 h 673"/>
              <a:gd name="T36" fmla="*/ 2147483647 w 5284"/>
              <a:gd name="T37" fmla="*/ 2147483647 h 673"/>
              <a:gd name="T38" fmla="*/ 2147483647 w 5284"/>
              <a:gd name="T39" fmla="*/ 2147483647 h 673"/>
              <a:gd name="T40" fmla="*/ 2147483647 w 5284"/>
              <a:gd name="T41" fmla="*/ 2147483647 h 673"/>
              <a:gd name="T42" fmla="*/ 2147483647 w 5284"/>
              <a:gd name="T43" fmla="*/ 2147483647 h 673"/>
              <a:gd name="T44" fmla="*/ 2147483647 w 5284"/>
              <a:gd name="T45" fmla="*/ 2147483647 h 673"/>
              <a:gd name="T46" fmla="*/ 2147483647 w 5284"/>
              <a:gd name="T47" fmla="*/ 2147483647 h 673"/>
              <a:gd name="T48" fmla="*/ 2147483647 w 5284"/>
              <a:gd name="T49" fmla="*/ 2147483647 h 673"/>
              <a:gd name="T50" fmla="*/ 2147483647 w 5284"/>
              <a:gd name="T51" fmla="*/ 2147483647 h 673"/>
              <a:gd name="T52" fmla="*/ 2147483647 w 5284"/>
              <a:gd name="T53" fmla="*/ 0 h 673"/>
              <a:gd name="T54" fmla="*/ 2147483647 w 5284"/>
              <a:gd name="T55" fmla="*/ 0 h 673"/>
              <a:gd name="T56" fmla="*/ 2147483647 w 5284"/>
              <a:gd name="T57" fmla="*/ 2147483647 h 673"/>
              <a:gd name="T58" fmla="*/ 2147483647 w 5284"/>
              <a:gd name="T59" fmla="*/ 2147483647 h 673"/>
              <a:gd name="T60" fmla="*/ 2147483647 w 5284"/>
              <a:gd name="T61" fmla="*/ 2147483647 h 673"/>
              <a:gd name="T62" fmla="*/ 2147483647 w 5284"/>
              <a:gd name="T63" fmla="*/ 2147483647 h 673"/>
              <a:gd name="T64" fmla="*/ 2147483647 w 5284"/>
              <a:gd name="T65" fmla="*/ 2147483647 h 673"/>
              <a:gd name="T66" fmla="*/ 2147483647 w 5284"/>
              <a:gd name="T67" fmla="*/ 2147483647 h 673"/>
              <a:gd name="T68" fmla="*/ 2147483647 w 5284"/>
              <a:gd name="T69" fmla="*/ 2147483647 h 673"/>
              <a:gd name="T70" fmla="*/ 2147483647 w 5284"/>
              <a:gd name="T71" fmla="*/ 2147483647 h 673"/>
              <a:gd name="T72" fmla="*/ 2147483647 w 5284"/>
              <a:gd name="T73" fmla="*/ 2147483647 h 673"/>
              <a:gd name="T74" fmla="*/ 2147483647 w 5284"/>
              <a:gd name="T75" fmla="*/ 2147483647 h 673"/>
              <a:gd name="T76" fmla="*/ 2147483647 w 5284"/>
              <a:gd name="T77" fmla="*/ 2147483647 h 673"/>
              <a:gd name="T78" fmla="*/ 2147483647 w 5284"/>
              <a:gd name="T79" fmla="*/ 2147483647 h 673"/>
              <a:gd name="T80" fmla="*/ 2147483647 w 5284"/>
              <a:gd name="T81" fmla="*/ 2147483647 h 673"/>
              <a:gd name="T82" fmla="*/ 2147483647 w 5284"/>
              <a:gd name="T83" fmla="*/ 2147483647 h 673"/>
              <a:gd name="T84" fmla="*/ 2147483647 w 5284"/>
              <a:gd name="T85" fmla="*/ 2147483647 h 673"/>
              <a:gd name="T86" fmla="*/ 0 w 5284"/>
              <a:gd name="T87" fmla="*/ 2147483647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029" name="Freeform 10"/>
          <p:cNvSpPr>
            <a:spLocks/>
          </p:cNvSpPr>
          <p:nvPr/>
        </p:nvSpPr>
        <p:spPr bwMode="white">
          <a:xfrm>
            <a:off x="0" y="-20638"/>
            <a:ext cx="4959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7 h 286"/>
              <a:gd name="T4" fmla="*/ 2147483647 w 2884"/>
              <a:gd name="T5" fmla="*/ 2147483647 h 286"/>
              <a:gd name="T6" fmla="*/ 2147483647 w 2884"/>
              <a:gd name="T7" fmla="*/ 2147483647 h 286"/>
              <a:gd name="T8" fmla="*/ 2147483647 w 2884"/>
              <a:gd name="T9" fmla="*/ 2147483647 h 286"/>
              <a:gd name="T10" fmla="*/ 2147483647 w 2884"/>
              <a:gd name="T11" fmla="*/ 2147483647 h 286"/>
              <a:gd name="T12" fmla="*/ 2147483647 w 2884"/>
              <a:gd name="T13" fmla="*/ 2147483647 h 286"/>
              <a:gd name="T14" fmla="*/ 2147483647 w 2884"/>
              <a:gd name="T15" fmla="*/ 2147483647 h 286"/>
              <a:gd name="T16" fmla="*/ 2147483647 w 2884"/>
              <a:gd name="T17" fmla="*/ 2147483647 h 286"/>
              <a:gd name="T18" fmla="*/ 2147483647 w 2884"/>
              <a:gd name="T19" fmla="*/ 2147483647 h 286"/>
              <a:gd name="T20" fmla="*/ 2147483647 w 2884"/>
              <a:gd name="T21" fmla="*/ 2147483647 h 286"/>
              <a:gd name="T22" fmla="*/ 2147483647 w 2884"/>
              <a:gd name="T23" fmla="*/ 2147483647 h 286"/>
              <a:gd name="T24" fmla="*/ 2147483647 w 2884"/>
              <a:gd name="T25" fmla="*/ 2147483647 h 286"/>
              <a:gd name="T26" fmla="*/ 2147483647 w 2884"/>
              <a:gd name="T27" fmla="*/ 2147483647 h 286"/>
              <a:gd name="T28" fmla="*/ 2147483647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C"/>
          </a:p>
        </p:txBody>
      </p:sp>
      <p:sp>
        <p:nvSpPr>
          <p:cNvPr id="17" name="16 Rectángulo"/>
          <p:cNvSpPr/>
          <p:nvPr userDrawn="1"/>
        </p:nvSpPr>
        <p:spPr bwMode="auto">
          <a:xfrm>
            <a:off x="-15875" y="-65088"/>
            <a:ext cx="10239375" cy="7072313"/>
          </a:xfrm>
          <a:prstGeom prst="rect">
            <a:avLst/>
          </a:prstGeom>
          <a:solidFill>
            <a:schemeClr val="bg2">
              <a:lumMod val="85000"/>
              <a:lumOff val="15000"/>
            </a:schemeClr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endParaRPr lang="es-EC">
              <a:ea typeface="+mn-ea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jp.gov.br/index.php/component/docman/doc_download/654-deficit-habitacional-no-brasil-2008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dieese.org.br/ped/bhz/pedbhz0911.pdf" TargetMode="External"/><Relationship Id="rId4" Type="http://schemas.openxmlformats.org/officeDocument/2006/relationships/hyperlink" Target="http://www.iets.org.br/article.php3?id_article=915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28588" y="188913"/>
            <a:ext cx="9906000" cy="63706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 sz="3200">
              <a:solidFill>
                <a:srgbClr val="FFFF00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pt-BR" sz="4400" i="1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>
              <a:solidFill>
                <a:srgbClr val="FFFF00"/>
              </a:solidFill>
            </a:endParaRPr>
          </a:p>
          <a:p>
            <a:pPr algn="ctr" eaLnBrk="0" hangingPunct="0"/>
            <a:endParaRPr lang="pt-BR" sz="3000" b="0" i="1">
              <a:solidFill>
                <a:srgbClr val="FFFF00"/>
              </a:solidFill>
            </a:endParaRPr>
          </a:p>
          <a:p>
            <a:pPr algn="ctr" eaLnBrk="0" hangingPunct="0"/>
            <a:endParaRPr lang="pt-BR" sz="2700">
              <a:solidFill>
                <a:srgbClr val="FFFF00"/>
              </a:solidFill>
            </a:endParaRPr>
          </a:p>
          <a:p>
            <a:pPr algn="ctr" eaLnBrk="0" hangingPunct="0"/>
            <a:endParaRPr lang="pt-BR" sz="500" i="1">
              <a:solidFill>
                <a:schemeClr val="accent1"/>
              </a:solidFill>
            </a:endParaRPr>
          </a:p>
          <a:p>
            <a:pPr algn="ctr" eaLnBrk="0" hangingPunct="0"/>
            <a:endParaRPr lang="pt-BR" sz="500" i="1">
              <a:solidFill>
                <a:schemeClr val="accent1"/>
              </a:solidFill>
            </a:endParaRPr>
          </a:p>
          <a:p>
            <a:pPr algn="ctr" eaLnBrk="0" hangingPunct="0"/>
            <a:endParaRPr lang="pt-BR" sz="500" b="0" i="1">
              <a:solidFill>
                <a:srgbClr val="FFFFFF"/>
              </a:solidFill>
              <a:latin typeface="Verdana" pitchFamily="34" charset="0"/>
            </a:endParaRPr>
          </a:p>
          <a:p>
            <a:pPr algn="ctr" eaLnBrk="0" hangingPunct="0"/>
            <a:endParaRPr lang="pt-BR" sz="500" b="0" i="1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pt-BR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Maria Lucia Fattorelli</a:t>
            </a:r>
          </a:p>
          <a:p>
            <a:pPr algn="ctr" eaLnBrk="0" hangingPunct="0"/>
            <a:endParaRPr lang="pt-BR" sz="500" b="0" i="1">
              <a:solidFill>
                <a:srgbClr val="FFFFFF"/>
              </a:solidFill>
              <a:latin typeface="Verdana" pitchFamily="34" charset="0"/>
            </a:endParaRPr>
          </a:p>
          <a:p>
            <a:pPr algn="ctr" eaLnBrk="0" hangingPunct="0"/>
            <a:endParaRPr lang="pt-BR" sz="2800" b="0" i="1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pt-BR" sz="2800" b="0" i="1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COMISSÃO ESPECIAL DA DÍVIDA PÚBLICA - ALMG</a:t>
            </a:r>
          </a:p>
          <a:p>
            <a:pPr algn="ctr" eaLnBrk="0" hangingPunct="0"/>
            <a:r>
              <a:rPr lang="pt-BR" sz="2800" b="0" i="1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Belo Horizonte, 28 de novembro de 2011</a:t>
            </a: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488" y="836613"/>
            <a:ext cx="3287712" cy="351155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</p:pic>
      <p:sp>
        <p:nvSpPr>
          <p:cNvPr id="2052" name="CaixaDeTexto 3"/>
          <p:cNvSpPr txBox="1">
            <a:spLocks noChangeArrowheads="1"/>
          </p:cNvSpPr>
          <p:nvPr/>
        </p:nvSpPr>
        <p:spPr bwMode="auto">
          <a:xfrm>
            <a:off x="4448175" y="981075"/>
            <a:ext cx="4968875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</a:pPr>
            <a:endParaRPr lang="pt-BR" sz="40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>
              <a:spcBef>
                <a:spcPts val="600"/>
              </a:spcBef>
            </a:pPr>
            <a:r>
              <a:rPr lang="pt-BR" sz="40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 CRISE DA DÍVIDA PÚBLICA DOS ESTADOS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38125" y="142875"/>
            <a:ext cx="9440863" cy="660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92D050"/>
                </a:solidFill>
                <a:latin typeface="Tahoma" pitchFamily="34" charset="0"/>
              </a:rPr>
              <a:t>ORIGEM DA RENEGOCIAÇÃO COM A UNIÃO: </a:t>
            </a: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92D050"/>
                </a:solidFill>
                <a:latin typeface="Tahoma" pitchFamily="34" charset="0"/>
              </a:rPr>
              <a:t>IMPOSIÇÃO DO FMI</a:t>
            </a: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>
                <a:solidFill>
                  <a:srgbClr val="FFFFFF"/>
                </a:solidFill>
                <a:latin typeface="Tahoma" pitchFamily="34" charset="0"/>
              </a:rPr>
              <a:t>Carta de Intenções de dezembro/1991, itens 24 e 26:</a:t>
            </a: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>
              <a:solidFill>
                <a:srgbClr val="FFFFFF"/>
              </a:solidFill>
              <a:latin typeface="Tahoma" pitchFamily="34" charset="0"/>
            </a:endParaRPr>
          </a:p>
          <a:p>
            <a:pPr algn="just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 i="1">
                <a:solidFill>
                  <a:srgbClr val="FFFFFF"/>
                </a:solidFill>
                <a:latin typeface="Tahoma" pitchFamily="34" charset="0"/>
              </a:rPr>
              <a:t>	</a:t>
            </a:r>
            <a:r>
              <a:rPr lang="pt-BR" altLang="en-US" sz="2200" b="0" i="1">
                <a:solidFill>
                  <a:srgbClr val="FFFFFF"/>
                </a:solidFill>
                <a:latin typeface="Tahoma" pitchFamily="34" charset="0"/>
              </a:rPr>
              <a:t>“</a:t>
            </a:r>
            <a:r>
              <a:rPr lang="pt-BR" sz="2200" b="0" i="1">
                <a:solidFill>
                  <a:srgbClr val="FFFFFF"/>
                </a:solidFill>
                <a:latin typeface="Tahoma" pitchFamily="34" charset="0"/>
              </a:rPr>
              <a:t>24.	 Um ambicioso programa de privatizações que deverá render aproximadamente US$ 18 bilhões foi iniciado em outubro de 1991, com a venda da USIMINAS – uma lucrativa siderúrgica que é a maior da América Latina...</a:t>
            </a:r>
            <a:r>
              <a:rPr lang="pt-BR" altLang="en-US" sz="2200" b="0" i="1">
                <a:solidFill>
                  <a:srgbClr val="FFFFFF"/>
                </a:solidFill>
                <a:latin typeface="Tahoma" pitchFamily="34" charset="0"/>
              </a:rPr>
              <a:t>”</a:t>
            </a:r>
            <a:endParaRPr lang="es-EC" altLang="ja-JP" sz="2200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just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b="0" i="1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just" defTabSz="449263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pt-BR" sz="2200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26.	Para facilitar um maior fortalecimento das finanças públicas, em outubro o Executivo submeteu ao Congresso propostas de mudanças institucionais que procuram fazer modificações na distribuição de receitas tributárias entre os governos federal, estadual e municipal para 1992 e 1993, a </a:t>
            </a:r>
            <a:r>
              <a:rPr lang="pt-BR" sz="2200" b="0" i="1" u="sng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proibição de novas emissões de títulos de dívida pelos estados</a:t>
            </a:r>
            <a:r>
              <a:rPr lang="pt-BR" sz="2200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e um programa de reestruturação de dívida no qual </a:t>
            </a:r>
            <a:r>
              <a:rPr lang="pt-BR" sz="2200" b="0" i="1" u="sng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o governo federal vai assumir as dívidas dos estados em troca de um programa de ajuste de 2 anos que vai facilitar a reestruturação dos gastos dos estados</a:t>
            </a:r>
            <a:r>
              <a:rPr lang="pt-BR" sz="2200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;  </a:t>
            </a:r>
            <a:endParaRPr lang="pt-BR" sz="2200" b="0" i="1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142875"/>
            <a:ext cx="9906000" cy="6403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TAXAS DE JUROS ELEVADAS e ANATOCISMO</a:t>
            </a: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5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marL="93663" lvl="1"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 u="sng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Art. 3º da Lei 9.496/1997</a:t>
            </a:r>
            <a:r>
              <a:rPr lang="pt-BR" sz="2000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: Os contratos de refinanciamento de que trata esta Lei serão pagos (...) observadas as seguintes condições:</a:t>
            </a:r>
          </a:p>
          <a:p>
            <a:pPr marL="93663" lvl="1"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I - juros: calculados e debitados </a:t>
            </a:r>
            <a:r>
              <a:rPr lang="pt-BR" sz="2000" b="0" i="1" u="sng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mensalmente</a:t>
            </a:r>
            <a:r>
              <a:rPr lang="pt-BR" sz="2000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, à taxa mínima de seis por cento ao ano, </a:t>
            </a:r>
            <a:r>
              <a:rPr lang="pt-BR" sz="2000" b="0" i="1" u="sng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sobre o saldo devedor previamente atualizado</a:t>
            </a:r>
            <a:r>
              <a:rPr lang="pt-BR" sz="2000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93663" lvl="1"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II - atualização monetária: calculada e debitada mensalmente com base na variação do IGP-DI...</a:t>
            </a:r>
          </a:p>
          <a:p>
            <a:pPr marL="93663" lvl="1"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500" b="0" i="1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Relatório Final da CPI da Dívida Pública – Maio / 2010</a:t>
            </a:r>
          </a:p>
          <a:p>
            <a:pPr algn="ctr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(aprovado pela base do governo e pelo PSDB)</a:t>
            </a: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500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en-US" sz="1900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pt-BR" sz="1900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85. O custo para os Estados dos contratos firmados ao amparo da Lei 9.496/97, com a correção dos saldos devedores pelo IGP-DI mais uma taxa que variou de 6% a 7,5% ao ano, revelou-se excessivo por diversas razões. Primeiro, o índice escolhido mostrou-se volátil, absorvendo efeitos das variações cambiais do período, e apresentou picos, principalmente nos anos de 1999 e 2002, que afetaram fortemente o estoque da dívida e o saldo devedor, bem mais do que se, por exemplo, o IPCA tivesse sido escolhido para atualização. Esse fator fez com que, mesmo com o pagamento rigoroso dos juros e amortizações pelos devedores, o estoque da dívida tenha aumentado significativamente. </a:t>
            </a:r>
            <a:endParaRPr lang="pt-BR" sz="1900" b="0" i="1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142875"/>
            <a:ext cx="9906000" cy="1309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O EFEITO BRUTAL DA TAXA DE JUROS (IGP-DI + 7,5%)</a:t>
            </a:r>
          </a:p>
          <a:p>
            <a:pPr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     DÍVIDA CONTRATUAL DE MINAS GERAIS – R$ bilhões</a:t>
            </a: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5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3315" name="CaixaDeTexto 3"/>
          <p:cNvSpPr txBox="1">
            <a:spLocks noChangeArrowheads="1"/>
          </p:cNvSpPr>
          <p:nvPr/>
        </p:nvSpPr>
        <p:spPr bwMode="auto">
          <a:xfrm>
            <a:off x="407988" y="5345113"/>
            <a:ext cx="94980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Elaboração: Auditoria Cidadã da Dívida, a partir de dados coletados pelo SINDIFISCO, e disponíveis em:</a:t>
            </a:r>
          </a:p>
          <a:p>
            <a:pPr algn="ctr"/>
            <a:r>
              <a:rPr lang="pt-BR" sz="1200" b="0" u="sng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http://www.sindifiscomg.com.br/cartilhas/Cartilha/cartilha.pdf </a:t>
            </a:r>
            <a:r>
              <a:rPr lang="pt-BR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, pág 41 </a:t>
            </a:r>
            <a:endParaRPr lang="pt-BR" sz="1200">
              <a:solidFill>
                <a:srgbClr val="FFFFFF"/>
              </a:solidFill>
            </a:endParaRPr>
          </a:p>
        </p:txBody>
      </p:sp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0688" y="1341438"/>
            <a:ext cx="6821487" cy="395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CaixaDeTexto 1"/>
          <p:cNvSpPr txBox="1">
            <a:spLocks noChangeArrowheads="1"/>
          </p:cNvSpPr>
          <p:nvPr/>
        </p:nvSpPr>
        <p:spPr bwMode="auto">
          <a:xfrm>
            <a:off x="7242175" y="1700213"/>
            <a:ext cx="2824163" cy="350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2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Simulação com Juros de 6% ao ano: </a:t>
            </a:r>
          </a:p>
          <a:p>
            <a:pPr algn="ctr"/>
            <a:endParaRPr lang="pt-BR" sz="22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pt-BR" sz="22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JUROS IGUAIS AOS COBRADOS PELO BNDES DAS EMPRESAS PRIVADAS</a:t>
            </a:r>
          </a:p>
          <a:p>
            <a:endParaRPr lang="pt-BR"/>
          </a:p>
        </p:txBody>
      </p:sp>
      <p:sp>
        <p:nvSpPr>
          <p:cNvPr id="13318" name="CaixaDeTexto 2"/>
          <p:cNvSpPr txBox="1">
            <a:spLocks noChangeArrowheads="1"/>
          </p:cNvSpPr>
          <p:nvPr/>
        </p:nvSpPr>
        <p:spPr bwMode="auto">
          <a:xfrm>
            <a:off x="420688" y="6021388"/>
            <a:ext cx="93567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800"/>
              </a:spcBef>
            </a:pPr>
            <a:r>
              <a:rPr lang="pt-BR" sz="1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É importante que a Comissão requeira os dados, ano a ano, do quanto foi pago, o quanto a dívida rendeu de juros, e o demonstrativo do saldo final a cada ano. Com base nisso, esta simulação poderia se tornar mais precisa.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142875"/>
            <a:ext cx="9906000" cy="463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CÁLCULOS REFERENTES AO GRÁFICO ANTERIOR</a:t>
            </a:r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1175" y="765175"/>
            <a:ext cx="9131300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73050" y="115888"/>
            <a:ext cx="9632950" cy="895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 DÍVIDA DE MG CONSOME MAIS RECURSOS QUE AS ÁREAS DE SEGURANÇA, EDUCAÇÃO E TRANSPORTE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563" y="1268413"/>
            <a:ext cx="7272337" cy="524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CaixaDeTexto 1"/>
          <p:cNvSpPr txBox="1">
            <a:spLocks noChangeArrowheads="1"/>
          </p:cNvSpPr>
          <p:nvPr/>
        </p:nvSpPr>
        <p:spPr bwMode="auto">
          <a:xfrm>
            <a:off x="8048625" y="1998663"/>
            <a:ext cx="2017713" cy="409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É preciso considerar também, como custo da dívida, o montante de juros que não consegue ser pago pelo Estado e se incorpora ao montante da dívida.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73050" y="115888"/>
            <a:ext cx="9632950" cy="895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O PAGAMENTO DESTA DÍVIDA VIOLA OS DIREITOS HUMANOS FUNDAMENTAIS DO POVO MINEIRO</a:t>
            </a:r>
          </a:p>
        </p:txBody>
      </p:sp>
      <p:sp>
        <p:nvSpPr>
          <p:cNvPr id="16387" name="CaixaDeTexto 1"/>
          <p:cNvSpPr txBox="1">
            <a:spLocks noChangeArrowheads="1"/>
          </p:cNvSpPr>
          <p:nvPr/>
        </p:nvSpPr>
        <p:spPr bwMode="auto">
          <a:xfrm>
            <a:off x="106363" y="3284538"/>
            <a:ext cx="10066337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Déficit habitacional em MG: 474 mil domicílios</a:t>
            </a:r>
          </a:p>
          <a:p>
            <a:pPr algn="ctr"/>
            <a:r>
              <a:rPr lang="pt-BR" sz="20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Além disso, 526 mil domicílios são inadequados (falta de infra-estrutura) </a:t>
            </a:r>
          </a:p>
          <a:p>
            <a:pPr algn="ctr"/>
            <a:endParaRPr lang="pt-BR" sz="20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pt-BR" sz="12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Fonte: Fundação João Pinheiro, 2008 – Disponível em </a:t>
            </a:r>
            <a:r>
              <a:rPr lang="pt-BR" sz="1200">
                <a:solidFill>
                  <a:srgbClr val="FFFFFF"/>
                </a:solidFill>
                <a:latin typeface="Tahoma" pitchFamily="34" charset="0"/>
                <a:cs typeface="Tahoma" pitchFamily="34" charset="0"/>
                <a:hlinkClick r:id="rId3"/>
              </a:rPr>
              <a:t>http://www.fjp.gov.br/index.php/component/docman/doc_download/654-deficit-habitacional-no-brasil-2008</a:t>
            </a:r>
            <a:r>
              <a:rPr lang="pt-BR" sz="12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, Págs  31 e 62</a:t>
            </a:r>
          </a:p>
        </p:txBody>
      </p:sp>
      <p:sp>
        <p:nvSpPr>
          <p:cNvPr id="16388" name="CaixaDeTexto 4"/>
          <p:cNvSpPr txBox="1">
            <a:spLocks noChangeArrowheads="1"/>
          </p:cNvSpPr>
          <p:nvPr/>
        </p:nvSpPr>
        <p:spPr bwMode="auto">
          <a:xfrm>
            <a:off x="142875" y="1019175"/>
            <a:ext cx="10066338" cy="169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pt-BR" sz="20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pt-BR" sz="20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pt-BR" sz="20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Estado de Minas Gerais: 2,944 milhões de pobres, e 645 mil famintos</a:t>
            </a:r>
          </a:p>
          <a:p>
            <a:pPr algn="ctr"/>
            <a:endParaRPr lang="pt-BR" sz="20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pt-BR" sz="12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Fonte: IETS, 2009  - Disponível em:</a:t>
            </a:r>
            <a:endParaRPr lang="pt-BR" sz="1200">
              <a:solidFill>
                <a:srgbClr val="FFFFFF"/>
              </a:solidFill>
              <a:latin typeface="Tahoma" pitchFamily="34" charset="0"/>
              <a:cs typeface="Tahoma" pitchFamily="34" charset="0"/>
              <a:hlinkClick r:id="rId3"/>
            </a:endParaRPr>
          </a:p>
          <a:p>
            <a:pPr algn="ctr"/>
            <a:r>
              <a:rPr lang="pt-BR" sz="1200">
                <a:solidFill>
                  <a:srgbClr val="FFFFFF"/>
                </a:solidFill>
                <a:latin typeface="Tahoma" pitchFamily="34" charset="0"/>
                <a:cs typeface="Tahoma" pitchFamily="34" charset="0"/>
                <a:hlinkClick r:id="rId4"/>
              </a:rPr>
              <a:t>http://www.iets.org.br/article.php3?id_article=915</a:t>
            </a:r>
            <a:r>
              <a:rPr lang="pt-BR" sz="12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16389" name="CaixaDeTexto 5"/>
          <p:cNvSpPr txBox="1">
            <a:spLocks noChangeArrowheads="1"/>
          </p:cNvSpPr>
          <p:nvPr/>
        </p:nvSpPr>
        <p:spPr bwMode="auto">
          <a:xfrm>
            <a:off x="142875" y="5089525"/>
            <a:ext cx="10066338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pt-BR" sz="20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endParaRPr lang="pt-BR" sz="20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pt-BR" sz="20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156 mil desempregados apenas na Região Metropolitana de BH</a:t>
            </a:r>
          </a:p>
          <a:p>
            <a:pPr algn="ctr"/>
            <a:endParaRPr lang="pt-BR" sz="20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pt-BR" sz="12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Fonte: DIEESE, Set/2011 - Disponível em:</a:t>
            </a:r>
            <a:endParaRPr lang="pt-BR" sz="1200">
              <a:solidFill>
                <a:srgbClr val="FFFFFF"/>
              </a:solidFill>
              <a:latin typeface="Tahoma" pitchFamily="34" charset="0"/>
              <a:cs typeface="Tahoma" pitchFamily="34" charset="0"/>
              <a:hlinkClick r:id="rId3"/>
            </a:endParaRPr>
          </a:p>
          <a:p>
            <a:pPr algn="ctr"/>
            <a:r>
              <a:rPr lang="pt-BR" sz="1200">
                <a:solidFill>
                  <a:srgbClr val="FFFFFF"/>
                </a:solidFill>
                <a:latin typeface="Tahoma" pitchFamily="34" charset="0"/>
                <a:cs typeface="Tahoma" pitchFamily="34" charset="0"/>
                <a:hlinkClick r:id="rId5"/>
              </a:rPr>
              <a:t>http://www.dieese.org.br/ped/bhz/pedbhz0911.pdf</a:t>
            </a:r>
            <a:r>
              <a:rPr lang="pt-BR" sz="12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026"/>
          <p:cNvSpPr txBox="1">
            <a:spLocks noChangeArrowheads="1"/>
          </p:cNvSpPr>
          <p:nvPr/>
        </p:nvSpPr>
        <p:spPr bwMode="auto">
          <a:xfrm>
            <a:off x="330200" y="214313"/>
            <a:ext cx="9575800" cy="10779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DÍVIDA: impede a vida digna e o atendimento aos direitos humanos no Estado de MG</a:t>
            </a:r>
          </a:p>
        </p:txBody>
      </p:sp>
      <p:sp>
        <p:nvSpPr>
          <p:cNvPr id="17411" name="Text Box 1027"/>
          <p:cNvSpPr txBox="1">
            <a:spLocks noChangeArrowheads="1"/>
          </p:cNvSpPr>
          <p:nvPr/>
        </p:nvSpPr>
        <p:spPr bwMode="auto">
          <a:xfrm>
            <a:off x="330200" y="1700213"/>
            <a:ext cx="9575800" cy="5095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5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De onde veio toda essa dívida pública? 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Quanto tomamos emprestado e quanto já pagamos? 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O que realmente devemos? 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Quem contraiu tantos empréstimos, antes da renegociação em 1998? 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Onde foram aplicados os recursos? 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Quem se beneficiou desse endividamento? </a:t>
            </a:r>
          </a:p>
          <a:p>
            <a:pPr algn="ctr" eaLnBrk="0" hangingPunct="0">
              <a:spcBef>
                <a:spcPct val="50000"/>
              </a:spcBef>
            </a:pPr>
            <a:endParaRPr lang="pt-BR" sz="15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eaLnBrk="0" hangingPunct="0">
              <a:spcBef>
                <a:spcPct val="70000"/>
              </a:spcBef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Somente a </a:t>
            </a:r>
            <a:r>
              <a:rPr lang="pt-BR" sz="2800" u="sng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AUDITORIA</a:t>
            </a: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responderá essas questões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704850" y="620713"/>
            <a:ext cx="8712200" cy="5926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COMISSÃO ESPECIAL DA DÍVIDA PÚBLICA - ALMG </a:t>
            </a: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marL="0" lvl="1"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en-US" sz="30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pt-BR" altLang="ja-JP" sz="300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Comissão Especial para, no prazo de 60 dias, </a:t>
            </a:r>
            <a:r>
              <a:rPr lang="pt-BR" altLang="ja-JP" sz="3000" i="1" u="sng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estudar o processo de endividamento do Estado</a:t>
            </a:r>
            <a:r>
              <a:rPr lang="pt-BR" altLang="ja-JP" sz="300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perante a União e analisar as possibilidades de renegociação dos contratos de refinanciamento em vigor</a:t>
            </a:r>
            <a:r>
              <a:rPr lang="pt-BR" altLang="ja-JP" sz="30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pt-BR" altLang="en-US" sz="30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”</a:t>
            </a:r>
            <a:endParaRPr lang="pt-BR" altLang="ja-JP" sz="30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marL="0" lvl="1"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marL="0" lvl="1" algn="ctr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 b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marL="0" lvl="1" algn="ctr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 AUDITORIA DA DÍVIDA DEVE PRECEDER QUALQUER NEGOCIAÇÃO</a:t>
            </a:r>
            <a:endParaRPr lang="pt-BR" sz="26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142875"/>
            <a:ext cx="9906000" cy="6542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13 ANOS DEPOIS...</a:t>
            </a: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20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Dívida de Minas "é impagável", afirma Aécio</a:t>
            </a:r>
            <a:r>
              <a:rPr lang="pt-BR" sz="2200" i="1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algn="ctr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(Estado de Minas, 14/05/2011)</a:t>
            </a: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2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en-US" sz="220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pt-BR" sz="220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...o IGP-DI transformou-se em monstro devorador dos recursos escassos de estados e municípios, tornando-se o mais alto dos indicadores de correção.</a:t>
            </a:r>
            <a:r>
              <a:rPr lang="pt-BR" altLang="en-US" sz="220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”</a:t>
            </a:r>
            <a:endParaRPr lang="pt-BR" sz="2200" i="1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Alberto Pinto Coelho, Vice Governador de MG </a:t>
            </a:r>
            <a:r>
              <a:rPr lang="pt-BR" sz="1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(Estado de Minas, 22/5/2011)</a:t>
            </a: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20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en-US" sz="220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pt-BR" sz="220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Agora é possível e necessário que a União reveja as taxas de juros que utilizou nessa negociação com os estados.</a:t>
            </a:r>
            <a:r>
              <a:rPr lang="pt-BR" altLang="en-US" sz="220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”</a:t>
            </a:r>
            <a:endParaRPr lang="pt-BR" sz="2200" i="1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Eduardo Azeredo – Governador de MG durante a renegociação com a União </a:t>
            </a:r>
            <a:r>
              <a:rPr lang="pt-BR" sz="1800" b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(Estado de Minas , 28/5/2011) </a:t>
            </a:r>
          </a:p>
          <a:p>
            <a:pPr algn="ctr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5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93675" y="0"/>
            <a:ext cx="9712325" cy="669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8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QUAL A SAÍDA?</a:t>
            </a:r>
          </a:p>
          <a:p>
            <a:pPr algn="ctr" defTabSz="449263" eaLnBrk="0" hangingPunct="0">
              <a:spcBef>
                <a:spcPts val="18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8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18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6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AUDITORIA DA DÍVIDA DE MG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FFFF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Como surgiu esta dívida? 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FFFF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Antecedentes: Lei nº 7.614/1987, Lei nº 7.976/1989, Lei nº 8.727/1993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FFFF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Qual o efeito da política monetária (elevadas taxas de juros) anterior à renegociação?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FFFF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Qual o efeito do anatocismo (juros sobre juros), já considerado ilegal pelo STF?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FFFF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Qual o efeito da aplicação do IGP-DI + 7,5% ao ano?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FFFF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500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1200"/>
              </a:spcBef>
              <a:buClr>
                <a:srgbClr val="FF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SOMENTE UMA AUDITORIA PODE REVISAR A DÍVIDA DESDE SEU INÍCIO E SEGREGAR A DÍVIDA ILEGÍTIMA</a:t>
            </a:r>
            <a:endParaRPr lang="pt-BR" sz="2800" b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38125" y="142875"/>
            <a:ext cx="9440863" cy="652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</a:rPr>
              <a:t>CONJUNTURA GLOBAL</a:t>
            </a:r>
          </a:p>
          <a:p>
            <a:pPr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</a:rPr>
              <a:t>Crise financeira mundial</a:t>
            </a: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500">
              <a:solidFill>
                <a:srgbClr val="FFFFFF"/>
              </a:solidFill>
              <a:latin typeface="Tahoma" pitchFamily="34" charset="0"/>
            </a:endParaRP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FFFFFF"/>
                </a:solidFill>
                <a:latin typeface="Tahoma" pitchFamily="34" charset="0"/>
              </a:rPr>
              <a:t> Causas: </a:t>
            </a:r>
          </a:p>
          <a:p>
            <a:pPr lvl="1"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</a:rPr>
              <a:t>Desregulamentação do mercado financeiro</a:t>
            </a:r>
          </a:p>
          <a:p>
            <a:pPr lvl="1"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</a:rPr>
              <a:t>Derivativos sem lastro</a:t>
            </a:r>
          </a:p>
          <a:p>
            <a:pPr lvl="1"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</a:rPr>
              <a:t>Ativos </a:t>
            </a:r>
            <a:r>
              <a:rPr lang="pt-BR" altLang="en-US" b="0">
                <a:solidFill>
                  <a:srgbClr val="FFFFFF"/>
                </a:solidFill>
                <a:latin typeface="Tahoma" pitchFamily="34" charset="0"/>
              </a:rPr>
              <a:t>“</a:t>
            </a:r>
            <a:r>
              <a:rPr lang="pt-BR" b="0">
                <a:solidFill>
                  <a:srgbClr val="FFFFFF"/>
                </a:solidFill>
                <a:latin typeface="Tahoma" pitchFamily="34" charset="0"/>
              </a:rPr>
              <a:t>Tóxicos</a:t>
            </a:r>
            <a:r>
              <a:rPr lang="pt-BR" altLang="en-US" b="0">
                <a:solidFill>
                  <a:srgbClr val="FFFFFF"/>
                </a:solidFill>
                <a:latin typeface="Tahoma" pitchFamily="34" charset="0"/>
              </a:rPr>
              <a:t>”</a:t>
            </a:r>
            <a:endParaRPr lang="pt-BR" b="0">
              <a:solidFill>
                <a:srgbClr val="FFFFFF"/>
              </a:solidFill>
              <a:latin typeface="Tahoma" pitchFamily="34" charset="0"/>
            </a:endParaRP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500" b="0">
              <a:solidFill>
                <a:srgbClr val="FFFFFF"/>
              </a:solidFill>
              <a:latin typeface="Tahoma" pitchFamily="34" charset="0"/>
            </a:endParaRP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FFFFFF"/>
                </a:solidFill>
                <a:latin typeface="Tahoma" pitchFamily="34" charset="0"/>
              </a:rPr>
              <a:t> Efeitos:</a:t>
            </a:r>
          </a:p>
          <a:p>
            <a:pPr lvl="1"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</a:rPr>
              <a:t>Grandes bancos internacionais em risco de quebra</a:t>
            </a:r>
          </a:p>
          <a:p>
            <a:pPr marL="457200" lvl="2"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 i="1">
                <a:solidFill>
                  <a:srgbClr val="FFFFFF"/>
                </a:solidFill>
                <a:latin typeface="Tahoma" pitchFamily="34" charset="0"/>
              </a:rPr>
              <a:t>Bad Banks?</a:t>
            </a:r>
          </a:p>
          <a:p>
            <a:pPr lvl="1"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</a:rPr>
              <a:t>EUA e Europa se endividam para salvar setor bancário</a:t>
            </a:r>
          </a:p>
          <a:p>
            <a:pPr lvl="1"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</a:rPr>
              <a:t>Expansão da crise para outros setores</a:t>
            </a:r>
          </a:p>
          <a:p>
            <a:pPr lvl="1"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b="0">
              <a:solidFill>
                <a:srgbClr val="FFFFFF"/>
              </a:solidFill>
              <a:latin typeface="Tahoma" pitchFamily="34" charset="0"/>
            </a:endParaRPr>
          </a:p>
          <a:p>
            <a:pPr lvl="1" algn="ctr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92D050"/>
                </a:solidFill>
                <a:latin typeface="Tahoma" pitchFamily="34" charset="0"/>
              </a:rPr>
              <a:t>RISCO DE CONTÁGIO </a:t>
            </a:r>
            <a:endParaRPr lang="pt-BR" b="0">
              <a:solidFill>
                <a:srgbClr val="FFFFFF"/>
              </a:solidFill>
              <a:latin typeface="Tahoma" pitchFamily="34" charset="0"/>
            </a:endParaRPr>
          </a:p>
        </p:txBody>
      </p:sp>
      <p:pic>
        <p:nvPicPr>
          <p:cNvPr id="3075" name="Picture 2" descr="http://static.howstuffworks.com/gif/google-earth-glob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60A0D"/>
              </a:clrFrom>
              <a:clrTo>
                <a:srgbClr val="060A0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7563" y="642938"/>
            <a:ext cx="164782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93675" y="0"/>
            <a:ext cx="9440863" cy="660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8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ARGUMENTO DO GOVERNO FEDERAL</a:t>
            </a:r>
          </a:p>
          <a:p>
            <a:pPr algn="ctr" defTabSz="449263" eaLnBrk="0" hangingPunct="0">
              <a:spcBef>
                <a:spcPts val="18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en-US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 redução dos pagamentos dos estados comprometerá as finanças federais</a:t>
            </a:r>
            <a:r>
              <a:rPr lang="pt-BR" altLang="en-US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”</a:t>
            </a:r>
            <a:endParaRPr lang="pt-BR" sz="28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18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100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18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PORÉM...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1000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just" defTabSz="449263" eaLnBrk="0" hangingPunct="0">
              <a:spcBef>
                <a:spcPts val="1200"/>
              </a:spcBef>
              <a:buClr>
                <a:srgbClr val="FF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 u="sng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Art. 12 da Lei 9.496/1997: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 receita proveniente do pagamento dos refinanciamentos concedidos aos estados e ao Distrito Federal, nos termos desta Lei, será integralmente utilizada para abatimento de dívida pública de responsabilidade do Tesouro Nacional.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FFFF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500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1200"/>
              </a:spcBef>
              <a:buClr>
                <a:srgbClr val="FF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MAS QUE DÍVIDA É ESSA?</a:t>
            </a:r>
          </a:p>
          <a:p>
            <a:pPr algn="ctr" defTabSz="449263" eaLnBrk="0" hangingPunct="0">
              <a:spcBef>
                <a:spcPts val="1200"/>
              </a:spcBef>
              <a:buClr>
                <a:srgbClr val="FF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3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1200"/>
              </a:spcBef>
              <a:buClr>
                <a:srgbClr val="FF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 SOLUÇÃO PARA A DÍVIDA DOS ESTADOS PASSA TAMBÉM PELA AUDITORIA DA DÍVIDA FEDERAL </a:t>
            </a:r>
            <a:endParaRPr lang="pt-BR" sz="28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44488" y="333375"/>
            <a:ext cx="9440862" cy="63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0" lvl="1"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ANÁLISE DAS PROPOSTAS GOVERNISTAS</a:t>
            </a:r>
          </a:p>
          <a:p>
            <a:pPr marL="0" lvl="1" algn="just" defTabSz="449263" eaLnBrk="0" hangingPunct="0">
              <a:spcBef>
                <a:spcPts val="25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A proposta de alteração do índice (IGP-DI pelo IPCA) somente a partir de agora NÃO RESOLVE O PROBLEMA. Nos últimos 12 meses, o IPCA (7%) FOI MAIOR QUE O IGP-DI (6,8%). Portanto, esta seria uma proposta rebaixada e que PREJUDICARIA AS FINANÇAS DE MG</a:t>
            </a:r>
          </a:p>
          <a:p>
            <a:pPr marL="0" lvl="1" algn="just" defTabSz="449263" eaLnBrk="0" hangingPunct="0">
              <a:spcBef>
                <a:spcPts val="25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 mera redução do comprometimento de 13% para 9% da Receita   Líquida Real com o pagamento  da dívida TAMBÉM NÃO RESOLVE O PROBLEMA, pois haveria simplesmente um alívio momentâneo de caixa para desembolsos, mas a rolagem agravaria a situação futura. </a:t>
            </a:r>
          </a:p>
          <a:p>
            <a:pPr marL="0" lvl="1" algn="just" defTabSz="449263" eaLnBrk="0" hangingPunct="0">
              <a:spcBef>
                <a:spcPts val="25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 proposta de aplicação do alívio de caixa na construção do anel rodoviário ilude a população, pois investimento em rodovias federais é obrigação do governo federal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465138" y="260350"/>
            <a:ext cx="9440862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0" lvl="1"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PROPOSTAS DA AUDITORIA CIDADÃ</a:t>
            </a:r>
            <a:endParaRPr lang="pt-BR" sz="32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marL="0" lvl="1" algn="just" defTabSz="449263" eaLnBrk="0" hangingPunct="0">
              <a:spcBef>
                <a:spcPts val="25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2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Articulação POLÍTICA para a realização de completa AUDITORIA DA DÍVIDA com participação da sociedade civil, a fim de garantir TRANSPARÊNCIA e ação concreta sobre os resultados apurados</a:t>
            </a:r>
          </a:p>
          <a:p>
            <a:pPr marL="0" lvl="1" algn="just" defTabSz="449263" eaLnBrk="0" hangingPunct="0">
              <a:spcBef>
                <a:spcPts val="25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2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Articulação entre parlamentares das Assembléias Legislativas dos diversos estados da Federação para a denúncia das ilegitimidades inseridas nos acordos firmados em base à L</a:t>
            </a:r>
            <a:r>
              <a:rPr lang="en-US" sz="22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pt-BR" sz="22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i  9496/97</a:t>
            </a:r>
            <a:r>
              <a:rPr lang="pt-BR" sz="20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539750" lvl="3" indent="-342900" algn="just" defTabSz="449263" eaLnBrk="0" hangingPunct="0">
              <a:spcBef>
                <a:spcPts val="6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Anatocismo</a:t>
            </a:r>
          </a:p>
          <a:p>
            <a:pPr marL="539750" lvl="3" indent="-342900" algn="just" defTabSz="449263" eaLnBrk="0" hangingPunct="0">
              <a:spcBef>
                <a:spcPts val="6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Falta de cláusula de equilíbrio econômico-financeiro</a:t>
            </a:r>
          </a:p>
          <a:p>
            <a:pPr marL="539750" lvl="3" indent="-342900" algn="just" defTabSz="449263" eaLnBrk="0" hangingPunct="0">
              <a:spcBef>
                <a:spcPts val="6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Desrespeito ao Federalismo, pois os estados perderam autonomia (Decreto nº 2.372/97 proibiu a realização de operações de crédito com instituições financeiras federais)</a:t>
            </a:r>
          </a:p>
          <a:p>
            <a:pPr marL="539750" lvl="3" indent="-342900" algn="just" defTabSz="449263" eaLnBrk="0" hangingPunct="0">
              <a:spcBef>
                <a:spcPts val="6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Atualização monetária mensal do saldo devedor da dívida com a União </a:t>
            </a:r>
          </a:p>
          <a:p>
            <a:pPr marL="539750" lvl="3" indent="-342900" algn="just" defTabSz="449263" eaLnBrk="0" hangingPunct="0">
              <a:spcBef>
                <a:spcPts val="6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Utilização do índice IGP-DI que não é o índice apropriado para corrigir perda de valor, calculado por instituição privada</a:t>
            </a:r>
          </a:p>
          <a:p>
            <a:pPr marL="539750" lvl="3" indent="-342900" algn="just" defTabSz="449263" eaLnBrk="0" hangingPunct="0">
              <a:spcBef>
                <a:spcPts val="6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Juros exorbitantes, calculados sobre o saldo corrigido mensalmente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44488" y="260350"/>
            <a:ext cx="9440862" cy="675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0" lvl="1"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PROPOSTAS DA AUDITORIA CIDADÃ</a:t>
            </a:r>
          </a:p>
          <a:p>
            <a:pPr marL="0" lvl="1" algn="just" defTabSz="449263" eaLnBrk="0" hangingPunct="0">
              <a:spcBef>
                <a:spcPts val="12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ACESSO AOS DOCUMENTOS DO ESTADO DE MG À COMISSÃO ESPECIAL E À CIDADANIA:</a:t>
            </a:r>
          </a:p>
          <a:p>
            <a:pPr marL="1028700" lvl="2" indent="-342900" algn="just" defTabSz="449263" eaLnBrk="0" hangingPunct="0">
              <a:spcBef>
                <a:spcPts val="12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1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Acordo estabelecido com a União e demais contratos previstos na Lei 9.496/97: Contrato de Confissão, Promessa de Assunção, Consolidação e Refinanciamento</a:t>
            </a:r>
          </a:p>
          <a:p>
            <a:pPr marL="1028700" lvl="2" indent="-342900" algn="just" defTabSz="449263" eaLnBrk="0" hangingPunct="0">
              <a:spcBef>
                <a:spcPts val="12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1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Detalhamento dos Montantes negociados e respectivas memórias de cálculo de cada contrato inicial, detalhando-se as conciliações de cifras</a:t>
            </a:r>
          </a:p>
          <a:p>
            <a:pPr marL="1028700" lvl="2" indent="-342900" algn="just" defTabSz="449263" eaLnBrk="0" hangingPunct="0">
              <a:spcBef>
                <a:spcPts val="12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1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Parcela do  patrimônio estadual que foi privatizada no âmbito do PED (Programa Estadual de Desestatização), que fez parte do PAF (Programa de Apoio à Reestruturação e ao Ajuste Fiscal dos Estados)</a:t>
            </a:r>
          </a:p>
          <a:p>
            <a:pPr marL="1028700" lvl="2" indent="-342900" algn="just" defTabSz="449263" eaLnBrk="0" hangingPunct="0">
              <a:spcBef>
                <a:spcPts val="12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1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Valores calculados e debitados mensalmente a título de atualização monetária, juros reais, amortizações e demais encargos</a:t>
            </a:r>
          </a:p>
          <a:p>
            <a:pPr marL="1028700" lvl="2" indent="-342900" algn="just" defTabSz="449263" eaLnBrk="0" hangingPunct="0">
              <a:spcBef>
                <a:spcPts val="12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1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Valores efetivamente pagos e parcelas capitalizadas em cada período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44488" y="0"/>
            <a:ext cx="9440862" cy="627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0" lvl="1"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PROPOSTAS DA AUDITORIA CIDADÃ</a:t>
            </a:r>
          </a:p>
          <a:p>
            <a:pPr marL="0" lvl="1"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REALIZAÇÃO DE COMPLETA AUDITORIA DAS DÍVIDAS DO ESTADO DE MINAS GERAIS, ESPECIALMENTE:</a:t>
            </a:r>
          </a:p>
          <a:p>
            <a:pPr marL="0" lvl="1" algn="just" defTabSz="449263" eaLnBrk="0" hangingPunct="0">
              <a:spcBef>
                <a:spcPts val="25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DÍVIDA RENEGOCIADA COM A UNIÃO</a:t>
            </a:r>
          </a:p>
          <a:p>
            <a:pPr marL="0" lvl="1" algn="just" defTabSz="449263" eaLnBrk="0" hangingPunct="0">
              <a:spcBef>
                <a:spcPts val="25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DÍVIDA COM A CEMIG</a:t>
            </a:r>
          </a:p>
          <a:p>
            <a:pPr marL="0" lvl="1" algn="just" defTabSz="449263" eaLnBrk="0" hangingPunct="0">
              <a:spcBef>
                <a:spcPts val="25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DÍVIDAS COM BANCO MUNDIAL </a:t>
            </a:r>
            <a:r>
              <a:rPr lang="en-US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–</a:t>
            </a:r>
            <a:r>
              <a:rPr lang="pt-BR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BIRD </a:t>
            </a:r>
            <a:r>
              <a:rPr lang="en-US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–</a:t>
            </a:r>
            <a:r>
              <a:rPr lang="pt-BR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e BID</a:t>
            </a:r>
          </a:p>
          <a:p>
            <a:pPr marL="0" lvl="1" algn="just" defTabSz="449263" eaLnBrk="0" hangingPunct="0">
              <a:spcBef>
                <a:spcPts val="2500"/>
              </a:spcBef>
              <a:buClr>
                <a:srgbClr val="FF9900"/>
              </a:buClr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marL="0" lvl="1"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COMPLETA INVESTIGAÇÃO DA ORIGEM e DESTINO DOS RECURSOS DE TODOS OS PROCESSOS DE ENDIVIDAMENTO</a:t>
            </a:r>
          </a:p>
          <a:p>
            <a:pPr marL="0" lvl="1"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DESVENDAR O </a:t>
            </a:r>
            <a:r>
              <a:rPr lang="en-US" altLang="en-US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en-US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SISTEMA DA DÍVIDA</a:t>
            </a:r>
            <a:r>
              <a:rPr lang="en-US" altLang="en-US" sz="32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”</a:t>
            </a:r>
            <a:endParaRPr lang="pt-BR" sz="320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60400" y="1219200"/>
            <a:ext cx="8701088" cy="5308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endParaRPr lang="pt-BR" i="1">
              <a:latin typeface="Verdana" pitchFamily="34" charset="0"/>
            </a:endParaRPr>
          </a:p>
          <a:p>
            <a:pPr algn="r" eaLnBrk="0" hangingPunct="0">
              <a:spcBef>
                <a:spcPct val="50000"/>
              </a:spcBef>
            </a:pPr>
            <a:endParaRPr lang="pt-BR" sz="3000" i="1">
              <a:solidFill>
                <a:schemeClr val="tx1"/>
              </a:solidFill>
              <a:latin typeface="Verdana" pitchFamily="34" charset="0"/>
            </a:endParaRPr>
          </a:p>
          <a:p>
            <a:pPr algn="r" eaLnBrk="0" hangingPunct="0">
              <a:spcBef>
                <a:spcPct val="50000"/>
              </a:spcBef>
            </a:pPr>
            <a:endParaRPr lang="pt-BR" sz="3000" i="1">
              <a:solidFill>
                <a:schemeClr val="tx1"/>
              </a:solidFill>
              <a:latin typeface="Verdana" pitchFamily="34" charset="0"/>
            </a:endParaRPr>
          </a:p>
          <a:p>
            <a:pPr algn="r" eaLnBrk="0" hangingPunct="0">
              <a:spcBef>
                <a:spcPct val="50000"/>
              </a:spcBef>
            </a:pPr>
            <a:r>
              <a:rPr lang="pt-BR" sz="3000">
                <a:solidFill>
                  <a:srgbClr val="92D050"/>
                </a:solidFill>
                <a:latin typeface="Verdana" pitchFamily="34" charset="0"/>
              </a:rPr>
              <a:t>Obrigada</a:t>
            </a:r>
          </a:p>
          <a:p>
            <a:pPr algn="r" eaLnBrk="0" hangingPunct="0">
              <a:spcBef>
                <a:spcPct val="50000"/>
              </a:spcBef>
            </a:pPr>
            <a:r>
              <a:rPr lang="pt-BR" sz="3000" i="1">
                <a:solidFill>
                  <a:srgbClr val="92D050"/>
                </a:solidFill>
                <a:latin typeface="Verdana" pitchFamily="34" charset="0"/>
              </a:rPr>
              <a:t>Maria Lucia Fattorelli</a:t>
            </a:r>
          </a:p>
          <a:p>
            <a:pPr algn="r" eaLnBrk="0" hangingPunct="0">
              <a:spcBef>
                <a:spcPct val="50000"/>
              </a:spcBef>
            </a:pPr>
            <a:endParaRPr lang="pt-BR" sz="3000">
              <a:solidFill>
                <a:srgbClr val="FFFFFF"/>
              </a:solidFill>
              <a:latin typeface="Verdana" pitchFamily="34" charset="0"/>
            </a:endParaRPr>
          </a:p>
          <a:p>
            <a:pPr algn="r" eaLnBrk="0" hangingPunct="0">
              <a:spcBef>
                <a:spcPct val="50000"/>
              </a:spcBef>
            </a:pPr>
            <a:endParaRPr lang="pt-BR" sz="3000">
              <a:solidFill>
                <a:srgbClr val="FFFFFF"/>
              </a:solidFill>
              <a:latin typeface="Verdan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pt-BR" sz="3000">
                <a:solidFill>
                  <a:srgbClr val="FFFFFF"/>
                </a:solidFill>
                <a:latin typeface="Verdana" pitchFamily="34" charset="0"/>
              </a:rPr>
              <a:t>www.divida-auditoriacidada.org.br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93675" y="0"/>
            <a:ext cx="9440863" cy="6911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8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>
                <a:solidFill>
                  <a:srgbClr val="92D050"/>
                </a:solidFill>
                <a:latin typeface="Tahoma" pitchFamily="34" charset="0"/>
              </a:rPr>
              <a:t>SITUAÇÃO ATUAL – BRASIL</a:t>
            </a:r>
          </a:p>
          <a:p>
            <a:pPr algn="ctr" defTabSz="449263" eaLnBrk="0" hangingPunct="0">
              <a:spcBef>
                <a:spcPts val="1800"/>
              </a:spcBef>
              <a:buClr>
                <a:srgbClr val="FF9900"/>
              </a:buClr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</a:rPr>
              <a:t>Governo não admite que já temos grave crise da dívida, mas qual a razão para: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</a:rPr>
              <a:t>Privilégio na destinação recursos para a dívida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</a:rPr>
              <a:t>Juros mais elevados do mundo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</a:rPr>
              <a:t>Carga tributária elevada e regressiva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</a:rPr>
              <a:t>Ausência de retorno em bens e serviços públicos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</a:rPr>
              <a:t>Contingenciamento de gastos sociais e volta da DRU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</a:rPr>
              <a:t>Congelamento salários setor público 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</a:rPr>
              <a:t>Prioridade para Metas de </a:t>
            </a:r>
            <a:r>
              <a:rPr lang="pt-BR" altLang="en-US" b="0">
                <a:solidFill>
                  <a:srgbClr val="FFFFFF"/>
                </a:solidFill>
                <a:latin typeface="Tahoma" pitchFamily="34" charset="0"/>
              </a:rPr>
              <a:t>“</a:t>
            </a:r>
            <a:r>
              <a:rPr lang="pt-BR" b="0">
                <a:solidFill>
                  <a:srgbClr val="FFFFFF"/>
                </a:solidFill>
                <a:latin typeface="Tahoma" pitchFamily="34" charset="0"/>
              </a:rPr>
              <a:t>Superávit Primário</a:t>
            </a:r>
            <a:r>
              <a:rPr lang="pt-BR" altLang="en-US" b="0">
                <a:solidFill>
                  <a:srgbClr val="FFFFFF"/>
                </a:solidFill>
                <a:latin typeface="Tahoma" pitchFamily="34" charset="0"/>
              </a:rPr>
              <a:t>”</a:t>
            </a:r>
            <a:r>
              <a:rPr lang="pt-BR" b="0">
                <a:solidFill>
                  <a:srgbClr val="FFFFFF"/>
                </a:solidFill>
                <a:latin typeface="Tahoma" pitchFamily="34" charset="0"/>
              </a:rPr>
              <a:t> e </a:t>
            </a:r>
            <a:r>
              <a:rPr lang="pt-BR" altLang="en-US" b="0">
                <a:solidFill>
                  <a:srgbClr val="FFFFFF"/>
                </a:solidFill>
                <a:latin typeface="Tahoma" pitchFamily="34" charset="0"/>
              </a:rPr>
              <a:t>“</a:t>
            </a:r>
            <a:r>
              <a:rPr lang="pt-BR" b="0">
                <a:solidFill>
                  <a:srgbClr val="FFFFFF"/>
                </a:solidFill>
                <a:latin typeface="Tahoma" pitchFamily="34" charset="0"/>
              </a:rPr>
              <a:t>Inflação</a:t>
            </a:r>
            <a:r>
              <a:rPr lang="pt-BR" altLang="en-US" b="0">
                <a:solidFill>
                  <a:srgbClr val="FFFFFF"/>
                </a:solidFill>
                <a:latin typeface="Tahoma" pitchFamily="34" charset="0"/>
              </a:rPr>
              <a:t>”</a:t>
            </a:r>
            <a:endParaRPr lang="pt-BR" b="0">
              <a:solidFill>
                <a:srgbClr val="FFFFFF"/>
              </a:solidFill>
              <a:latin typeface="Tahoma" pitchFamily="34" charset="0"/>
            </a:endParaRP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</a:rPr>
              <a:t>Reformas neoliberais: Previdência, Privatizações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</a:rPr>
              <a:t>Ausência de controle de capitais</a:t>
            </a:r>
          </a:p>
          <a:p>
            <a:pPr algn="just" defTabSz="449263" eaLnBrk="0" hangingPunct="0">
              <a:spcBef>
                <a:spcPts val="12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</a:rPr>
              <a:t>SACRIFÍCIO dos entes federados no modelo de </a:t>
            </a:r>
            <a:r>
              <a:rPr lang="pt-BR" altLang="en-US" b="0">
                <a:solidFill>
                  <a:srgbClr val="FFFFFF"/>
                </a:solidFill>
                <a:latin typeface="Tahoma" pitchFamily="34" charset="0"/>
              </a:rPr>
              <a:t>“</a:t>
            </a:r>
            <a:r>
              <a:rPr lang="pt-BR" b="0">
                <a:solidFill>
                  <a:srgbClr val="FFFFFF"/>
                </a:solidFill>
                <a:latin typeface="Tahoma" pitchFamily="34" charset="0"/>
              </a:rPr>
              <a:t>Refinanciamento</a:t>
            </a:r>
            <a:r>
              <a:rPr lang="pt-BR" altLang="en-US" b="0">
                <a:solidFill>
                  <a:srgbClr val="FFFFFF"/>
                </a:solidFill>
                <a:latin typeface="Tahoma" pitchFamily="34" charset="0"/>
              </a:rPr>
              <a:t>”</a:t>
            </a:r>
            <a:r>
              <a:rPr lang="pt-BR" b="0">
                <a:solidFill>
                  <a:srgbClr val="FFFFFF"/>
                </a:solidFill>
                <a:latin typeface="Tahoma" pitchFamily="34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642938"/>
            <a:ext cx="9286875" cy="544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4860925" y="-230188"/>
            <a:ext cx="184150" cy="46037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  <p:sp>
        <p:nvSpPr>
          <p:cNvPr id="5124" name="Text Box 12"/>
          <p:cNvSpPr txBox="1">
            <a:spLocks noChangeArrowheads="1"/>
          </p:cNvSpPr>
          <p:nvPr/>
        </p:nvSpPr>
        <p:spPr bwMode="auto">
          <a:xfrm>
            <a:off x="0" y="6211888"/>
            <a:ext cx="10137775" cy="646112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Nota: Inclui o </a:t>
            </a:r>
            <a:r>
              <a:rPr lang="pt-BR" altLang="en-US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pt-BR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refinanciamento</a:t>
            </a:r>
            <a:r>
              <a:rPr lang="pt-BR" altLang="en-US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”</a:t>
            </a:r>
            <a:r>
              <a:rPr lang="pt-BR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ou </a:t>
            </a:r>
            <a:r>
              <a:rPr lang="pt-BR" altLang="en-US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pt-BR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rolagem</a:t>
            </a:r>
            <a:r>
              <a:rPr lang="pt-BR" altLang="en-US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”</a:t>
            </a:r>
            <a:r>
              <a:rPr lang="pt-BR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– Total do Orçamento 2010 = R$ 1,414 Trilhão. Fonte: SIAFI </a:t>
            </a:r>
          </a:p>
          <a:p>
            <a:pPr algn="ctr" eaLnBrk="0" hangingPunct="0"/>
            <a:r>
              <a:rPr lang="pt-BR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Elaboração: Auditoria Cidadã da Dívida</a:t>
            </a:r>
          </a:p>
          <a:p>
            <a:pPr algn="ctr" eaLnBrk="0" hangingPunct="0"/>
            <a:r>
              <a:rPr lang="pt-BR" sz="12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Nota: as transferências ao governo de MG são o FPE, Compensação da Lei Kandir, IPI-Exportação, FNDE e CIDE</a:t>
            </a:r>
          </a:p>
        </p:txBody>
      </p:sp>
      <p:sp>
        <p:nvSpPr>
          <p:cNvPr id="5125" name="CaixaDeTexto 5"/>
          <p:cNvSpPr txBox="1">
            <a:spLocks noChangeArrowheads="1"/>
          </p:cNvSpPr>
          <p:nvPr/>
        </p:nvSpPr>
        <p:spPr bwMode="auto">
          <a:xfrm>
            <a:off x="1639888" y="5589588"/>
            <a:ext cx="2071687" cy="368300"/>
          </a:xfrm>
          <a:prstGeom prst="rect">
            <a:avLst/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>
                <a:cs typeface="Arial" charset="0"/>
              </a:rPr>
              <a:t>R$ 635 bilhões</a:t>
            </a:r>
          </a:p>
        </p:txBody>
      </p:sp>
      <p:cxnSp>
        <p:nvCxnSpPr>
          <p:cNvPr id="5126" name="Conector de seta reta 7"/>
          <p:cNvCxnSpPr>
            <a:cxnSpLocks noChangeShapeType="1"/>
          </p:cNvCxnSpPr>
          <p:nvPr/>
        </p:nvCxnSpPr>
        <p:spPr bwMode="auto">
          <a:xfrm rot="10800000" flipV="1">
            <a:off x="2865438" y="5157788"/>
            <a:ext cx="574675" cy="360362"/>
          </a:xfrm>
          <a:prstGeom prst="straightConnector1">
            <a:avLst/>
          </a:prstGeom>
          <a:noFill/>
          <a:ln w="41275" cap="sq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5127" name="CaixaDeTexto 10"/>
          <p:cNvSpPr txBox="1">
            <a:spLocks noChangeArrowheads="1"/>
          </p:cNvSpPr>
          <p:nvPr/>
        </p:nvSpPr>
        <p:spPr bwMode="auto">
          <a:xfrm>
            <a:off x="0" y="0"/>
            <a:ext cx="10137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3000"/>
              </a:spcBef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Orçamento Geral da União - Executado em 2010</a:t>
            </a:r>
          </a:p>
        </p:txBody>
      </p:sp>
      <p:sp>
        <p:nvSpPr>
          <p:cNvPr id="5128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>
            <a:prstShdw prst="shdw17" dist="17961" dir="2700000">
              <a:srgbClr val="999999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pt-B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2438" y="142875"/>
            <a:ext cx="9453562" cy="6357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2500"/>
              </a:spcBef>
              <a:buClr>
                <a:srgbClr val="FF99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>
                <a:solidFill>
                  <a:srgbClr val="92D050"/>
                </a:solidFill>
                <a:latin typeface="Tahoma" pitchFamily="34" charset="0"/>
              </a:rPr>
              <a:t>SITUAÇÃO DOS ESTADOS DA FEDERAÇÃO</a:t>
            </a:r>
            <a:endParaRPr lang="pt-BR" sz="2800">
              <a:solidFill>
                <a:srgbClr val="92D050"/>
              </a:solidFill>
              <a:latin typeface="Tahoma" pitchFamily="34" charset="0"/>
            </a:endParaRP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500" u="sng">
              <a:solidFill>
                <a:srgbClr val="FFFF00"/>
              </a:solidFill>
              <a:latin typeface="Tahoma" pitchFamily="34" charset="0"/>
            </a:endParaRPr>
          </a:p>
          <a:p>
            <a:pPr defTabSz="449263" eaLnBrk="0" hangingPunct="0">
              <a:spcBef>
                <a:spcPts val="12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200" b="0">
                <a:solidFill>
                  <a:srgbClr val="FFFFFF"/>
                </a:solidFill>
                <a:latin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</a:rPr>
              <a:t>Concentração da arrecadação tributária na esfera federal</a:t>
            </a:r>
          </a:p>
          <a:p>
            <a:pPr defTabSz="449263" eaLnBrk="0" hangingPunct="0">
              <a:spcBef>
                <a:spcPts val="12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</a:rPr>
              <a:t> Reduzidas transferências legais para Estados e Municípios</a:t>
            </a:r>
          </a:p>
          <a:p>
            <a:pPr defTabSz="449263" eaLnBrk="0" hangingPunct="0">
              <a:spcBef>
                <a:spcPts val="12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</a:rPr>
              <a:t> Subtração de receitas dos entes federativos para o pagamento de dívidas renegociadas pela União a partir de 1996</a:t>
            </a:r>
          </a:p>
          <a:p>
            <a:pPr marL="0" lvl="1" defTabSz="449263" eaLnBrk="0" hangingPunct="0">
              <a:spcBef>
                <a:spcPts val="12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</a:rPr>
              <a:t> Transferência de responsabilidades para os estados (saúde, educação, segurança, entre outros)</a:t>
            </a:r>
          </a:p>
          <a:p>
            <a:pPr defTabSz="449263" eaLnBrk="0" hangingPunct="0">
              <a:spcBef>
                <a:spcPts val="12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</a:rPr>
              <a:t> Falta de recursos para investimentos sociais </a:t>
            </a:r>
          </a:p>
          <a:p>
            <a:pPr defTabSz="449263" eaLnBrk="0" hangingPunct="0">
              <a:spcBef>
                <a:spcPts val="12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</a:rPr>
              <a:t> Exigência de Privatização do patrimônio estadual</a:t>
            </a:r>
          </a:p>
          <a:p>
            <a:pPr defTabSz="449263" eaLnBrk="0" hangingPunct="0">
              <a:spcBef>
                <a:spcPts val="12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</a:rPr>
              <a:t> Imposição de reformas neoliberais: Previdência, Enxugamento e Redução de serviços públicos, Terceirização, entre outros</a:t>
            </a:r>
          </a:p>
          <a:p>
            <a:pPr algn="ctr" defTabSz="449263" eaLnBrk="0" hangingPunct="0">
              <a:spcBef>
                <a:spcPts val="12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100">
              <a:solidFill>
                <a:srgbClr val="92D050"/>
              </a:solidFill>
              <a:latin typeface="Tahoma" pitchFamily="34" charset="0"/>
            </a:endParaRPr>
          </a:p>
          <a:p>
            <a:pPr algn="ctr" defTabSz="449263" eaLnBrk="0" hangingPunct="0">
              <a:spcBef>
                <a:spcPts val="12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92D050"/>
                </a:solidFill>
                <a:latin typeface="Tahoma" pitchFamily="34" charset="0"/>
              </a:rPr>
              <a:t>DADOS OFICIAIS COMPROVAM ESSES ASPECTOS</a:t>
            </a:r>
            <a:endParaRPr lang="pt-BR" sz="2200" b="0">
              <a:solidFill>
                <a:srgbClr val="FFFFFF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142875"/>
            <a:ext cx="10137775" cy="2325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O GOVERNO FEDERAL CONCENTRA A ARRECADAÇÃO</a:t>
            </a:r>
          </a:p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18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Estados ficam cada vez mais dependentes do Governo Federal, que </a:t>
            </a:r>
            <a:r>
              <a:rPr lang="pt-BR" sz="1800" u="sng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pode reter as transferências aos estados em caso de não pagamento da dívida</a:t>
            </a: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pt-BR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3988" y="1557338"/>
            <a:ext cx="7273925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CaixaDeTexto 4"/>
          <p:cNvSpPr txBox="1">
            <a:spLocks noChangeArrowheads="1"/>
          </p:cNvSpPr>
          <p:nvPr/>
        </p:nvSpPr>
        <p:spPr bwMode="auto">
          <a:xfrm>
            <a:off x="488950" y="6524625"/>
            <a:ext cx="9417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800" b="0">
                <a:solidFill>
                  <a:srgbClr val="FFFFFF"/>
                </a:solidFill>
              </a:rPr>
              <a:t>Fonte: Secretaria da Receita Federal e CONFAZ. Elaboração: Auditoria Cidadã da Dívida</a:t>
            </a:r>
          </a:p>
        </p:txBody>
      </p:sp>
      <p:sp>
        <p:nvSpPr>
          <p:cNvPr id="7173" name="CaixaDeTexto 5"/>
          <p:cNvSpPr txBox="1">
            <a:spLocks noChangeArrowheads="1"/>
          </p:cNvSpPr>
          <p:nvPr/>
        </p:nvSpPr>
        <p:spPr bwMode="auto">
          <a:xfrm>
            <a:off x="3944938" y="3213100"/>
            <a:ext cx="43211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600"/>
              <a:t>Governo Federal</a:t>
            </a:r>
          </a:p>
        </p:txBody>
      </p:sp>
      <p:sp>
        <p:nvSpPr>
          <p:cNvPr id="7174" name="CaixaDeTexto 6"/>
          <p:cNvSpPr txBox="1">
            <a:spLocks noChangeArrowheads="1"/>
          </p:cNvSpPr>
          <p:nvPr/>
        </p:nvSpPr>
        <p:spPr bwMode="auto">
          <a:xfrm>
            <a:off x="3440113" y="4941888"/>
            <a:ext cx="43211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600">
                <a:solidFill>
                  <a:schemeClr val="bg1"/>
                </a:solidFill>
              </a:rPr>
              <a:t>Estados</a:t>
            </a:r>
          </a:p>
        </p:txBody>
      </p:sp>
      <p:sp>
        <p:nvSpPr>
          <p:cNvPr id="7175" name="CaixaDeTexto 7"/>
          <p:cNvSpPr txBox="1">
            <a:spLocks noChangeArrowheads="1"/>
          </p:cNvSpPr>
          <p:nvPr/>
        </p:nvSpPr>
        <p:spPr bwMode="auto">
          <a:xfrm>
            <a:off x="5584825" y="4581525"/>
            <a:ext cx="43211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>
                <a:solidFill>
                  <a:srgbClr val="FFFFFF"/>
                </a:solidFill>
              </a:rPr>
              <a:t>Municípios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38125" y="142875"/>
            <a:ext cx="9440863" cy="7281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SURGIMENTO DA DÍVIDA DOS ESTADOS</a:t>
            </a:r>
            <a:endParaRPr lang="pt-BR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lvl="1"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   ANTECEDENTES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: </a:t>
            </a:r>
          </a:p>
          <a:p>
            <a:pPr marL="179388" lvl="2" algn="just" defTabSz="449263" eaLnBrk="0" hangingPunct="0"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Desde a década de 70: governo militar centralizou a gestão tributária na União e esvaziou governos sub-nacionais </a:t>
            </a:r>
          </a:p>
          <a:p>
            <a:pPr marL="179388" lvl="2" algn="just" defTabSz="449263" eaLnBrk="0" hangingPunct="0"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Utilização do endividamento dos entes federados para financiar o déficit público </a:t>
            </a:r>
            <a:r>
              <a:rPr lang="pt-BR" sz="2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(Lei 7.614/87 autorizou operações de crédito interno a conta e risco do Tesouro Nacional, junto ao Banco do Brasil e mediante suprimento específico adiantado pelo Banco Central)</a:t>
            </a:r>
          </a:p>
          <a:p>
            <a:pPr marL="179388" lvl="2" algn="just" defTabSz="449263" eaLnBrk="0" hangingPunct="0"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Impacto das políticas impostas pelo FMI a partir de 1983 </a:t>
            </a:r>
          </a:p>
          <a:p>
            <a:pPr marL="179388" lvl="2" algn="just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 </a:t>
            </a:r>
          </a:p>
          <a:p>
            <a:pPr lvl="1" algn="just" defTabSz="449263" eaLnBrk="0" hangingPunct="0"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Política Monetária do Governo Federal a partir de 1990: altíssimas taxas de juros nos anos 90 agravaram a situação e fizeram explodir a dívida dos estados com o setor financeiro</a:t>
            </a:r>
          </a:p>
          <a:p>
            <a:pPr lvl="1" algn="just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lvl="1" algn="just" defTabSz="449263" eaLnBrk="0" hangingPunct="0"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pt-BR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RENEGOCIAÇÃO COM A UNIÃO – LEI 9.496/97</a:t>
            </a:r>
          </a:p>
          <a:p>
            <a:pPr lvl="1" algn="just"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lvl="1" algn="just" defTabSz="449263" eaLnBrk="0" hangingPunct="0"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b="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Endividamento externo com Banco Mundial – BIRD -  e BID</a:t>
            </a: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38125" y="142875"/>
            <a:ext cx="9440863" cy="5757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SURGIMENTO DA DÍVIDA DOS ESTADOS</a:t>
            </a:r>
            <a:endParaRPr lang="pt-BR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lvl="1"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lvl="1"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800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ctr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6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Relatório Final da CPI da Dívida Pública – Maio / 2010</a:t>
            </a:r>
          </a:p>
          <a:p>
            <a:pPr algn="ctr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0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(aprovado pela base do governo e pelo PSDB)</a:t>
            </a: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pt-BR" sz="2000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  <a:p>
            <a:pPr algn="just" defTabSz="449263" eaLnBrk="0" hangingPunct="0"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altLang="en-US" sz="3200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“</a:t>
            </a:r>
            <a:r>
              <a:rPr lang="pt-BR" sz="3200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30. O comportamento das dívidas estaduais, antes de sua assunção pelo governo federal, foi afetado de maneira decisiva pela política de juros reais elevados implantada após o Plano Real e tornou inevitável um novo programa de refinanciamento, desta vez em caráter definitivo.</a:t>
            </a:r>
            <a:r>
              <a:rPr lang="pt-BR" altLang="en-US" sz="3200" b="0" i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”</a:t>
            </a:r>
            <a:endParaRPr lang="pt-BR" sz="3200" b="0" i="1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3050" y="1052513"/>
            <a:ext cx="963295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tângulo 2"/>
          <p:cNvSpPr>
            <a:spLocks noChangeArrowheads="1"/>
          </p:cNvSpPr>
          <p:nvPr/>
        </p:nvSpPr>
        <p:spPr bwMode="auto">
          <a:xfrm>
            <a:off x="273050" y="241300"/>
            <a:ext cx="9632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49263" eaLnBrk="0" hangingPunct="0">
              <a:spcBef>
                <a:spcPts val="18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80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DÍVIDA DOS ESTADOS REFINANCIADA PELA UNIÃO</a:t>
            </a:r>
            <a:endParaRPr lang="pt-BR" sz="2800" b="0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ulso">
  <a:themeElements>
    <a:clrScheme name="">
      <a:dk1>
        <a:srgbClr val="000000"/>
      </a:dk1>
      <a:lt1>
        <a:srgbClr val="FFFF00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00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Puls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lso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o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o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16459</TotalTime>
  <Words>2220</Words>
  <Application>Microsoft Macintosh PowerPoint</Application>
  <PresentationFormat>A4 (210 x 297 mm)</PresentationFormat>
  <Paragraphs>440</Paragraphs>
  <Slides>25</Slides>
  <Notes>24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1" baseType="lpstr">
      <vt:lpstr>Times New Roman</vt:lpstr>
      <vt:lpstr>MS PGothic</vt:lpstr>
      <vt:lpstr>Arial</vt:lpstr>
      <vt:lpstr>Verdana</vt:lpstr>
      <vt:lpstr>Tahoma</vt:lpstr>
      <vt:lpstr>Pulso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</vt:vector>
  </TitlesOfParts>
  <Company>Maria Lúcia F. Carneiro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Maria Lucia Fattorelli</dc:creator>
  <cp:lastModifiedBy>User</cp:lastModifiedBy>
  <cp:revision>1228</cp:revision>
  <cp:lastPrinted>2008-11-20T19:12:03Z</cp:lastPrinted>
  <dcterms:created xsi:type="dcterms:W3CDTF">2001-11-19T18:24:28Z</dcterms:created>
  <dcterms:modified xsi:type="dcterms:W3CDTF">2012-06-28T17:41:46Z</dcterms:modified>
</cp:coreProperties>
</file>