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693" r:id="rId2"/>
    <p:sldId id="1172" r:id="rId3"/>
    <p:sldId id="1139" r:id="rId4"/>
    <p:sldId id="1141" r:id="rId5"/>
    <p:sldId id="1145" r:id="rId6"/>
    <p:sldId id="1149" r:id="rId7"/>
    <p:sldId id="1106" r:id="rId8"/>
    <p:sldId id="1107" r:id="rId9"/>
    <p:sldId id="1187" r:id="rId10"/>
    <p:sldId id="1175" r:id="rId11"/>
    <p:sldId id="1191" r:id="rId12"/>
    <p:sldId id="1185" r:id="rId13"/>
    <p:sldId id="1196" r:id="rId14"/>
    <p:sldId id="1186" r:id="rId15"/>
    <p:sldId id="1193" r:id="rId16"/>
    <p:sldId id="1180" r:id="rId17"/>
    <p:sldId id="1192" r:id="rId18"/>
    <p:sldId id="1179" r:id="rId19"/>
    <p:sldId id="1194" r:id="rId20"/>
    <p:sldId id="1188" r:id="rId21"/>
    <p:sldId id="1190" r:id="rId22"/>
    <p:sldId id="1189" r:id="rId23"/>
    <p:sldId id="1176" r:id="rId24"/>
    <p:sldId id="1182" r:id="rId25"/>
    <p:sldId id="1195" r:id="rId26"/>
    <p:sldId id="1125" r:id="rId27"/>
    <p:sldId id="1131" r:id="rId28"/>
    <p:sldId id="1137" r:id="rId29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314" y="-40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347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3FA3F34-B9FC-4C55-AE84-8329390300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49FB3C3-3248-4D7B-9D73-4AB7FA46B1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85121224-44CD-4C2A-84F4-B2BC8C05F426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>
              <a:buFont typeface="Times New Roman" pitchFamily="18" charset="0"/>
              <a:buNone/>
            </a:pPr>
            <a:fld id="{4750B39A-9929-4DA8-9EA1-3A58DAC77D5B}" type="slidenum">
              <a:rPr lang="en-GB" sz="1200" b="0">
                <a:solidFill>
                  <a:schemeClr val="tx1"/>
                </a:solidFill>
              </a:rPr>
              <a:pPr algn="r" defTabSz="942975" eaLnBrk="0" hangingPunct="0">
                <a:buFont typeface="Times New Roman" pitchFamily="18" charset="0"/>
                <a:buNone/>
              </a:pPr>
              <a:t>26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EE164BCA-4E1F-4468-9CCD-07709155D266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A08212EB-1817-40B6-BCF5-EE584E6ACB8E}" type="slidenum">
              <a:rPr lang="pt-BR" smtClean="0"/>
              <a:pPr/>
              <a:t>28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760468F9-10A7-4AA7-8B43-C74E7DE4CAB5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73F7F97-7744-43E1-8DAD-9CCA2B6CA7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416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Maria Lucia Fattorelli</a:t>
            </a: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SEMINÁRIO “</a:t>
            </a:r>
            <a:r>
              <a:rPr lang="pt-BR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PELA REJEIÇÃO DO PLC – 2/2012 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”</a:t>
            </a:r>
          </a:p>
          <a:p>
            <a:pPr algn="ctr" eaLnBrk="0" hangingPunct="0"/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Auditório Petrônio Portela - Brasília, 28 de março de 2012</a:t>
            </a:r>
          </a:p>
        </p:txBody>
      </p:sp>
      <p:sp>
        <p:nvSpPr>
          <p:cNvPr id="3075" name="CaixaDeTexto 3"/>
          <p:cNvSpPr txBox="1">
            <a:spLocks noChangeArrowheads="1"/>
          </p:cNvSpPr>
          <p:nvPr/>
        </p:nvSpPr>
        <p:spPr bwMode="auto">
          <a:xfrm>
            <a:off x="560388" y="2565400"/>
            <a:ext cx="9345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pt-BR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segurança da Previdência Pública e a falência dos Fundos de Pensão </a:t>
            </a:r>
            <a:endParaRPr lang="pt-BR" sz="3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260350"/>
            <a:ext cx="45656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71463" y="260350"/>
            <a:ext cx="93281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CONSTITUIÇÃO FEDERAL </a:t>
            </a:r>
            <a:b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</a:b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emendada pela EC-41/2003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71463" y="1844675"/>
            <a:ext cx="9634537" cy="4799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40 § 15. </a:t>
            </a:r>
            <a:r>
              <a:rPr lang="pt-BR" altLang="en-US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regime de previdência complementar de que trata o § 14 será instituído por lei de iniciativa do respectivo Poder Executivo, observado o disposto no art. 202 e seus parágrafos, no que couber, por intermédio de entidades fechadas de previdência complementar, de natureza pública, que oferecerão aos respectivos participantes planos de benefícios </a:t>
            </a:r>
            <a:r>
              <a:rPr lang="pt-BR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somente na modalidade de contribuição definida.</a:t>
            </a:r>
          </a:p>
          <a:p>
            <a:pPr algn="ctr">
              <a:lnSpc>
                <a:spcPct val="95000"/>
              </a:lnSpc>
            </a:pPr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05000"/>
              </a:lnSpc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CONTRIBUIÇÃO DEFINIDA: </a:t>
            </a:r>
          </a:p>
          <a:p>
            <a:pPr>
              <a:lnSpc>
                <a:spcPct val="105000"/>
              </a:lnSpc>
              <a:buFont typeface="Arial" pitchFamily="34" charset="0"/>
              <a:buChar char="•"/>
            </a:pPr>
            <a:r>
              <a:rPr lang="pt-BR" b="0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Risco zero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para o mercado financeiro, para a União, autarquias e fundações públicas </a:t>
            </a:r>
          </a:p>
          <a:p>
            <a:pPr>
              <a:lnSpc>
                <a:spcPct val="105000"/>
              </a:lnSpc>
              <a:buFont typeface="Arial" pitchFamily="34" charset="0"/>
              <a:buChar char="•"/>
            </a:pPr>
            <a:r>
              <a:rPr lang="pt-BR" b="0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Risco TOTAL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para o Servidor, cujo benefício dependerá do Mercado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61988" y="5734050"/>
            <a:ext cx="82692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cs typeface="Arial" pitchFamily="34" charset="0"/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895350" y="5229225"/>
            <a:ext cx="7958138" cy="539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80000"/>
              </a:spcBef>
            </a:pPr>
            <a:endParaRPr lang="pt-B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15925" y="260350"/>
            <a:ext cx="91836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QUEBRA DA PARIDADE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88950" y="1196975"/>
            <a:ext cx="9110663" cy="51704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Art. 3. - Aplica-se o limite máximo estabelecido para os benefícios do Regime Geral de Previdência Social às aposentadorias e pensões a serem concedidas pelo regime de previdência da União de que trata o art. 40 da Constituição Federal (...)</a:t>
            </a:r>
          </a:p>
          <a:p>
            <a:pPr algn="ctr">
              <a:lnSpc>
                <a:spcPct val="95000"/>
              </a:lnSpc>
            </a:pPr>
            <a:endParaRPr lang="pt-BR" sz="3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buFont typeface="Arial" pitchFamily="34" charset="0"/>
              <a:buChar char="•"/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Aposentados do RGPS nunca recebem o teto de 10 salários de referência</a:t>
            </a:r>
          </a:p>
          <a:p>
            <a:pPr algn="just">
              <a:lnSpc>
                <a:spcPct val="95000"/>
              </a:lnSpc>
              <a:buFont typeface="Arial" pitchFamily="34" charset="0"/>
              <a:buChar char="•"/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Aqueles que conseguiram se aposentar com 7 salários ou até mais, hoje recebem muito menos</a:t>
            </a:r>
          </a:p>
          <a:p>
            <a:pPr algn="just">
              <a:lnSpc>
                <a:spcPct val="95000"/>
              </a:lnSpc>
            </a:pPr>
            <a:endParaRPr lang="pt-BR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DEVERÍAMOS ESTAR DISCUTINDO A RECUPERAÇÃO DO RGPS E NÃO A DESTRUIÇÃO DO RPPS </a:t>
            </a:r>
          </a:p>
          <a:p>
            <a:pPr algn="ctr">
              <a:lnSpc>
                <a:spcPct val="95000"/>
              </a:lnSpc>
            </a:pPr>
            <a:endParaRPr lang="pt-BR" sz="1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61988" y="5734050"/>
            <a:ext cx="82692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cs typeface="Arial" pitchFamily="34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849313" y="5229225"/>
            <a:ext cx="7958137" cy="539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80000"/>
              </a:spcBef>
            </a:pPr>
            <a:endParaRPr lang="pt-B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pitchFamily="34" charset="0"/>
              </a:rPr>
              <a:t>         </a:t>
            </a:r>
            <a:endParaRPr lang="pt-BR" i="1">
              <a:solidFill>
                <a:srgbClr val="FF6600"/>
              </a:solidFill>
              <a:latin typeface="Arial" pitchFamily="34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0" y="0"/>
            <a:ext cx="10209213" cy="7346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sz="300">
              <a:solidFill>
                <a:schemeClr val="accent1"/>
              </a:solidFill>
              <a:latin typeface="Arial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A ARMADILHA DOS FUNDOS DE PENSÃO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sz="2800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	As sucessivas reformas da Previdência no Brasil impõem aos trabalhadores a adesão ao sistema de Fundos de Pensão.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Na Argentina, a moratória de 2002 fez os Fundos de Pensão perderem 75% de seu patrimônio.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Nos Estados Unidos, desde 2008 milhões de trabalhadores perderam suas economias.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Na Europa,  até a OCDE já advertiu sobre o grave risco da queda nas Bolsas e dano ao Fundos de Pensão.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sz="300">
              <a:solidFill>
                <a:srgbClr val="92D050"/>
              </a:solidFill>
              <a:latin typeface="Tahoma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</a:rPr>
              <a:t>Previdência é sinônimo  de segurança.  </a:t>
            </a: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</a:rPr>
              <a:t>Como podemos colocar nosso futuro em </a:t>
            </a:r>
            <a:r>
              <a:rPr lang="pt-BR" altLang="en-US" sz="2800" b="0">
                <a:solidFill>
                  <a:srgbClr val="92D050"/>
                </a:solidFill>
                <a:latin typeface="Tahoma" pitchFamily="34" charset="0"/>
              </a:rPr>
              <a:t>“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</a:rPr>
              <a:t>aplicações de RISCO</a:t>
            </a:r>
            <a:r>
              <a:rPr lang="pt-BR" altLang="en-US" sz="2800" b="0">
                <a:solidFill>
                  <a:srgbClr val="92D050"/>
                </a:solidFill>
                <a:latin typeface="Tahoma" pitchFamily="34" charset="0"/>
              </a:rPr>
              <a:t>”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</a:rPr>
              <a:t>? </a:t>
            </a:r>
            <a:endParaRPr lang="pt-BR" sz="2800">
              <a:solidFill>
                <a:srgbClr val="92D050"/>
              </a:solidFill>
              <a:latin typeface="Tahoma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>
                <a:solidFill>
                  <a:srgbClr val="FFFFFF"/>
                </a:solidFill>
                <a:latin typeface="Tahoma" pitchFamily="34" charset="0"/>
              </a:rPr>
              <a:t>ASSESSORIA DO BANCO MUNDIAL PARA FUNDOS DE PENSÃO</a:t>
            </a: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b="0">
                <a:solidFill>
                  <a:srgbClr val="92D050"/>
                </a:solidFill>
                <a:latin typeface="Tahoma" pitchFamily="34" charset="0"/>
              </a:rPr>
              <a:t>FUNPRESP irá absorver imensas quantidades de </a:t>
            </a:r>
            <a:r>
              <a:rPr lang="pt-BR" altLang="en-US" b="0">
                <a:solidFill>
                  <a:srgbClr val="92D050"/>
                </a:solidFill>
                <a:latin typeface="Tahoma" pitchFamily="34" charset="0"/>
              </a:rPr>
              <a:t>“</a:t>
            </a:r>
            <a:r>
              <a:rPr lang="pt-BR" b="0">
                <a:solidFill>
                  <a:srgbClr val="92D050"/>
                </a:solidFill>
                <a:latin typeface="Tahoma" pitchFamily="34" charset="0"/>
              </a:rPr>
              <a:t>ativos tóxicos</a:t>
            </a:r>
            <a:r>
              <a:rPr lang="pt-BR" altLang="en-US" b="0">
                <a:solidFill>
                  <a:srgbClr val="92D050"/>
                </a:solidFill>
                <a:latin typeface="Tahoma" pitchFamily="34" charset="0"/>
              </a:rPr>
              <a:t>”</a:t>
            </a:r>
            <a:r>
              <a:rPr lang="pt-BR" b="0">
                <a:solidFill>
                  <a:srgbClr val="92D050"/>
                </a:solidFill>
                <a:latin typeface="Tahoma" pitchFamily="34" charset="0"/>
              </a:rPr>
              <a:t> que provocaram a crise financeira de 2008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pitchFamily="34" charset="0"/>
              </a:rPr>
              <a:t>         </a:t>
            </a:r>
            <a:endParaRPr lang="pt-BR" i="1">
              <a:solidFill>
                <a:srgbClr val="FF6600"/>
              </a:solidFill>
              <a:latin typeface="Arial" pitchFamily="34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0" y="473075"/>
            <a:ext cx="10209213" cy="5946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sz="300">
              <a:solidFill>
                <a:schemeClr val="accent1"/>
              </a:solidFill>
              <a:latin typeface="Arial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ARGUMENTO DO GOVERNO: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sz="2800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	“Fundos de Pensão não podem aplicar em derivativos”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ctr">
              <a:lnSpc>
                <a:spcPct val="80000"/>
              </a:lnSpc>
              <a:spcAft>
                <a:spcPts val="1200"/>
              </a:spcAft>
            </a:pPr>
            <a:r>
              <a:rPr lang="pt-BR">
                <a:solidFill>
                  <a:schemeClr val="accent1"/>
                </a:solidFill>
                <a:latin typeface="Tahoma" pitchFamily="34" charset="0"/>
              </a:rPr>
              <a:t>PORÉM...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just">
              <a:lnSpc>
                <a:spcPct val="150000"/>
              </a:lnSpc>
              <a:spcAft>
                <a:spcPts val="1200"/>
              </a:spcAf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Art. 44 da Resolução 3792/2009, do Conselho Monetário Nacional, sobre os investimentos das EFPC (Entidades Fechadas de Previdência Complementar):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ctr">
              <a:lnSpc>
                <a:spcPct val="80000"/>
              </a:lnSpc>
              <a:spcAft>
                <a:spcPts val="1200"/>
              </a:spcAft>
            </a:pPr>
            <a:r>
              <a:rPr lang="pt-BR" b="0" i="1">
                <a:solidFill>
                  <a:schemeClr val="accent1"/>
                </a:solidFill>
                <a:latin typeface="Tahoma" pitchFamily="34" charset="0"/>
              </a:rPr>
              <a:t>“A EFPC pode realizar operações com derivativos...”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pitchFamily="34" charset="0"/>
              </a:rPr>
              <a:t>         </a:t>
            </a:r>
            <a:endParaRPr lang="pt-BR" i="1">
              <a:solidFill>
                <a:srgbClr val="FF6600"/>
              </a:solidFill>
              <a:latin typeface="Arial" pitchFamily="34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0" y="0"/>
            <a:ext cx="10209213" cy="5133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sz="300">
              <a:solidFill>
                <a:schemeClr val="accent1"/>
              </a:solidFill>
              <a:latin typeface="Arial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A ARMADILHA DOS FUNDOS DE PENSÃO</a:t>
            </a:r>
          </a:p>
          <a:p>
            <a:pPr marL="285750" algn="just">
              <a:spcAft>
                <a:spcPts val="1200"/>
              </a:spcAft>
            </a:pPr>
            <a:endParaRPr lang="pt-BR" sz="2800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ctr">
              <a:spcAft>
                <a:spcPts val="1200"/>
              </a:spcAft>
            </a:pPr>
            <a:r>
              <a:rPr lang="pt-BR">
                <a:solidFill>
                  <a:srgbClr val="FFFFFF"/>
                </a:solidFill>
                <a:latin typeface="Tahoma" pitchFamily="34" charset="0"/>
              </a:rPr>
              <a:t>ASSESSORIA DO BANCO MUNDIAL PARA FUNDOS DE PENSÃO NACIONAL E SUBREGIONAIS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r>
              <a:rPr lang="pt-BR">
                <a:solidFill>
                  <a:srgbClr val="FFFFFF"/>
                </a:solidFill>
                <a:latin typeface="Tahoma" pitchFamily="34" charset="0"/>
              </a:rPr>
              <a:t>Projeto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: BR State Pension Reform TAL II (P089793)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r>
              <a:rPr lang="pt-BR">
                <a:solidFill>
                  <a:srgbClr val="FFFFFF"/>
                </a:solidFill>
                <a:latin typeface="Tahoma" pitchFamily="34" charset="0"/>
              </a:rPr>
              <a:t>Valor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: US$ 5 milhões</a:t>
            </a:r>
          </a:p>
          <a:p>
            <a:pPr marL="285750" algn="just">
              <a:lnSpc>
                <a:spcPct val="80000"/>
              </a:lnSpc>
              <a:spcAft>
                <a:spcPts val="1200"/>
              </a:spcAft>
            </a:pPr>
            <a:r>
              <a:rPr lang="pt-BR">
                <a:solidFill>
                  <a:srgbClr val="FFFFFF"/>
                </a:solidFill>
                <a:latin typeface="Tahoma" pitchFamily="34" charset="0"/>
              </a:rPr>
              <a:t>Objetivo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“</a:t>
            </a:r>
            <a:r>
              <a:rPr lang="pt-BR" altLang="ja-JP" b="0" i="1">
                <a:solidFill>
                  <a:srgbClr val="FFFFFF"/>
                </a:solidFill>
                <a:latin typeface="Tahoma" pitchFamily="34" charset="0"/>
              </a:rPr>
              <a:t>Significativas reduções dos custos das aposentadorias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”</a:t>
            </a:r>
            <a:endParaRPr lang="pt-BR" altLang="ja-JP" b="0">
              <a:solidFill>
                <a:srgbClr val="FFFFFF"/>
              </a:solidFill>
              <a:latin typeface="Tahoma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b="0">
                <a:solidFill>
                  <a:srgbClr val="92D050"/>
                </a:solidFill>
                <a:latin typeface="Tahoma" pitchFamily="34" charset="0"/>
              </a:rPr>
              <a:t>Estados que já manifestaram interesse em participar: 23 Estados</a:t>
            </a: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b="0">
                <a:solidFill>
                  <a:srgbClr val="92D050"/>
                </a:solidFill>
                <a:latin typeface="Tahoma" pitchFamily="34" charset="0"/>
              </a:rPr>
              <a:t>Recursos liberados para 18 Estados: </a:t>
            </a: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b="0">
              <a:solidFill>
                <a:srgbClr val="92D050"/>
              </a:solidFill>
              <a:latin typeface="Tahoma" pitchFamily="34" charset="0"/>
            </a:endParaRP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04850" y="4365625"/>
          <a:ext cx="8928100" cy="187166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85620"/>
                <a:gridCol w="1785620"/>
                <a:gridCol w="1785620"/>
                <a:gridCol w="1785620"/>
                <a:gridCol w="1785620"/>
              </a:tblGrid>
              <a:tr h="4679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RN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AP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RS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DF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RR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</a:tr>
              <a:tr h="4679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MG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ES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</a:tr>
              <a:tr h="4679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PB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SP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MS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BA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91431" marR="91431" marT="45707" marB="45707"/>
                </a:tc>
              </a:tr>
              <a:tr h="4679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CE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SC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GO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</a:t>
                      </a:r>
                      <a:endParaRPr lang="en-US" sz="2000" b="1" dirty="0"/>
                    </a:p>
                  </a:txBody>
                  <a:tcPr marL="91431" marR="91431" marT="45707" marB="45707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91431" marR="91431" marT="45707" marB="4570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271463" y="201613"/>
            <a:ext cx="9634537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80000"/>
              </a:lnSpc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</a:rPr>
              <a:t>Receitas dos Planos de Previdência Privada (R$ bilhões)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06375" y="6005513"/>
            <a:ext cx="9872663" cy="8921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endParaRPr lang="pt-BR" sz="2000" b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2000" b="0">
                <a:solidFill>
                  <a:srgbClr val="FFFFFF"/>
                </a:solidFill>
              </a:rPr>
              <a:t>Fonte: FENAPREVI - Mercado de Planos de Caráter Previdenciário - Dados Estatísticos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pt-BR" sz="2000" b="0">
                <a:solidFill>
                  <a:srgbClr val="FFFFFF"/>
                </a:solidFill>
              </a:rPr>
              <a:t>Dezembro/2011 – pág 33</a:t>
            </a:r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0" y="733425"/>
            <a:ext cx="8907463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0025" y="188913"/>
            <a:ext cx="970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IRRESPONSABILIDADE FISCAL</a:t>
            </a:r>
          </a:p>
          <a:p>
            <a:pPr algn="ctr"/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EXPOSIÇÃO DE MOTIVOS DO PL 1992/2007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30200" y="188913"/>
            <a:ext cx="932815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71463" y="1125538"/>
            <a:ext cx="9410700" cy="53641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80000"/>
              </a:spcBef>
            </a:pPr>
            <a:r>
              <a:rPr lang="pt-BR" altLang="en-US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Isoladamente, a mudança de regime terá um impacto negativo nas contas públicas no curto prazo, na medida em que o governo deixará de receber a contribuição sobre a parcela da remuneração do servidor entrante que ultrapassar o teto, e terá um gasto adicional, na medida em que passará a contribuir para o regime complementar, capitalizando reservas individuais para os servidores.</a:t>
            </a:r>
            <a:r>
              <a:rPr lang="pt-BR" altLang="en-US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600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4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 próprio governo admite que o FUNPRESP causará prejuízo às contas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33375"/>
            <a:ext cx="9906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>
                <a:solidFill>
                  <a:schemeClr val="accent1"/>
                </a:solidFill>
                <a:latin typeface="Arial" pitchFamily="34" charset="0"/>
              </a:rPr>
              <a:t>ELEVAÇÃO DOS CUSTOS DE FORMA IMPREVISÍVEL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15925" y="0"/>
            <a:ext cx="9242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15925" y="714375"/>
            <a:ext cx="9217025" cy="6450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TAXA DE ADMINISTRAÇÃO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Contratação de 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Auditoria Externa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Empresas especializadas em estudos atuariais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Assessoria ou Consultoria Técnica e Financeira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Garantidores das reservas técnicas, custódia de títulos e valores mobiliários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Serviços de análise de concessão de benefícios, folha de pagamentos, avaliação atuarial, cadastro social e financeiro dos segurados e beneficiários, além de outros serviços necessários para gestão do regime ou dos recursos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endParaRPr lang="pt-BR" sz="8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 algn="ctr">
              <a:lnSpc>
                <a:spcPct val="110000"/>
              </a:lnSpc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QUE PREÇO?</a:t>
            </a:r>
          </a:p>
          <a:p>
            <a:pPr marL="914400" lvl="1" indent="-457200" algn="just">
              <a:lnSpc>
                <a:spcPct val="110000"/>
              </a:lnSpc>
              <a:buFont typeface="Arial" pitchFamily="34" charset="0"/>
              <a:buChar char="•"/>
            </a:pPr>
            <a:endParaRPr lang="pt-BR" sz="2600" b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15925" y="692150"/>
            <a:ext cx="94900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5000"/>
              </a:lnSpc>
              <a:spcBef>
                <a:spcPct val="80000"/>
              </a:spcBef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ILUSÃO</a:t>
            </a:r>
            <a:r>
              <a:rPr lang="pt-BR" sz="36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FUNPRESPs (Exe, Leg e Jud) administrarão por conta própria os recursos.            </a:t>
            </a:r>
          </a:p>
          <a:p>
            <a:pPr algn="ctr">
              <a:lnSpc>
                <a:spcPct val="115000"/>
              </a:lnSpc>
              <a:spcBef>
                <a:spcPct val="80000"/>
              </a:spcBef>
            </a:pPr>
            <a:r>
              <a:rPr 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administração será feita pelos BANCOS: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76288" y="2420938"/>
            <a:ext cx="8891587" cy="4235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80000"/>
              </a:spcBef>
              <a:spcAft>
                <a:spcPts val="1200"/>
              </a:spcAft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Art. 15. A aplicação dos recursos garantidores correspondentes às reservas, às provisões e aos fundos dos planos de benefícios da FUNPRESP-Exe, da FUNPRESP-Leg e da FUNPRESP-Jud obedecerá às diretrizes e aos limites prudenciais estabelecidos pelo Conselho Monetário Nacional.</a:t>
            </a:r>
          </a:p>
          <a:p>
            <a:pPr algn="ctr">
              <a:spcBef>
                <a:spcPct val="80000"/>
              </a:spcBef>
              <a:spcAft>
                <a:spcPts val="1200"/>
              </a:spcAft>
            </a:pP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§ 2o As entidades referidas no </a:t>
            </a:r>
            <a:r>
              <a:rPr lang="pt-BR" b="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caput </a:t>
            </a: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contratarão, para a gestão dos recursos garantidores prevista neste artigo, </a:t>
            </a: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somente</a:t>
            </a:r>
            <a:r>
              <a:rPr lang="pt-BR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instituições, administradores de carteiras ou fundos de investimento que estejam autorizados e registrados na Comissão de Valores Mobiliários – CVM. </a:t>
            </a:r>
            <a:r>
              <a:rPr lang="pt-BR"/>
              <a:t> </a:t>
            </a:r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34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Fundos de Pensão: lucro para os bancos, risco para os servidores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Jornal Valor Econômico, 28/2/2012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</a:endParaRPr>
          </a:p>
          <a:p>
            <a:pPr marL="34925" algn="just" defTabSz="449263" eaLnBrk="0" hangingPunct="0"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2600" i="1">
                <a:solidFill>
                  <a:schemeClr val="tx1"/>
                </a:solidFill>
                <a:latin typeface="Tahoma" pitchFamily="34" charset="0"/>
              </a:rPr>
              <a:t>“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O governo Dilma Rousseff recebeu ontem um aliado de peso numa das mais sensíveis votações no Congresso neste ano. </a:t>
            </a:r>
            <a:r>
              <a:rPr lang="pt-BR" sz="2600" i="1" u="sng">
                <a:solidFill>
                  <a:schemeClr val="tx1"/>
                </a:solidFill>
                <a:latin typeface="Tahoma" pitchFamily="34" charset="0"/>
              </a:rPr>
              <a:t>O departamento econômico do Itaú Unibanco, o maior banco privado do Brasil, divulgou nota defendendo a aprovação do projeto que reforma a previdência dos servidores federais</a:t>
            </a:r>
            <a:r>
              <a:rPr lang="pt-BR" sz="2600" i="1">
                <a:solidFill>
                  <a:schemeClr val="tx1"/>
                </a:solidFill>
                <a:latin typeface="Tahoma" pitchFamily="34" charset="0"/>
              </a:rPr>
              <a:t>. A nota é assinada pelo economista Maurício Oreng, da equipe liderada por Ilan Goldfajn, ex-diretor do Banco Central (BC).</a:t>
            </a:r>
            <a:r>
              <a:rPr lang="pt-BR" altLang="en-US" sz="2600" i="1">
                <a:solidFill>
                  <a:schemeClr val="tx1"/>
                </a:solidFill>
                <a:latin typeface="Tahoma" pitchFamily="34" charset="0"/>
              </a:rPr>
              <a:t>”</a:t>
            </a:r>
            <a:endParaRPr lang="pt-BR" altLang="ja-JP" sz="260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4925" algn="ctr" defTabSz="449263" eaLnBrk="0" hangingPunct="0"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559050" y="228600"/>
            <a:ext cx="701675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FF99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5400">
              <a:solidFill>
                <a:srgbClr val="FF9900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73050" y="476250"/>
            <a:ext cx="9632950" cy="608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FFFF00"/>
                </a:solidFill>
              </a:rPr>
              <a:t>	</a:t>
            </a:r>
            <a:r>
              <a:rPr lang="en-GB" alt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GB" altLang="ja-JP" sz="28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 capital nunca resolve seus problemas, 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i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apenas muda de lugar</a:t>
            </a:r>
            <a:r>
              <a:rPr lang="en-GB" alt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en-GB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	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David Harvey </a:t>
            </a:r>
          </a:p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lnSpc>
                <a:spcPct val="120000"/>
              </a:lnSpc>
              <a:spcBef>
                <a:spcPts val="175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Por quê avançar com a criação de Fundos de Pensão quando estes estão quebrando no mundo todo?</a:t>
            </a:r>
          </a:p>
          <a:p>
            <a:pPr algn="just" defTabSz="449263">
              <a:lnSpc>
                <a:spcPct val="120000"/>
              </a:lnSpc>
              <a:spcBef>
                <a:spcPts val="17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lnSpc>
                <a:spcPct val="120000"/>
              </a:lnSpc>
              <a:spcBef>
                <a:spcPts val="175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</a:t>
            </a:r>
            <a:r>
              <a:rPr lang="en-GB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ual a relação desse fato com a Crise Financeira Mundial?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71463" y="260350"/>
            <a:ext cx="93281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INSEGURANÇA TOTAL PARA OS SERVIDORES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1463" y="1844675"/>
            <a:ext cx="9328150" cy="5554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INDEFINIÇÃO QUANTO À REGULAMENTAÇÃO DOS FUNDOS:</a:t>
            </a: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12. Os planos de benefícios da FUNPRESP-Exe, da FUNPRESP-Leg e da FUNPRESP-Jud serão estruturados na modalidade de contribuição definida, </a:t>
            </a:r>
            <a:r>
              <a:rPr lang="pt-BR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nos termos da regulamentação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estabelecida pelo órgão regulador das entidades fechadas de previdência complementar</a:t>
            </a:r>
          </a:p>
          <a:p>
            <a:pPr algn="ctr">
              <a:lnSpc>
                <a:spcPct val="120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61988" y="5734050"/>
            <a:ext cx="82692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cs typeface="Arial" pitchFamily="34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895350" y="5229225"/>
            <a:ext cx="7958138" cy="539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80000"/>
              </a:spcBef>
            </a:pPr>
            <a:endParaRPr lang="pt-B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71463" y="260350"/>
            <a:ext cx="93281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INSEGURANÇA TOTAL PARA OS SERVIDORES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1463" y="1844675"/>
            <a:ext cx="9328150" cy="4668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INDEFINIÇÃO QUANTO À FORMA DE CONCESSÃO, CÁLCULO E PAGAMENTO DE BENEFÍCIOS:</a:t>
            </a: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13. Os requisitos para aquisição, manutenção e perda da qualidade de participante, assim como os requisitos de elegibilidade, forma de concessão, cálculo e pagamento dos benefícios </a:t>
            </a:r>
            <a:r>
              <a:rPr lang="pt-BR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deverão constar dos regulamentos</a:t>
            </a:r>
            <a:r>
              <a:rPr lang="pt-BR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dos planos de benefícios ...</a:t>
            </a:r>
          </a:p>
          <a:p>
            <a:pPr algn="ctr">
              <a:lnSpc>
                <a:spcPct val="95000"/>
              </a:lnSpc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61988" y="5734050"/>
            <a:ext cx="82692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cs typeface="Arial" pitchFamily="34" charset="0"/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895350" y="5229225"/>
            <a:ext cx="7958138" cy="539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80000"/>
              </a:spcBef>
            </a:pPr>
            <a:endParaRPr lang="pt-B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71463" y="260350"/>
            <a:ext cx="93614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INSEGURANÇA TOTAL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0200" y="914400"/>
            <a:ext cx="93281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3050" y="1125538"/>
            <a:ext cx="9326563" cy="6037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15. A aplicação dos recursos garantidores correspondentes às reservas, às provisões e aos fundos dos planos de benefícios da FUNPRESP-Exe, da FUNPRESP-Leg e da FUNPRESP-Jud obedecerá às diretrizes e aos limites prudenciais estabelecidos pelo Conselho Monetário Nacional.</a:t>
            </a:r>
          </a:p>
          <a:p>
            <a:endParaRPr lang="pt-BR" sz="800" b="0">
              <a:solidFill>
                <a:schemeClr val="accent1"/>
              </a:solidFill>
              <a:latin typeface="Times" charset="0"/>
              <a:cs typeface="Times New Roman" pitchFamily="18" charset="0"/>
            </a:endParaRPr>
          </a:p>
          <a:p>
            <a:r>
              <a:rPr lang="pt-BR" sz="3000" b="0">
                <a:solidFill>
                  <a:schemeClr val="accent1"/>
                </a:solidFill>
                <a:latin typeface="Times" charset="0"/>
                <a:cs typeface="Times New Roman" pitchFamily="18" charset="0"/>
              </a:rPr>
              <a:t>Atuação do CMN indica importação da crise européia:</a:t>
            </a:r>
          </a:p>
          <a:p>
            <a:pPr algn="just"/>
            <a:r>
              <a:rPr lang="pt-BR" sz="18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CMN autoriza participação de banco português na Banif Corretora</a:t>
            </a:r>
            <a:br>
              <a:rPr lang="pt-BR" sz="18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</a:br>
            <a:r>
              <a:rPr lang="pt-BR" sz="18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Conselho Monetário Nacional informou nesta quinta-feira (31) que foi aprovada proposta que reconhece como de "interesse do governo brasileiro" a participação da Caixa Banco de Investimento S.A., instituição financeira portuguesa, em até 35% do capital da Banif Corretora de Valores e Câmbio S.A. (Banif Corretora). A alteração, segundo o Banco Central, é resultado do ingresso do banco de investimento português na estrutura do capital social da corretora, por meio da CGD Participações em Instituições Financeiras Ltda - empresa em que detém 50% do capital. A CGD, por sua vez, deterá 70% do capital da Banif Corretora de Valores e Câmbio S.A, informou o BC. Trata-se de investimento estrangeiro no sistema financeiro do país.</a:t>
            </a:r>
          </a:p>
          <a:p>
            <a:pPr algn="just"/>
            <a:r>
              <a:rPr lang="pt-BR" sz="18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1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http://www.expressomt.com.br/noticia.asp?cod=129605&amp;codDep=6</a:t>
            </a:r>
          </a:p>
          <a:p>
            <a:pPr algn="ctr">
              <a:lnSpc>
                <a:spcPct val="95000"/>
              </a:lnSpc>
            </a:pPr>
            <a:endParaRPr lang="pt-BR" sz="1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1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661988" y="5734050"/>
            <a:ext cx="82692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cs typeface="Arial" pitchFamily="34" charset="0"/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895350" y="5229225"/>
            <a:ext cx="7958138" cy="539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80000"/>
              </a:spcBef>
            </a:pPr>
            <a:endParaRPr lang="pt-BR" sz="28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3675" y="188913"/>
            <a:ext cx="9712325" cy="65992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Isca para atrair os atuais servidores ao Funpresp:</a:t>
            </a:r>
          </a:p>
          <a:p>
            <a:pPr lvl="2"/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Oferta de </a:t>
            </a:r>
            <a:r>
              <a:rPr lang="pt-BR" altLang="en-US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Benefício especial</a:t>
            </a:r>
            <a:r>
              <a:rPr lang="pt-BR" altLang="en-US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com a promessa de considerar contribuições já feitas (acima do teto do INSS) até o momento da opção</a:t>
            </a:r>
          </a:p>
          <a:p>
            <a:pPr algn="ctr">
              <a:lnSpc>
                <a:spcPct val="80000"/>
              </a:lnSpc>
            </a:pPr>
            <a:endParaRPr lang="pt-BR" sz="26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800"/>
              </a:spcAf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INCALCULÁVEL RISCO decorrente da desregulamentação do mercado financeiro e </a:t>
            </a:r>
            <a:r>
              <a:rPr lang="pt-BR" altLang="en-US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ativos tóxicos</a:t>
            </a:r>
            <a:r>
              <a:rPr lang="pt-BR" altLang="en-US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6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OPÇÃO DEFINITIVA</a:t>
            </a:r>
          </a:p>
          <a:p>
            <a:pPr algn="ctr">
              <a:lnSpc>
                <a:spcPct val="95000"/>
              </a:lnSpc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6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3º. § 7º - O prazo para a opção de que trata o inciso II do caput deste artigo será de vinte e quatro meses, contados a partir do início de vigência do regime de previdência complementar instituído no caput do art. 1º desta Lei.</a:t>
            </a:r>
            <a:endParaRPr lang="pt-BR" sz="26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endParaRPr lang="pt-BR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NÃO HÁ OPÇÃO PARA REVERSÃO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spcAft>
                <a:spcPts val="1800"/>
              </a:spcAft>
            </a:pPr>
            <a:endParaRPr lang="pt-BR" sz="26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88913"/>
            <a:ext cx="9906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36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30200" y="188913"/>
            <a:ext cx="932815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80000"/>
              </a:spcBef>
            </a:pPr>
            <a:r>
              <a:rPr lang="pt-BR" sz="4200"/>
              <a:t> </a:t>
            </a:r>
            <a:endParaRPr lang="pt-BR" sz="30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93675" y="188913"/>
            <a:ext cx="9410700" cy="5972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RESOLUÇÃO Nº 26 DO CONSELHO DE GESTÃO DA PREVIDÊNCIA COMPLEMENTAR, </a:t>
            </a: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DE 29 DE SETEMBRO DE 2008</a:t>
            </a:r>
            <a:endParaRPr lang="pt-BR" sz="2000">
              <a:solidFill>
                <a:srgbClr val="92D050"/>
              </a:solidFill>
              <a:cs typeface="Times New Roman" pitchFamily="18" charset="0"/>
            </a:endParaRP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Permite que o patrocinador fique com parte do superávit dos fundos de pensão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Já significou a retirada de bilhões de reais da PREVI, para o lucro do Banco do Brasil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Evidência de que eventuais lucros dos fundos de pensão podem ser desviados para pagar a dívida pública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endParaRPr lang="pt-BR" sz="150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ARGUMENTO DO GOVERNO: A RESOLUÇÃO 26 NÃO SE APLICA À FUNPRESP</a:t>
            </a:r>
          </a:p>
          <a:p>
            <a:pPr algn="ctr">
              <a:lnSpc>
                <a:spcPct val="95000"/>
              </a:lnSpc>
              <a:spcBef>
                <a:spcPct val="80000"/>
              </a:spcBef>
            </a:pPr>
            <a:r>
              <a:rPr lang="pt-BR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Porém, basta uma mera norma infra-legal para estender tal resolução à FUNPRESP</a:t>
            </a:r>
            <a:endParaRPr lang="pt-BR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39275" cy="668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EXIGIMOS JUSTIÇA E COERÊNCIA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chemeClr val="tx1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Votaram contra a modalidade </a:t>
            </a:r>
            <a:r>
              <a:rPr lang="pt-BR" altLang="en-US" sz="2000">
                <a:solidFill>
                  <a:schemeClr val="tx1"/>
                </a:solidFill>
                <a:latin typeface="Tahoma" pitchFamily="34" charset="0"/>
              </a:rPr>
              <a:t>“</a:t>
            </a: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contribuição definida</a:t>
            </a:r>
            <a:r>
              <a:rPr lang="pt-BR" altLang="en-US" sz="2000">
                <a:solidFill>
                  <a:schemeClr val="tx1"/>
                </a:solidFill>
                <a:latin typeface="Tahoma" pitchFamily="34" charset="0"/>
              </a:rPr>
              <a:t>”</a:t>
            </a: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 no PLP 9/1999 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(DVS 4, de autoria do PT, em 29/11/2000)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chemeClr val="tx1"/>
              </a:solidFill>
              <a:latin typeface="Tahoma" pitchFamily="34" charset="0"/>
            </a:endParaRP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José Pimentel  (PT/CE , atual relator do PLC 2/2012)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Walter Pinheiro (PT/BA, atual líder do PT no Senado)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Paulo Paim (PT/RS)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Inácio Arruda (PCdoB/CE)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chemeClr val="tx1"/>
                </a:solidFill>
                <a:latin typeface="Tahoma" pitchFamily="34" charset="0"/>
              </a:rPr>
              <a:t>Vanessa Grazziotin (PC do B / AM)</a:t>
            </a:r>
          </a:p>
          <a:p>
            <a:pPr marL="34925" algn="ctr" defTabSz="449263" eaLnBrk="0" hangingPunct="0">
              <a:spcBef>
                <a:spcPts val="24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 realizado no contexto da Terceira Semana Social: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38125" y="285750"/>
            <a:ext cx="9899650" cy="680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escancarou o privilégio do setor financeiro e a usurpação do instrumento do endividamento público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Nações submissas aos interesses do </a:t>
            </a:r>
            <a:r>
              <a:rPr lang="pt-BR" altLang="en-US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Mercado</a:t>
            </a:r>
            <a:r>
              <a:rPr lang="pt-BR" altLang="en-US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6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Grandes somas de recursos públicos transferidos para setor financeiro</a:t>
            </a:r>
          </a:p>
          <a:p>
            <a:pPr lvl="1" algn="ctr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Consequências: DECADÊNCIA DOS SERVIÇOS PÚBLICOS, Sacrifício Social, Exclusão e Violência</a:t>
            </a:r>
          </a:p>
          <a:p>
            <a:pPr lvl="1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REPÚDIO AO PL-1992 (PLC-02)</a:t>
            </a:r>
          </a:p>
          <a:p>
            <a:pPr lvl="1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 COM PARTICIPAÇÃO CIDADÃ</a:t>
            </a:r>
          </a:p>
          <a:p>
            <a:pPr lvl="1" defTabSz="449263" eaLnBrk="0" hangingPunct="0"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RESPEITO AOS DIREITOS HUMANOS E SOCIAIS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530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3000">
                <a:solidFill>
                  <a:srgbClr val="92D050"/>
                </a:solidFill>
                <a:latin typeface="Verdana" pitchFamily="34" charset="0"/>
              </a:rPr>
              <a:t>Obrigada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3000" i="1">
                <a:solidFill>
                  <a:srgbClr val="92D050"/>
                </a:solidFill>
                <a:latin typeface="Verdana" pitchFamily="34" charset="0"/>
              </a:rPr>
              <a:t>Maria Lucia Fattorelli</a:t>
            </a: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899650" cy="678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Crise Financeira Mundial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Causas: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Desregulamentação do mercado financeiro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Derivativos sem lastro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Ativos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Tóxicos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Efeitos: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Grandes bancos internacionais em risco de quebra</a:t>
            </a:r>
          </a:p>
          <a:p>
            <a:pPr marL="457200" lvl="2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Bad Banks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EUA e Europa se endividam para salvar setor bancário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EUA e Europa aceleram emissão de moeda para injetar nos bancos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Expansão da crise para outros setores</a:t>
            </a:r>
          </a:p>
        </p:txBody>
      </p:sp>
      <p:pic>
        <p:nvPicPr>
          <p:cNvPr id="5123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63" y="642938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04850" y="142875"/>
            <a:ext cx="9001125" cy="606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do Setor Financeiro é transformada em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Instrumento de endividamento público utilizado como um sistema de desvio de recursos públicos: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pt-BR" altLang="en-US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6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Diante da 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CRISE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Medidas de </a:t>
            </a:r>
            <a:r>
              <a:rPr lang="pt-BR" sz="28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austeridade</a:t>
            </a: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para destinar recursos ao  pagamento da dívida: </a:t>
            </a:r>
          </a:p>
          <a:p>
            <a:pPr lvl="1" algn="just" defTabSz="449263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Corte de gastos sociais</a:t>
            </a:r>
          </a:p>
          <a:p>
            <a:pPr lvl="1" algn="just" defTabSz="449263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Congelamento e redução dos salários</a:t>
            </a:r>
          </a:p>
          <a:p>
            <a:pPr lvl="1" algn="just" defTabSz="449263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Demissões </a:t>
            </a:r>
          </a:p>
          <a:p>
            <a:pPr lvl="1" algn="just" defTabSz="449263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Reformas da Previdência</a:t>
            </a:r>
          </a:p>
          <a:p>
            <a:pPr lvl="1" algn="just" defTabSz="449263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Comprometimento dos Fundos de Pensão</a:t>
            </a:r>
          </a:p>
          <a:p>
            <a:pPr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EUROPA: REAÇÃO DA CLASSE TRABALHADORA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Grandes mobilizações e </a:t>
            </a:r>
            <a:r>
              <a:rPr lang="pt-BR" sz="2800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GREVE GERAL</a:t>
            </a:r>
          </a:p>
        </p:txBody>
      </p:sp>
      <p:pic>
        <p:nvPicPr>
          <p:cNvPr id="7171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0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60388" y="285750"/>
            <a:ext cx="9345612" cy="6292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defTabSz="449263" eaLnBrk="0" hangingPunct="0">
              <a:lnSpc>
                <a:spcPct val="110000"/>
              </a:lnSpc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Discurso de Autoridades: </a:t>
            </a:r>
            <a:r>
              <a:rPr lang="pt-BR" altLang="en-US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RISCO DE CONTÁGIO</a:t>
            </a:r>
            <a:r>
              <a:rPr lang="pt-BR" altLang="en-US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DA CRISE EUROPÉIA ATUAL PARA PAÍSES EM DESENVOLVIMENTO</a:t>
            </a:r>
          </a:p>
          <a:p>
            <a:pPr algn="just" defTabSz="449263" eaLnBrk="0" hangingPunct="0">
              <a:lnSpc>
                <a:spcPct val="110000"/>
              </a:lnSpc>
              <a:spcBef>
                <a:spcPts val="2500"/>
              </a:spcBef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Riscos para o Fundo do Pré-sal</a:t>
            </a:r>
          </a:p>
          <a:p>
            <a:pPr algn="just" defTabSz="449263" eaLnBrk="0" hangingPunct="0">
              <a:lnSpc>
                <a:spcPct val="110000"/>
              </a:lnSpc>
              <a:spcBef>
                <a:spcPts val="2500"/>
              </a:spcBef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Fundos de Pensão</a:t>
            </a:r>
          </a:p>
          <a:p>
            <a:pPr algn="just" defTabSz="449263" eaLnBrk="0" hangingPunct="0">
              <a:lnSpc>
                <a:spcPct val="110000"/>
              </a:lnSpc>
              <a:spcBef>
                <a:spcPts val="2500"/>
              </a:spcBef>
              <a:buClr>
                <a:srgbClr val="FF9900"/>
              </a:buCl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Fundo Soberano </a:t>
            </a:r>
          </a:p>
          <a:p>
            <a:pPr algn="ctr" defTabSz="449263" eaLnBrk="0" hangingPunct="0">
              <a:lnSpc>
                <a:spcPct val="110000"/>
              </a:lnSpc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Ambiente adverso ao avanço do PL-1992 (PLC-2)</a:t>
            </a:r>
          </a:p>
          <a:p>
            <a:pPr lvl="1" algn="ctr" defTabSz="449263" eaLnBrk="0" hangingPunct="0">
              <a:lnSpc>
                <a:spcPct val="900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grave problema das contas do País não é a Previdência:</a:t>
            </a:r>
          </a:p>
          <a:p>
            <a:pPr lvl="1" algn="ctr" defTabSz="449263" eaLnBrk="0" hangingPunct="0">
              <a:lnSpc>
                <a:spcPct val="90000"/>
              </a:lnSpc>
              <a:spcBef>
                <a:spcPts val="24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DÍVIDA BRASILEIRA SUPERA R$3 TRILHÕES OU 78% DO PIB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-2001838" y="297021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606425"/>
            <a:ext cx="9545637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461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refinanciamento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ou 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rolagem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1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9221" name="CaixaDeTexto 5"/>
          <p:cNvSpPr txBox="1">
            <a:spLocks noChangeArrowheads="1"/>
          </p:cNvSpPr>
          <p:nvPr/>
        </p:nvSpPr>
        <p:spPr bwMode="auto">
          <a:xfrm>
            <a:off x="360363" y="3713163"/>
            <a:ext cx="1639887" cy="64611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R$ 708 bilhões (17% do PIB)</a:t>
            </a:r>
          </a:p>
        </p:txBody>
      </p:sp>
      <p:cxnSp>
        <p:nvCxnSpPr>
          <p:cNvPr id="9222" name="Conector de seta reta 7"/>
          <p:cNvCxnSpPr>
            <a:cxnSpLocks noChangeShapeType="1"/>
          </p:cNvCxnSpPr>
          <p:nvPr/>
        </p:nvCxnSpPr>
        <p:spPr bwMode="auto">
          <a:xfrm flipH="1">
            <a:off x="2006600" y="4037013"/>
            <a:ext cx="665163" cy="0"/>
          </a:xfrm>
          <a:prstGeom prst="straightConnector1">
            <a:avLst/>
          </a:prstGeom>
          <a:noFill/>
          <a:ln w="41275" cap="sq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9223" name="CaixaDeTexto 10"/>
          <p:cNvSpPr txBox="1">
            <a:spLocks noChangeArrowheads="1"/>
          </p:cNvSpPr>
          <p:nvPr/>
        </p:nvSpPr>
        <p:spPr bwMode="auto">
          <a:xfrm>
            <a:off x="128588" y="188913"/>
            <a:ext cx="977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Executado em 2011 Total: R$ 1,571 trilhão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944563"/>
            <a:ext cx="956945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88913"/>
            <a:ext cx="9906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2400" b="1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Gastos Selecionados (R$ milhões) 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776288" y="6380163"/>
            <a:ext cx="8064500" cy="3063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0">
                <a:solidFill>
                  <a:srgbClr val="FFFFFF"/>
                </a:solidFill>
              </a:rPr>
              <a:t>Fonte: Secretaria do Tesouro Nacional - SIAFI. Inclui a rolagem, ou </a:t>
            </a:r>
            <a:r>
              <a:rPr lang="ja-JP" altLang="en-US" sz="1400" b="0">
                <a:solidFill>
                  <a:srgbClr val="FFFFFF"/>
                </a:solidFill>
              </a:rPr>
              <a:t>“</a:t>
            </a:r>
            <a:r>
              <a:rPr lang="en-US" altLang="ja-JP" sz="1400" b="0">
                <a:solidFill>
                  <a:srgbClr val="FFFFFF"/>
                </a:solidFill>
              </a:rPr>
              <a:t>refinanciamento</a:t>
            </a:r>
            <a:r>
              <a:rPr lang="ja-JP" altLang="en-US" sz="1400" b="0">
                <a:solidFill>
                  <a:srgbClr val="FFFFFF"/>
                </a:solidFill>
              </a:rPr>
              <a:t>”</a:t>
            </a:r>
            <a:r>
              <a:rPr lang="en-US" altLang="ja-JP" sz="1400" b="0">
                <a:solidFill>
                  <a:srgbClr val="FFFFFF"/>
                </a:solidFill>
              </a:rPr>
              <a:t> da Dívida</a:t>
            </a:r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10245" name="CaixaDeTexto 4"/>
          <p:cNvSpPr txBox="1">
            <a:spLocks noChangeArrowheads="1"/>
          </p:cNvSpPr>
          <p:nvPr/>
        </p:nvSpPr>
        <p:spPr bwMode="auto">
          <a:xfrm>
            <a:off x="5768975" y="1082675"/>
            <a:ext cx="3071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>
                <a:solidFill>
                  <a:srgbClr val="1F1FFF"/>
                </a:solidFill>
              </a:rPr>
              <a:t>Juros e Amortizações da Dívida</a:t>
            </a:r>
          </a:p>
        </p:txBody>
      </p:sp>
      <p:sp>
        <p:nvSpPr>
          <p:cNvPr id="10246" name="CaixaDeTexto 5"/>
          <p:cNvSpPr txBox="1">
            <a:spLocks noChangeArrowheads="1"/>
          </p:cNvSpPr>
          <p:nvPr/>
        </p:nvSpPr>
        <p:spPr bwMode="auto">
          <a:xfrm>
            <a:off x="6548438" y="4667250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Pessoal e Encargos Sociais</a:t>
            </a:r>
          </a:p>
        </p:txBody>
      </p:sp>
      <p:sp>
        <p:nvSpPr>
          <p:cNvPr id="10247" name="CaixaDeTexto 6"/>
          <p:cNvSpPr txBox="1">
            <a:spLocks noChangeArrowheads="1"/>
          </p:cNvSpPr>
          <p:nvPr/>
        </p:nvSpPr>
        <p:spPr bwMode="auto">
          <a:xfrm>
            <a:off x="6369050" y="5106988"/>
            <a:ext cx="3214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Saúde e Saneamento</a:t>
            </a:r>
          </a:p>
        </p:txBody>
      </p:sp>
      <p:sp>
        <p:nvSpPr>
          <p:cNvPr id="10248" name="CaixaDeTexto 7"/>
          <p:cNvSpPr txBox="1">
            <a:spLocks noChangeArrowheads="1"/>
          </p:cNvSpPr>
          <p:nvPr/>
        </p:nvSpPr>
        <p:spPr bwMode="auto">
          <a:xfrm>
            <a:off x="6453188" y="5715000"/>
            <a:ext cx="3452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2222FF"/>
                </a:solidFill>
                <a:latin typeface="Tahoma" pitchFamily="34" charset="0"/>
                <a:cs typeface="Tahoma" pitchFamily="34" charset="0"/>
              </a:rPr>
              <a:t>Educação e Cultura</a:t>
            </a:r>
          </a:p>
        </p:txBody>
      </p:sp>
      <p:sp>
        <p:nvSpPr>
          <p:cNvPr id="10249" name="CaixaDeTexto 8"/>
          <p:cNvSpPr txBox="1">
            <a:spLocks noChangeArrowheads="1"/>
          </p:cNvSpPr>
          <p:nvPr/>
        </p:nvSpPr>
        <p:spPr bwMode="auto">
          <a:xfrm>
            <a:off x="5313363" y="3490913"/>
            <a:ext cx="321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Previdência e Assistência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559050" y="228600"/>
            <a:ext cx="701675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buClr>
                <a:srgbClr val="FF99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5400">
              <a:solidFill>
                <a:srgbClr val="FF99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73050" y="476250"/>
            <a:ext cx="9632950" cy="6669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20000"/>
              </a:lnSpc>
              <a:spcBef>
                <a:spcPts val="1750"/>
              </a:spcBef>
              <a:buClr>
                <a:srgbClr val="FFFF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>
                <a:solidFill>
                  <a:srgbClr val="FFFF00"/>
                </a:solidFill>
              </a:rPr>
              <a:t>	</a:t>
            </a:r>
            <a:r>
              <a:rPr lang="en-GB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COMPROMISSO DE CRIAÇÃO DE FUNDOS DE PREVIDÊNCIA COMPLEMENTAR</a:t>
            </a: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CARTA FMI 1998</a:t>
            </a: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Memorando de Política Econômica</a:t>
            </a: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ja-JP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Contas individuais serão estabelecidas para os participantes, tanto do setor privado (RGPS) como do setor público (RJU).</a:t>
            </a:r>
            <a:r>
              <a:rPr lang="pt-BR" altLang="ja-JP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..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altLang="ja-JP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..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ários gatilhos automáticos serão embutidos para aumentar as alíquotas de contribuições em caso de desequilíbrios financeiros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800" b="0" u="sng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800" b="0" u="sng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800" b="0" u="sng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PL-1992, Art. 12, § 1.</a:t>
            </a:r>
            <a:r>
              <a:rPr lang="en-US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: A distribuição das contribuições nos planos de benefícios e nos planos de custeio </a:t>
            </a:r>
            <a:r>
              <a:rPr lang="en-US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será revista sempre que necessário</a:t>
            </a:r>
            <a:r>
              <a:rPr lang="en-US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, para manter o equilíbrio permanente dos planos de benefícios.</a:t>
            </a:r>
            <a:endParaRPr lang="pt-BR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20159</TotalTime>
  <Words>1662</Words>
  <Application>Microsoft Macintosh PowerPoint</Application>
  <PresentationFormat>A4 (210 x 297 mm)</PresentationFormat>
  <Paragraphs>337</Paragraphs>
  <Slides>28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Times New Roman</vt:lpstr>
      <vt:lpstr>MS PGothic</vt:lpstr>
      <vt:lpstr>Arial</vt:lpstr>
      <vt:lpstr>Verdana</vt:lpstr>
      <vt:lpstr>Tahoma</vt:lpstr>
      <vt:lpstr>Wingdings</vt:lpstr>
      <vt:lpstr>Times</vt:lpstr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Orçamento Geral da União – Gastos Selecionados (R$ milhões) 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1515</cp:revision>
  <cp:lastPrinted>2008-11-20T19:12:03Z</cp:lastPrinted>
  <dcterms:created xsi:type="dcterms:W3CDTF">2001-11-19T18:24:28Z</dcterms:created>
  <dcterms:modified xsi:type="dcterms:W3CDTF">2012-06-28T17:18:02Z</dcterms:modified>
</cp:coreProperties>
</file>