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693" r:id="rId2"/>
    <p:sldId id="904" r:id="rId3"/>
    <p:sldId id="942" r:id="rId4"/>
    <p:sldId id="900" r:id="rId5"/>
    <p:sldId id="927" r:id="rId6"/>
    <p:sldId id="944" r:id="rId7"/>
    <p:sldId id="937" r:id="rId8"/>
    <p:sldId id="938" r:id="rId9"/>
    <p:sldId id="941" r:id="rId10"/>
    <p:sldId id="901" r:id="rId11"/>
    <p:sldId id="910" r:id="rId12"/>
    <p:sldId id="943" r:id="rId13"/>
    <p:sldId id="939" r:id="rId14"/>
    <p:sldId id="797" r:id="rId15"/>
    <p:sldId id="828" r:id="rId16"/>
    <p:sldId id="915" r:id="rId17"/>
    <p:sldId id="916" r:id="rId18"/>
    <p:sldId id="877" r:id="rId19"/>
    <p:sldId id="854" r:id="rId20"/>
    <p:sldId id="930" r:id="rId21"/>
    <p:sldId id="869" r:id="rId22"/>
    <p:sldId id="870" r:id="rId23"/>
    <p:sldId id="929" r:id="rId24"/>
    <p:sldId id="794" r:id="rId25"/>
  </p:sldIdLst>
  <p:sldSz cx="9906000" cy="6858000" type="A4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92D050"/>
    <a:srgbClr val="334F15"/>
    <a:srgbClr val="FF0000"/>
    <a:srgbClr val="FFFF00"/>
    <a:srgbClr val="CC0000"/>
    <a:srgbClr val="0000FF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948" y="-384"/>
      </p:cViewPr>
      <p:guideLst>
        <p:guide orient="horz" pos="2544"/>
        <p:guide pos="312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notesViewPr>
    <p:cSldViewPr>
      <p:cViewPr>
        <p:scale>
          <a:sx n="100" d="100"/>
          <a:sy n="100" d="100"/>
        </p:scale>
        <p:origin x="-864" y="1038"/>
      </p:cViewPr>
      <p:guideLst>
        <p:guide orient="horz" pos="305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odrigo\AppData\Local\Temp\Temp1_tabela%5b1%5d.zip\TabelaSMRJUNHO2010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C"/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pt-BR"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pt-BR"/>
              <a:t>Médias Anuais do Salário Mínimo - Município de São Paulo (inclui 13º salário)
Em R$ de Junho/2010</a:t>
            </a:r>
          </a:p>
        </c:rich>
      </c:tx>
      <c:layout>
        <c:manualLayout>
          <c:xMode val="edge"/>
          <c:yMode val="edge"/>
          <c:x val="0.13078481174524623"/>
          <c:y val="5.672113893559891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4.3390478242704304E-2"/>
          <c:y val="0.1365365507584772"/>
          <c:w val="0.89707366296670188"/>
          <c:h val="0.76430976430976461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66CC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1.0710568343437291E-4"/>
                  <c:y val="1.8668929010136504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5.9615764014274864E-4"/>
                  <c:y val="1.01927123974368E-2"/>
                </c:manualLayout>
              </c:layout>
              <c:dLblPos val="outEnd"/>
              <c:showVal val="1"/>
            </c:dLbl>
            <c:dLbl>
              <c:idx val="61"/>
              <c:layout>
                <c:manualLayout>
                  <c:x val="-6.8882408871448204E-4"/>
                  <c:y val="1.2472935832515941E-2"/>
                </c:manualLayout>
              </c:layout>
              <c:dLblPos val="outEnd"/>
              <c:showVal val="1"/>
            </c:dLbl>
            <c:dLbl>
              <c:idx val="63"/>
              <c:layout>
                <c:manualLayout>
                  <c:x val="-2.7495755765141552E-3"/>
                  <c:y val="1.2977897964774618E-2"/>
                </c:manualLayout>
              </c:layout>
              <c:dLblPos val="outEnd"/>
              <c:showVal val="1"/>
            </c:dLbl>
            <c:numFmt formatCode="0.00" sourceLinked="0"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r">
                  <a:defRPr lang="pt-BR" sz="700" b="0" i="0" u="none" strike="noStrike" baseline="0">
                    <a:solidFill>
                      <a:srgbClr val="000000"/>
                    </a:solidFill>
                    <a:latin typeface="Small Fonts"/>
                    <a:ea typeface="Small Fonts"/>
                    <a:cs typeface="Small Fonts"/>
                  </a:defRPr>
                </a:pPr>
                <a:endParaRPr lang="es-EC"/>
              </a:p>
            </c:txPr>
            <c:showVal val="1"/>
          </c:dLbls>
          <c:cat>
            <c:numRef>
              <c:f>'\Users\dtaisa\Downloads\[SMR 2010.XLS]Cálculo'!$J$22:$J$92</c:f>
              <c:numCache>
                <c:formatCode>General</c:formatCode>
                <c:ptCount val="71"/>
                <c:pt idx="0">
                  <c:v>1940</c:v>
                </c:pt>
                <c:pt idx="1">
                  <c:v>1941</c:v>
                </c:pt>
                <c:pt idx="2">
                  <c:v>1942</c:v>
                </c:pt>
                <c:pt idx="3">
                  <c:v>1943</c:v>
                </c:pt>
                <c:pt idx="4">
                  <c:v>1944</c:v>
                </c:pt>
                <c:pt idx="5">
                  <c:v>1945</c:v>
                </c:pt>
                <c:pt idx="6">
                  <c:v>1946</c:v>
                </c:pt>
                <c:pt idx="7">
                  <c:v>1947</c:v>
                </c:pt>
                <c:pt idx="8">
                  <c:v>1948</c:v>
                </c:pt>
                <c:pt idx="9">
                  <c:v>1949</c:v>
                </c:pt>
                <c:pt idx="10">
                  <c:v>1950</c:v>
                </c:pt>
                <c:pt idx="11">
                  <c:v>1951</c:v>
                </c:pt>
                <c:pt idx="12">
                  <c:v>1952</c:v>
                </c:pt>
                <c:pt idx="13">
                  <c:v>1953</c:v>
                </c:pt>
                <c:pt idx="14">
                  <c:v>1954</c:v>
                </c:pt>
                <c:pt idx="15">
                  <c:v>1955</c:v>
                </c:pt>
                <c:pt idx="16">
                  <c:v>1956</c:v>
                </c:pt>
                <c:pt idx="17">
                  <c:v>1957</c:v>
                </c:pt>
                <c:pt idx="18">
                  <c:v>1958</c:v>
                </c:pt>
                <c:pt idx="19">
                  <c:v>1959</c:v>
                </c:pt>
                <c:pt idx="20">
                  <c:v>1960</c:v>
                </c:pt>
                <c:pt idx="21">
                  <c:v>1961</c:v>
                </c:pt>
                <c:pt idx="22">
                  <c:v>1962</c:v>
                </c:pt>
                <c:pt idx="23">
                  <c:v>1963</c:v>
                </c:pt>
                <c:pt idx="24">
                  <c:v>1964</c:v>
                </c:pt>
                <c:pt idx="25">
                  <c:v>1965</c:v>
                </c:pt>
                <c:pt idx="26">
                  <c:v>1966</c:v>
                </c:pt>
                <c:pt idx="27">
                  <c:v>1967</c:v>
                </c:pt>
                <c:pt idx="28">
                  <c:v>1968</c:v>
                </c:pt>
                <c:pt idx="29">
                  <c:v>1969</c:v>
                </c:pt>
                <c:pt idx="30">
                  <c:v>1970</c:v>
                </c:pt>
                <c:pt idx="31">
                  <c:v>1971</c:v>
                </c:pt>
                <c:pt idx="32">
                  <c:v>1972</c:v>
                </c:pt>
                <c:pt idx="33">
                  <c:v>1973</c:v>
                </c:pt>
                <c:pt idx="34">
                  <c:v>1974</c:v>
                </c:pt>
                <c:pt idx="35">
                  <c:v>1975</c:v>
                </c:pt>
                <c:pt idx="36">
                  <c:v>1976</c:v>
                </c:pt>
                <c:pt idx="37">
                  <c:v>1977</c:v>
                </c:pt>
                <c:pt idx="38">
                  <c:v>1978</c:v>
                </c:pt>
                <c:pt idx="39">
                  <c:v>1979</c:v>
                </c:pt>
                <c:pt idx="40">
                  <c:v>1980</c:v>
                </c:pt>
                <c:pt idx="41">
                  <c:v>1981</c:v>
                </c:pt>
                <c:pt idx="42">
                  <c:v>1982</c:v>
                </c:pt>
                <c:pt idx="43">
                  <c:v>1983</c:v>
                </c:pt>
                <c:pt idx="44">
                  <c:v>1984</c:v>
                </c:pt>
                <c:pt idx="45">
                  <c:v>1985</c:v>
                </c:pt>
                <c:pt idx="46">
                  <c:v>1986</c:v>
                </c:pt>
                <c:pt idx="47">
                  <c:v>1987</c:v>
                </c:pt>
                <c:pt idx="48">
                  <c:v>1988</c:v>
                </c:pt>
                <c:pt idx="49">
                  <c:v>1989</c:v>
                </c:pt>
                <c:pt idx="50">
                  <c:v>1990</c:v>
                </c:pt>
                <c:pt idx="51">
                  <c:v>1991</c:v>
                </c:pt>
                <c:pt idx="52">
                  <c:v>1992</c:v>
                </c:pt>
                <c:pt idx="53">
                  <c:v>1993</c:v>
                </c:pt>
                <c:pt idx="54">
                  <c:v>1994</c:v>
                </c:pt>
                <c:pt idx="55">
                  <c:v>1995</c:v>
                </c:pt>
                <c:pt idx="56">
                  <c:v>1996</c:v>
                </c:pt>
                <c:pt idx="57">
                  <c:v>1997</c:v>
                </c:pt>
                <c:pt idx="58">
                  <c:v>1998</c:v>
                </c:pt>
                <c:pt idx="59">
                  <c:v>1999</c:v>
                </c:pt>
                <c:pt idx="60">
                  <c:v>2000</c:v>
                </c:pt>
                <c:pt idx="61">
                  <c:v>2001</c:v>
                </c:pt>
                <c:pt idx="62">
                  <c:v>2002</c:v>
                </c:pt>
                <c:pt idx="63">
                  <c:v>2003</c:v>
                </c:pt>
                <c:pt idx="64">
                  <c:v>2004</c:v>
                </c:pt>
                <c:pt idx="65">
                  <c:v>2005</c:v>
                </c:pt>
                <c:pt idx="66">
                  <c:v>2006</c:v>
                </c:pt>
                <c:pt idx="67">
                  <c:v>2007</c:v>
                </c:pt>
                <c:pt idx="68">
                  <c:v>2008</c:v>
                </c:pt>
                <c:pt idx="69">
                  <c:v>2009</c:v>
                </c:pt>
                <c:pt idx="70">
                  <c:v>2010</c:v>
                </c:pt>
              </c:numCache>
            </c:numRef>
          </c:cat>
          <c:val>
            <c:numRef>
              <c:f>'\Users\dtaisa\Downloads\[SMR 2010.XLS]Cálculo'!$K$22:$K$92</c:f>
              <c:numCache>
                <c:formatCode>General</c:formatCode>
                <c:ptCount val="71"/>
                <c:pt idx="0">
                  <c:v>1104.2679714635733</c:v>
                </c:pt>
                <c:pt idx="1">
                  <c:v>1006.5872331315834</c:v>
                </c:pt>
                <c:pt idx="2">
                  <c:v>903.72195135201264</c:v>
                </c:pt>
                <c:pt idx="3">
                  <c:v>887.55833533659882</c:v>
                </c:pt>
                <c:pt idx="4">
                  <c:v>937.16378140348195</c:v>
                </c:pt>
                <c:pt idx="5">
                  <c:v>755.1102890270181</c:v>
                </c:pt>
                <c:pt idx="6">
                  <c:v>662.61141592021806</c:v>
                </c:pt>
                <c:pt idx="7">
                  <c:v>506.27820682494877</c:v>
                </c:pt>
                <c:pt idx="8">
                  <c:v>467.66375320248329</c:v>
                </c:pt>
                <c:pt idx="9">
                  <c:v>475.21783768594742</c:v>
                </c:pt>
                <c:pt idx="10">
                  <c:v>448.84184449549178</c:v>
                </c:pt>
                <c:pt idx="11">
                  <c:v>414.52844810358914</c:v>
                </c:pt>
                <c:pt idx="12">
                  <c:v>1112.7412015250845</c:v>
                </c:pt>
                <c:pt idx="13">
                  <c:v>916.4535165860184</c:v>
                </c:pt>
                <c:pt idx="14">
                  <c:v>1113.9687235543029</c:v>
                </c:pt>
                <c:pt idx="15">
                  <c:v>1250.9406729487011</c:v>
                </c:pt>
                <c:pt idx="16">
                  <c:v>1270.8691883511628</c:v>
                </c:pt>
                <c:pt idx="17">
                  <c:v>1381.7674041104979</c:v>
                </c:pt>
                <c:pt idx="18">
                  <c:v>1202.0508339245787</c:v>
                </c:pt>
                <c:pt idx="19">
                  <c:v>1345.6550609577569</c:v>
                </c:pt>
                <c:pt idx="20">
                  <c:v>1129.9226337783491</c:v>
                </c:pt>
                <c:pt idx="21">
                  <c:v>1256.3842768052898</c:v>
                </c:pt>
                <c:pt idx="22">
                  <c:v>1147.0460282067288</c:v>
                </c:pt>
                <c:pt idx="23">
                  <c:v>1008.3481378731344</c:v>
                </c:pt>
                <c:pt idx="24">
                  <c:v>1041.9455251777474</c:v>
                </c:pt>
                <c:pt idx="25">
                  <c:v>1004.7611910288419</c:v>
                </c:pt>
                <c:pt idx="26">
                  <c:v>856.51032726009305</c:v>
                </c:pt>
                <c:pt idx="27">
                  <c:v>810.25757027198324</c:v>
                </c:pt>
                <c:pt idx="28">
                  <c:v>792.96611579214959</c:v>
                </c:pt>
                <c:pt idx="29">
                  <c:v>763.04467311140297</c:v>
                </c:pt>
                <c:pt idx="30">
                  <c:v>776.54980342039994</c:v>
                </c:pt>
                <c:pt idx="31">
                  <c:v>743.12753227354881</c:v>
                </c:pt>
                <c:pt idx="32">
                  <c:v>729.81103688209248</c:v>
                </c:pt>
                <c:pt idx="33">
                  <c:v>668.79022725732352</c:v>
                </c:pt>
                <c:pt idx="34">
                  <c:v>613.76658708754678</c:v>
                </c:pt>
                <c:pt idx="35">
                  <c:v>641.08558440595243</c:v>
                </c:pt>
                <c:pt idx="36">
                  <c:v>636.93447752250574</c:v>
                </c:pt>
                <c:pt idx="37">
                  <c:v>663.74045370528586</c:v>
                </c:pt>
                <c:pt idx="38">
                  <c:v>683.77205676099004</c:v>
                </c:pt>
                <c:pt idx="39">
                  <c:v>690.42745043615844</c:v>
                </c:pt>
                <c:pt idx="40">
                  <c:v>695.96653961385846</c:v>
                </c:pt>
                <c:pt idx="41">
                  <c:v>713.59492903625085</c:v>
                </c:pt>
                <c:pt idx="42">
                  <c:v>743.76829254460301</c:v>
                </c:pt>
                <c:pt idx="43">
                  <c:v>632.02000013243298</c:v>
                </c:pt>
                <c:pt idx="44">
                  <c:v>586.21270653994554</c:v>
                </c:pt>
                <c:pt idx="45">
                  <c:v>599.79429471160802</c:v>
                </c:pt>
                <c:pt idx="46">
                  <c:v>567.30946232371298</c:v>
                </c:pt>
                <c:pt idx="47">
                  <c:v>409.0163291862192</c:v>
                </c:pt>
                <c:pt idx="48">
                  <c:v>430.63739589358914</c:v>
                </c:pt>
                <c:pt idx="49">
                  <c:v>458.56609344028169</c:v>
                </c:pt>
                <c:pt idx="50">
                  <c:v>327.69515092884399</c:v>
                </c:pt>
                <c:pt idx="51">
                  <c:v>342.25691955755127</c:v>
                </c:pt>
                <c:pt idx="52">
                  <c:v>293.70756410143201</c:v>
                </c:pt>
                <c:pt idx="53">
                  <c:v>330.91042035686411</c:v>
                </c:pt>
                <c:pt idx="54">
                  <c:v>279.27401127716365</c:v>
                </c:pt>
                <c:pt idx="55">
                  <c:v>276.33480415171402</c:v>
                </c:pt>
                <c:pt idx="56">
                  <c:v>280.76833188284394</c:v>
                </c:pt>
                <c:pt idx="57">
                  <c:v>285.19484713829308</c:v>
                </c:pt>
                <c:pt idx="58">
                  <c:v>299.05185075798869</c:v>
                </c:pt>
                <c:pt idx="59">
                  <c:v>300.27696116803963</c:v>
                </c:pt>
                <c:pt idx="60">
                  <c:v>309.00133981578864</c:v>
                </c:pt>
                <c:pt idx="61">
                  <c:v>334.26936124531386</c:v>
                </c:pt>
                <c:pt idx="62">
                  <c:v>341.09899700750663</c:v>
                </c:pt>
                <c:pt idx="63">
                  <c:v>345.89903383573431</c:v>
                </c:pt>
                <c:pt idx="64">
                  <c:v>358.8089286526581</c:v>
                </c:pt>
                <c:pt idx="65">
                  <c:v>386.45423188542776</c:v>
                </c:pt>
                <c:pt idx="66">
                  <c:v>446.60632353072788</c:v>
                </c:pt>
                <c:pt idx="67">
                  <c:v>470.31642947248235</c:v>
                </c:pt>
                <c:pt idx="68">
                  <c:v>481.11989278694432</c:v>
                </c:pt>
                <c:pt idx="69">
                  <c:v>518.76672169599749</c:v>
                </c:pt>
                <c:pt idx="70">
                  <c:v>513.86179930453739</c:v>
                </c:pt>
              </c:numCache>
            </c:numRef>
          </c:val>
        </c:ser>
        <c:dLbls/>
        <c:gapWidth val="20"/>
        <c:axId val="53488256"/>
        <c:axId val="53506432"/>
      </c:barChart>
      <c:catAx>
        <c:axId val="53488256"/>
        <c:scaling>
          <c:orientation val="minMax"/>
        </c:scaling>
        <c:axPos val="b"/>
        <c:numFmt formatCode="0_)" sourceLinked="0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lang="pt-BR" sz="700" b="0" i="0" u="none" strike="noStrike" baseline="0">
                <a:solidFill>
                  <a:srgbClr val="000000"/>
                </a:solidFill>
                <a:latin typeface="Small Fonts"/>
                <a:ea typeface="Small Fonts"/>
                <a:cs typeface="Small Fonts"/>
              </a:defRPr>
            </a:pPr>
            <a:endParaRPr lang="es-EC"/>
          </a:p>
        </c:txPr>
        <c:crossAx val="53506432"/>
        <c:crosses val="autoZero"/>
        <c:lblAlgn val="ctr"/>
        <c:lblOffset val="100"/>
        <c:tickLblSkip val="1"/>
        <c:tickMarkSkip val="1"/>
      </c:catAx>
      <c:valAx>
        <c:axId val="53506432"/>
        <c:scaling>
          <c:orientation val="minMax"/>
        </c:scaling>
        <c:axPos val="l"/>
        <c:numFmt formatCode="General" sourceLinked="1"/>
        <c:majorTickMark val="none"/>
        <c:tickLblPos val="none"/>
        <c:spPr>
          <a:ln w="9525">
            <a:noFill/>
          </a:ln>
        </c:spPr>
        <c:txPr>
          <a:bodyPr/>
          <a:lstStyle/>
          <a:p>
            <a:pPr>
              <a:defRPr lang="pt-BR"/>
            </a:pPr>
            <a:endParaRPr lang="es-EC"/>
          </a:p>
        </c:txPr>
        <c:crossAx val="534882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C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C075DC8A-E46A-4C90-B061-168104EF54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28663"/>
            <a:ext cx="5257800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0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04CD53BD-A48A-42CB-8D6E-A2D53E744E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28ED5DB5-738A-4844-9F97-1DA7DBA05C12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1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ADFFB02B-CA19-442A-99BC-94D81E202956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14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9"/>
          <p:cNvSpPr txBox="1">
            <a:spLocks noGrp="1" noChangeArrowheads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4348" tIns="47174" rIns="94348" bIns="47174" anchor="b"/>
          <a:lstStyle/>
          <a:p>
            <a:pPr algn="r" defTabSz="942975" eaLnBrk="0" hangingPunct="0">
              <a:buFont typeface="Times New Roman" pitchFamily="18" charset="0"/>
              <a:buNone/>
            </a:pPr>
            <a:fld id="{09408962-C799-4316-B653-494C8B73766B}" type="slidenum">
              <a:rPr lang="en-GB" sz="1200" b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pPr algn="r" defTabSz="942975" eaLnBrk="0" hangingPunct="0">
                <a:buFont typeface="Times New Roman" pitchFamily="18" charset="0"/>
                <a:buNone/>
              </a:pPr>
              <a:t>15</a:t>
            </a:fld>
            <a:endParaRPr lang="en-GB" sz="1200" b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1258888" y="728663"/>
            <a:ext cx="4340225" cy="3641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0" y="4611688"/>
            <a:ext cx="5026025" cy="4370387"/>
          </a:xfrm>
          <a:noFill/>
          <a:ln w="9525"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CaixaDeTexto 4"/>
          <p:cNvSpPr txBox="1">
            <a:spLocks noChangeArrowheads="1"/>
          </p:cNvSpPr>
          <p:nvPr/>
        </p:nvSpPr>
        <p:spPr bwMode="auto">
          <a:xfrm>
            <a:off x="928688" y="4640263"/>
            <a:ext cx="5000625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1º LUGAR: QUAL A SITUAÇÃO DO PAÍS (Independentemente da atual crise)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Desde anos 80: SÉRIA CRISE DE ENDIVIDAMENTO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DÍVIDA É O CENTRO DOS PROBLEMAS NACIONAIS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BRIZOLA: É O PROBLEMA DO BRASIL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ATUAL CRISE APROFUNDA O PROBLEMA QUE JÁ ESTÁ INSTALADO HÁ 30 ANOS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ORÇAMENTO DA UNIÃO 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É através dele que o governo decide as prioridades.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Todas as políticas públicas de que dependem o desenvolvimento e o bem-estar passam pelo Orçamento.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- dados: Predominância da Dívida Pública: MAIOR GASTO É O FINANCEIRO (AINDA QUE NÃO ESTEJA AÍ A ROLAGEM)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Observação: Os juros considerados como despesa no orçamento executado incluem os juros pagos por meio de emissão de novos títulos (porque o superávit não é suficiente).  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>
              <a:spcBef>
                <a:spcPts val="300"/>
              </a:spcBef>
            </a:pPr>
            <a:r>
              <a:rPr lang="pt-BR" sz="1200">
                <a:solidFill>
                  <a:schemeClr val="tx1"/>
                </a:solidFill>
              </a:rPr>
              <a:t>TOTAL DO ORÇAMENTO EXECUTADO EM 2008: R$ 924 Bilhões</a:t>
            </a:r>
          </a:p>
          <a:p>
            <a:endParaRPr lang="pt-BR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Espaço Reservado para Anotações 2"/>
          <p:cNvSpPr>
            <a:spLocks noGrp="1"/>
          </p:cNvSpPr>
          <p:nvPr>
            <p:ph type="body" idx="3"/>
          </p:nvPr>
        </p:nvSpPr>
        <p:spPr>
          <a:xfrm>
            <a:off x="500063" y="4611688"/>
            <a:ext cx="5929312" cy="4602162"/>
          </a:xfrm>
          <a:noFill/>
          <a:ln w="9525"/>
        </p:spPr>
        <p:txBody>
          <a:bodyPr/>
          <a:lstStyle/>
          <a:p>
            <a:endParaRPr lang="pt-BR" smtClean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71500" y="3332163"/>
          <a:ext cx="5715000" cy="1570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</a:tblGrid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Item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Dez/2002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Abr/2009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 Interna Líquida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42%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51,3%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370915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 Externa Líquida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15,5%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-13,8%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  <a:tr h="457292">
                <a:tc>
                  <a:txBody>
                    <a:bodyPr/>
                    <a:lstStyle/>
                    <a:p>
                      <a:r>
                        <a:rPr lang="pt-BR" sz="1200" smtClean="0"/>
                        <a:t>Dívida</a:t>
                      </a:r>
                      <a:r>
                        <a:rPr lang="pt-BR" sz="1200" baseline="0" smtClean="0"/>
                        <a:t> Líquida do Setor Público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57,5%</a:t>
                      </a:r>
                      <a:endParaRPr lang="pt-BR" sz="1200"/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r>
                        <a:rPr lang="pt-BR" sz="1200" smtClean="0"/>
                        <a:t>37,5%</a:t>
                      </a:r>
                      <a:endParaRPr lang="pt-BR" sz="1200"/>
                    </a:p>
                  </a:txBody>
                  <a:tcPr marL="91439" marR="91439" marT="45729" marB="45729"/>
                </a:tc>
              </a:tr>
            </a:tbl>
          </a:graphicData>
        </a:graphic>
      </p:graphicFrame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69975" y="711200"/>
            <a:ext cx="4346575" cy="3009900"/>
          </a:xfrm>
          <a:ln/>
        </p:spPr>
      </p:sp>
      <p:sp>
        <p:nvSpPr>
          <p:cNvPr id="46083" name="Espaço Reservado para Anotações 2"/>
          <p:cNvSpPr>
            <a:spLocks noGrp="1"/>
          </p:cNvSpPr>
          <p:nvPr>
            <p:ph type="body" idx="1"/>
          </p:nvPr>
        </p:nvSpPr>
        <p:spPr>
          <a:xfrm>
            <a:off x="928688" y="3925888"/>
            <a:ext cx="5029200" cy="5145087"/>
          </a:xfrm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46084" name="Espaço Reservado para Número de Slide 3"/>
          <p:cNvSpPr txBox="1">
            <a:spLocks noGrp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4348" tIns="47174" rIns="94348" bIns="47174" anchor="b"/>
          <a:lstStyle/>
          <a:p>
            <a:pPr algn="r" defTabSz="942975" eaLnBrk="0" hangingPunct="0"/>
            <a:fld id="{64B2F307-355B-44AF-A57F-5A58F9F9A439}" type="slidenum">
              <a:rPr lang="pt-BR" sz="1200" b="0">
                <a:solidFill>
                  <a:schemeClr val="tx1"/>
                </a:solidFill>
              </a:rPr>
              <a:pPr algn="r" defTabSz="942975" eaLnBrk="0" hangingPunct="0"/>
              <a:t>22</a:t>
            </a:fld>
            <a:endParaRPr lang="pt-BR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sz="1200" i="1">
                <a:solidFill>
                  <a:schemeClr val="tx1"/>
                </a:solidFill>
              </a:rPr>
              <a:t>“Sr. Correa parece ser incorruptível (...) gasto público cresceu 71% em 2008, resultado de investimentos em escolas e hospitais”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>
          <a:ln w="9525"/>
          <a:extLst/>
        </p:spPr>
        <p:txBody>
          <a:bodyPr/>
          <a:lstStyle>
            <a:lvl1pPr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1pPr>
            <a:lvl2pPr marL="742950" indent="-28575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2pPr>
            <a:lvl3pPr marL="11430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3pPr>
            <a:lvl4pPr marL="16002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4pPr>
            <a:lvl5pPr marL="2057400" indent="-228600" algn="ctr" defTabSz="942975" eaLnBrk="0" hangingPunct="0">
              <a:spcBef>
                <a:spcPct val="50000"/>
              </a:spcBef>
              <a:defRPr sz="2400" b="1">
                <a:solidFill>
                  <a:srgbClr val="FF0000"/>
                </a:solidFill>
                <a:latin typeface="Times New Roman" pitchFamily="18" charset="0"/>
              </a:defRPr>
            </a:lvl5pPr>
            <a:lvl6pPr marL="25146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6pPr>
            <a:lvl7pPr marL="29718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7pPr>
            <a:lvl8pPr marL="34290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8pPr>
            <a:lvl9pPr marL="3886200" indent="-228600" algn="ctr" defTabSz="942975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  <a:defRPr/>
            </a:pPr>
            <a:fld id="{39706574-39D0-4D40-9586-380D30F41446}" type="slidenum">
              <a:rPr lang="pt-BR" sz="1200" b="0" smtClean="0">
                <a:solidFill>
                  <a:schemeClr val="tx1"/>
                </a:solidFill>
              </a:rPr>
              <a:pPr algn="r">
                <a:spcBef>
                  <a:spcPct val="0"/>
                </a:spcBef>
                <a:defRPr/>
              </a:pPr>
              <a:t>24</a:t>
            </a:fld>
            <a:endParaRPr lang="pt-BR" sz="12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34820" name="Espaço Reservado para Número de Slide 3"/>
          <p:cNvSpPr txBox="1">
            <a:spLocks noGrp="1"/>
          </p:cNvSpPr>
          <p:nvPr/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4348" tIns="47174" rIns="94348" bIns="47174" anchor="b"/>
          <a:lstStyle/>
          <a:p>
            <a:pPr algn="r" defTabSz="942975"/>
            <a:fld id="{C067382F-73A2-4CED-B442-C036447BB70D}" type="slidenum">
              <a:rPr lang="pt-BR" sz="1200" b="0">
                <a:solidFill>
                  <a:schemeClr val="tx1"/>
                </a:solidFill>
              </a:rPr>
              <a:pPr algn="r" defTabSz="942975"/>
              <a:t>9</a:t>
            </a:fld>
            <a:endParaRPr lang="pt-BR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invGray">
          <a:xfrm>
            <a:off x="9542463" y="0"/>
            <a:ext cx="363537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cs typeface="+mn-cs"/>
            </a:endParaRPr>
          </a:p>
        </p:txBody>
      </p:sp>
      <p:sp>
        <p:nvSpPr>
          <p:cNvPr id="1027" name="Freeform 8"/>
          <p:cNvSpPr>
            <a:spLocks/>
          </p:cNvSpPr>
          <p:nvPr/>
        </p:nvSpPr>
        <p:spPr bwMode="white">
          <a:xfrm>
            <a:off x="0" y="-20638"/>
            <a:ext cx="9906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8" name="Freeform 9"/>
          <p:cNvSpPr>
            <a:spLocks/>
          </p:cNvSpPr>
          <p:nvPr/>
        </p:nvSpPr>
        <p:spPr bwMode="white">
          <a:xfrm>
            <a:off x="0" y="-20638"/>
            <a:ext cx="90868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9" name="Freeform 10"/>
          <p:cNvSpPr>
            <a:spLocks/>
          </p:cNvSpPr>
          <p:nvPr/>
        </p:nvSpPr>
        <p:spPr bwMode="white">
          <a:xfrm>
            <a:off x="0" y="-20638"/>
            <a:ext cx="4959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7" name="16 Rectángulo"/>
          <p:cNvSpPr/>
          <p:nvPr userDrawn="1"/>
        </p:nvSpPr>
        <p:spPr bwMode="auto">
          <a:xfrm>
            <a:off x="-15875" y="-65088"/>
            <a:ext cx="10239375" cy="7072313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s-EC"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jpeg"/><Relationship Id="rId4" Type="http://schemas.openxmlformats.org/officeDocument/2006/relationships/hyperlink" Target="http://www.divida-auditoriacidada.org.br/config/artigo.2011-03-10.8295141466/document_view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ida-auditoriacidada.org.br/config/DI2010.jpg/image_view_fullscreen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9906000" cy="6308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200">
              <a:solidFill>
                <a:srgbClr val="FFFF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440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2700">
              <a:solidFill>
                <a:srgbClr val="FFFF00"/>
              </a:solidFill>
            </a:endParaRPr>
          </a:p>
          <a:p>
            <a:pPr algn="ctr" eaLnBrk="0" hangingPunct="0"/>
            <a:endParaRPr lang="pt-BR" sz="500" i="1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>
              <a:solidFill>
                <a:schemeClr val="accent1"/>
              </a:solidFill>
            </a:endParaRPr>
          </a:p>
          <a:p>
            <a:pPr algn="ctr" eaLnBrk="0" hangingPunct="0"/>
            <a:endParaRPr lang="pt-BR" sz="500" b="0" i="1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/>
            <a:endParaRPr lang="pt-BR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endParaRPr lang="pt-BR" sz="5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sz="2800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CONGRESSO - ADMAP</a:t>
            </a:r>
          </a:p>
          <a:p>
            <a:pPr algn="ctr" eaLnBrk="0" hangingPunct="0"/>
            <a:r>
              <a:rPr lang="pt-BR" sz="2800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Caraguatatuba, 23 de setembro de 2011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836613"/>
            <a:ext cx="3287712" cy="351155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sp>
        <p:nvSpPr>
          <p:cNvPr id="2052" name="CaixaDeTexto 3"/>
          <p:cNvSpPr txBox="1">
            <a:spLocks noChangeArrowheads="1"/>
          </p:cNvSpPr>
          <p:nvPr/>
        </p:nvSpPr>
        <p:spPr bwMode="auto">
          <a:xfrm>
            <a:off x="3873500" y="1528763"/>
            <a:ext cx="60325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endParaRPr lang="pt-BR" sz="40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pt-BR" sz="360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A PREVIDÊNCIA SOCIAL E A DÍVIDA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1267" name="Text Box 12"/>
          <p:cNvSpPr txBox="1">
            <a:spLocks noChangeArrowheads="1"/>
          </p:cNvSpPr>
          <p:nvPr/>
        </p:nvSpPr>
        <p:spPr bwMode="auto">
          <a:xfrm>
            <a:off x="0" y="6488113"/>
            <a:ext cx="9906000" cy="36988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1800">
                <a:solidFill>
                  <a:schemeClr val="tx1"/>
                </a:solidFill>
              </a:rPr>
              <a:t>   </a:t>
            </a:r>
            <a:endParaRPr lang="pt-BR" sz="1400">
              <a:solidFill>
                <a:schemeClr val="tx1"/>
              </a:solidFill>
            </a:endParaRPr>
          </a:p>
        </p:txBody>
      </p:sp>
      <p:sp>
        <p:nvSpPr>
          <p:cNvPr id="11268" name="CaixaDeTexto 10"/>
          <p:cNvSpPr txBox="1">
            <a:spLocks noChangeArrowheads="1"/>
          </p:cNvSpPr>
          <p:nvPr/>
        </p:nvSpPr>
        <p:spPr bwMode="auto">
          <a:xfrm>
            <a:off x="273050" y="188913"/>
            <a:ext cx="928846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QUEM GANHA E QUEM PERDE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SALÁRIO MÍNIMO ATUAL É  INFERIOR AO DA CHAMADA DÉCADA PERDIDA - ANOS 80 </a:t>
            </a:r>
          </a:p>
        </p:txBody>
      </p:sp>
      <p:graphicFrame>
        <p:nvGraphicFramePr>
          <p:cNvPr id="14" name="Gráfico 13"/>
          <p:cNvGraphicFramePr>
            <a:graphicFrameLocks noGrp="1"/>
          </p:cNvGraphicFramePr>
          <p:nvPr/>
        </p:nvGraphicFramePr>
        <p:xfrm>
          <a:off x="309530" y="1214422"/>
          <a:ext cx="959647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70" name="Text Box 12"/>
          <p:cNvSpPr txBox="1">
            <a:spLocks noChangeArrowheads="1"/>
          </p:cNvSpPr>
          <p:nvPr/>
        </p:nvSpPr>
        <p:spPr bwMode="auto">
          <a:xfrm>
            <a:off x="631825" y="6550025"/>
            <a:ext cx="9274175" cy="3079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</a:rPr>
              <a:t>Fonte: DIEESE - http://www.dieese.org.br/esp/salmin/tabela.zip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00025" y="188913"/>
            <a:ext cx="9396413" cy="587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QUEM GANHA E QUEM PERDE</a:t>
            </a:r>
            <a:r>
              <a:rPr lang="pt-BR" sz="32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 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81625" y="1428750"/>
            <a:ext cx="4071938" cy="4786313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12292" name="Imagem 2" descr="http://www.divida-auditoriacidada.org.br/config/10-3-201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2438" y="1428750"/>
            <a:ext cx="4246562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330200" y="1295400"/>
            <a:ext cx="92456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 algn="ctr" defTabSz="449263" eaLnBrk="0" hangingPunct="0">
              <a:spcBef>
                <a:spcPts val="8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200025" y="214313"/>
            <a:ext cx="9440863" cy="714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NOVA PROPOSTA DE REFORMA DA PREVIDÊNCIA</a:t>
            </a:r>
          </a:p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GOVERNO DILMA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3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Estabelecimento de Idade Mínima para Aposentadoria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Aumento do Tempo de Contribuição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Principalmente para Mulheres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Redução das Pensões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Redução da Contribuição Patronal para o INSS</a:t>
            </a:r>
          </a:p>
          <a:p>
            <a:pPr marL="971550" lvl="1" indent="-514350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Apropriação, pelos empresários, do salário indireto dos trabalhadores</a:t>
            </a:r>
          </a:p>
          <a:p>
            <a:pPr marL="971550" lvl="1" indent="-514350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Fragilização do financiamento do INSS</a:t>
            </a:r>
          </a:p>
          <a:p>
            <a:pPr marL="971550" lvl="1" indent="-514350" eaLnBrk="0" hangingPunct="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Risco para implementação de futuras reformas reduzindo ainda mais os direitos dos trabalhadores</a:t>
            </a:r>
          </a:p>
          <a:p>
            <a:pPr marL="514350" indent="-514350" eaLnBrk="0" hangingPunct="0">
              <a:spcBef>
                <a:spcPts val="1200"/>
              </a:spcBef>
              <a:spcAft>
                <a:spcPts val="1800"/>
              </a:spcAft>
              <a:defRPr/>
            </a:pPr>
            <a:endParaRPr lang="pt-BR" sz="16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26"/>
          <p:cNvSpPr txBox="1">
            <a:spLocks noChangeArrowheads="1"/>
          </p:cNvSpPr>
          <p:nvPr/>
        </p:nvSpPr>
        <p:spPr bwMode="auto">
          <a:xfrm>
            <a:off x="0" y="457200"/>
            <a:ext cx="9658350" cy="708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</a:pPr>
            <a:r>
              <a:rPr lang="pt-BR" sz="5000">
                <a:solidFill>
                  <a:schemeClr val="accent1"/>
                </a:solidFill>
                <a:latin typeface="Arial" charset="0"/>
              </a:rPr>
              <a:t>         </a:t>
            </a:r>
            <a:endParaRPr lang="pt-BR" i="1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637955" name="Text Box 1027"/>
          <p:cNvSpPr txBox="1">
            <a:spLocks noChangeArrowheads="1"/>
          </p:cNvSpPr>
          <p:nvPr/>
        </p:nvSpPr>
        <p:spPr bwMode="auto">
          <a:xfrm>
            <a:off x="0" y="0"/>
            <a:ext cx="10209213" cy="7183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pt-BR" sz="300" dirty="0">
              <a:solidFill>
                <a:schemeClr val="accent1"/>
              </a:solidFill>
              <a:latin typeface="Arial" charset="0"/>
            </a:endParaRPr>
          </a:p>
          <a:p>
            <a:pPr marL="285750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3200" dirty="0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A ARMADILHA DOS FUNDOS DE PENSÃO</a:t>
            </a:r>
          </a:p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pt-BR" sz="2800" b="0" dirty="0">
              <a:solidFill>
                <a:srgbClr val="FFFFFF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marL="285750" algn="just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2600" b="0" dirty="0">
                <a:solidFill>
                  <a:srgbClr val="FFFFFF"/>
                </a:solidFill>
                <a:latin typeface="Tahoma" pitchFamily="34" charset="0"/>
                <a:ea typeface="+mj-ea"/>
                <a:cs typeface="Tahoma" pitchFamily="34" charset="0"/>
              </a:rPr>
              <a:t>As sucessivas reformas da Previdência impõem aos trabalhadores a adesão ao sistema de Fundos de Pensão</a:t>
            </a:r>
          </a:p>
          <a:p>
            <a:pPr marL="285750" algn="just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2600" b="0" dirty="0">
                <a:solidFill>
                  <a:srgbClr val="FFFFFF"/>
                </a:solidFill>
                <a:latin typeface="Tahoma" pitchFamily="34" charset="0"/>
                <a:ea typeface="+mj-ea"/>
                <a:cs typeface="Tahoma" pitchFamily="34" charset="0"/>
              </a:rPr>
              <a:t>Na Argentina, a moratória de 2002 fez os Fundos de Pensão perderem 75% de seu patrimônio</a:t>
            </a:r>
          </a:p>
          <a:p>
            <a:pPr marL="285750" algn="just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2600" b="0" dirty="0">
                <a:solidFill>
                  <a:srgbClr val="FFFFFF"/>
                </a:solidFill>
                <a:latin typeface="Tahoma" pitchFamily="34" charset="0"/>
                <a:ea typeface="+mj-ea"/>
                <a:cs typeface="Tahoma" pitchFamily="34" charset="0"/>
              </a:rPr>
              <a:t>Nos Estados Unidos, desde 2008 milhões de trabalhadores perderam suas economias</a:t>
            </a:r>
          </a:p>
          <a:p>
            <a:pPr marL="285750" algn="just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2600" b="0" dirty="0">
                <a:solidFill>
                  <a:srgbClr val="FFFFFF"/>
                </a:solidFill>
                <a:latin typeface="Tahoma" pitchFamily="34" charset="0"/>
                <a:ea typeface="+mj-ea"/>
                <a:cs typeface="Tahoma" pitchFamily="34" charset="0"/>
              </a:rPr>
              <a:t>Na Europa,  até a OCDE já advertiu sobre o grave risco da queda nas Bolsas e dano ao Fundos de Pensão</a:t>
            </a:r>
          </a:p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pt-BR" dirty="0">
              <a:solidFill>
                <a:srgbClr val="92D050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marL="285750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2800" dirty="0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Previdência é sinônimo  de segurança.  </a:t>
            </a:r>
          </a:p>
          <a:p>
            <a:pPr marL="285750" algn="ctr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pt-BR" sz="2800" dirty="0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Como podemos colocar nosso futuro em “aplicações de RISCO”?</a:t>
            </a:r>
          </a:p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pt-BR" b="0" dirty="0">
              <a:solidFill>
                <a:srgbClr val="FFFFFF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r>
              <a:rPr lang="pt-BR" b="0" dirty="0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VER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lang="pt-BR" sz="2300" b="0" i="1" dirty="0">
                <a:solidFill>
                  <a:srgbClr val="FFFFFF"/>
                </a:solidFill>
                <a:latin typeface="Tahoma" pitchFamily="34" charset="0"/>
                <a:ea typeface="+mj-ea"/>
                <a:cs typeface="Tahoma" pitchFamily="34" charset="0"/>
              </a:rPr>
              <a:t>A FALÊNCIA MUNDIAL DOS FUNDOS DE PENSÃO </a:t>
            </a:r>
            <a:r>
              <a:rPr lang="pt-BR" b="0" dirty="0">
                <a:solidFill>
                  <a:srgbClr val="FFFFFF"/>
                </a:solidFill>
                <a:latin typeface="Tahoma" pitchFamily="34" charset="0"/>
                <a:ea typeface="+mj-ea"/>
                <a:cs typeface="Tahoma" pitchFamily="34" charset="0"/>
              </a:rPr>
              <a:t>- Osvaldo </a:t>
            </a:r>
            <a:r>
              <a:rPr lang="pt-BR" b="0" dirty="0" err="1">
                <a:solidFill>
                  <a:srgbClr val="FFFFFF"/>
                </a:solidFill>
                <a:latin typeface="Tahoma" pitchFamily="34" charset="0"/>
                <a:ea typeface="+mj-ea"/>
                <a:cs typeface="Tahoma" pitchFamily="34" charset="0"/>
              </a:rPr>
              <a:t>Coggiola</a:t>
            </a:r>
            <a:endParaRPr lang="pt-BR" b="0" dirty="0">
              <a:solidFill>
                <a:srgbClr val="FFFFFF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marL="285750">
              <a:lnSpc>
                <a:spcPct val="80000"/>
              </a:lnSpc>
              <a:spcBef>
                <a:spcPts val="500"/>
              </a:spcBef>
              <a:spcAft>
                <a:spcPts val="500"/>
              </a:spcAft>
              <a:defRPr/>
            </a:pPr>
            <a:endParaRPr lang="pt-BR" b="0" dirty="0">
              <a:solidFill>
                <a:srgbClr val="FFFFFF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026"/>
          <p:cNvSpPr txBox="1">
            <a:spLocks noChangeArrowheads="1"/>
          </p:cNvSpPr>
          <p:nvPr/>
        </p:nvSpPr>
        <p:spPr bwMode="auto">
          <a:xfrm>
            <a:off x="330200" y="0"/>
            <a:ext cx="9575800" cy="1077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DÍVIDA: impede a vida digna e o atendimento aos direitos humanos</a:t>
            </a:r>
          </a:p>
        </p:txBody>
      </p:sp>
      <p:sp>
        <p:nvSpPr>
          <p:cNvPr id="15363" name="Text Box 1027"/>
          <p:cNvSpPr txBox="1">
            <a:spLocks noChangeArrowheads="1"/>
          </p:cNvSpPr>
          <p:nvPr/>
        </p:nvSpPr>
        <p:spPr bwMode="auto">
          <a:xfrm>
            <a:off x="330200" y="1673225"/>
            <a:ext cx="9575800" cy="4783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 onde veio toda essa dívida pública?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Quanto tomamos emprestado e quanto já pagamos?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 que realmente devemos?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contraiu tantos empréstimos?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Onde foram aplicados os recursos?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se beneficiou desse endividamento?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Qual a responsabilidade dos credores e organismos internacionais nesse processo? </a:t>
            </a:r>
          </a:p>
          <a:p>
            <a:pPr algn="ctr" eaLnBrk="0" hangingPunct="0">
              <a:spcBef>
                <a:spcPct val="70000"/>
              </a:spcBef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Somente a </a:t>
            </a:r>
            <a:r>
              <a:rPr lang="pt-BR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responderá essas questões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495300" y="0"/>
            <a:ext cx="9163050" cy="1295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spcBef>
                <a:spcPct val="50000"/>
              </a:spcBef>
              <a:buClr>
                <a:srgbClr val="FF99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DA DÍVIDA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381000" y="1143000"/>
            <a:ext cx="95250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 algn="ctr" eaLnBrk="0" hangingPunct="0">
              <a:lnSpc>
                <a:spcPct val="80000"/>
              </a:lnSpc>
              <a:spcBef>
                <a:spcPts val="25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1000">
              <a:solidFill>
                <a:srgbClr val="FFFF00"/>
              </a:solidFill>
            </a:endParaRPr>
          </a:p>
          <a:p>
            <a:pPr marL="338138" indent="-338138" algn="just" eaLnBrk="0" hangingPunct="0">
              <a:lnSpc>
                <a:spcPct val="8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Prevista na Constituição Federal de 1988</a:t>
            </a:r>
          </a:p>
          <a:p>
            <a:pPr marL="338138" indent="-338138" algn="just" eaLnBrk="0" hangingPunct="0">
              <a:lnSpc>
                <a:spcPct val="80000"/>
              </a:lnSpc>
              <a:spcBef>
                <a:spcPts val="375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just" eaLnBrk="0" hangingPunct="0">
              <a:lnSpc>
                <a:spcPct val="80000"/>
              </a:lnSpc>
              <a:spcBef>
                <a:spcPts val="8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Plebiscito popular ano 2000: mais de seis milhões de votos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lnSpc>
                <a:spcPct val="110000"/>
              </a:lnSpc>
              <a:spcBef>
                <a:spcPts val="2250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CIDADÃ DA DÍVIDA</a:t>
            </a:r>
          </a:p>
          <a:p>
            <a:pPr marL="338138" indent="-338138" algn="ctr" eaLnBrk="0" hangingPunct="0">
              <a:lnSpc>
                <a:spcPct val="110000"/>
              </a:lnSpc>
              <a:spcBef>
                <a:spcPts val="225"/>
              </a:spcBef>
              <a:buClr>
                <a:srgbClr val="FF9900"/>
              </a:buCl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  <a:hlinkClick r:id="rId3"/>
              </a:rPr>
              <a:t>www.divida-auditoriacidada.org.br</a:t>
            </a:r>
            <a:endParaRPr lang="en-GB" sz="32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endParaRPr lang="en-GB" sz="9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Pública</a:t>
            </a:r>
          </a:p>
          <a:p>
            <a:pPr marL="338138" indent="-338138" algn="ctr" eaLnBrk="0" hangingPunct="0">
              <a:spcBef>
                <a:spcPct val="50000"/>
              </a:spcBef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en-GB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Passo importante, mas ainda não significa o cumprimento da Constituição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7411" name="Text Box 12"/>
          <p:cNvSpPr txBox="1">
            <a:spLocks noChangeArrowheads="1"/>
          </p:cNvSpPr>
          <p:nvPr/>
        </p:nvSpPr>
        <p:spPr bwMode="auto">
          <a:xfrm>
            <a:off x="0" y="6381750"/>
            <a:ext cx="9906000" cy="2762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Banco Central - Nota para a Imprensa - Setor Externo - Quadro 51 e Séries Temporais - BC</a:t>
            </a:r>
          </a:p>
        </p:txBody>
      </p:sp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pic>
        <p:nvPicPr>
          <p:cNvPr id="17413" name="Picture 2" descr="http://www.divida-auditoriacidada.org.br/config/EvolucaoD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3" y="357188"/>
            <a:ext cx="9072562" cy="595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176963" y="4286250"/>
            <a:ext cx="3133725" cy="709613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Pagamento antecipado ao FMI e resgates com ágio</a:t>
            </a:r>
            <a:endParaRPr lang="pt-BR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8239125" y="3929063"/>
            <a:ext cx="0" cy="360362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EC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513138" y="2643188"/>
            <a:ext cx="2057400" cy="132556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buClr>
                <a:srgbClr val="FF00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Elevação juros</a:t>
            </a:r>
          </a:p>
          <a:p>
            <a:pPr algn="ctr" defTabSz="449263" eaLnBrk="0" hangingPunct="0">
              <a:buClr>
                <a:srgbClr val="FF00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 Conversão da dívida pública e privada para BC</a:t>
            </a: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flipH="1">
            <a:off x="3224213" y="3933825"/>
            <a:ext cx="865187" cy="1079500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EC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738313" y="2643188"/>
            <a:ext cx="1512887" cy="709612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Dívida da ditadura</a:t>
            </a: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 flipH="1">
            <a:off x="2073275" y="3357563"/>
            <a:ext cx="0" cy="2087562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divida-auditoriacidada.org.br/config/DI2010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2438" y="285750"/>
            <a:ext cx="9453562" cy="621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8436" name="Text Box 12"/>
          <p:cNvSpPr txBox="1">
            <a:spLocks noChangeArrowheads="1"/>
          </p:cNvSpPr>
          <p:nvPr/>
        </p:nvSpPr>
        <p:spPr bwMode="auto">
          <a:xfrm>
            <a:off x="0" y="6572250"/>
            <a:ext cx="9906000" cy="3079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</a:rPr>
              <a:t>Fonte: Banco Central - Nota para a Imprensa - Política Fiscal - Quadro 35.</a:t>
            </a:r>
          </a:p>
        </p:txBody>
      </p:sp>
      <p:sp>
        <p:nvSpPr>
          <p:cNvPr id="18437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524250" y="1500188"/>
            <a:ext cx="3857625" cy="1633537"/>
          </a:xfrm>
          <a:prstGeom prst="rect">
            <a:avLst/>
          </a:prstGeom>
          <a:solidFill>
            <a:srgbClr val="FFFFFF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latin typeface="Tahoma" pitchFamily="34" charset="0"/>
                <a:cs typeface="Tahoma" pitchFamily="34" charset="0"/>
              </a:rPr>
              <a:t>CPI: 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>
                <a:latin typeface="Tahoma" pitchFamily="34" charset="0"/>
                <a:cs typeface="Tahoma" pitchFamily="34" charset="0"/>
              </a:rPr>
              <a:t>Ausência de Contrapartida real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>
                <a:latin typeface="Tahoma" pitchFamily="34" charset="0"/>
                <a:cs typeface="Tahoma" pitchFamily="34" charset="0"/>
              </a:rPr>
              <a:t>Mecanismos financeiros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>
                <a:latin typeface="Tahoma" pitchFamily="34" charset="0"/>
                <a:cs typeface="Tahoma" pitchFamily="34" charset="0"/>
              </a:rPr>
              <a:t>Conflito de interesses</a:t>
            </a:r>
          </a:p>
          <a:p>
            <a:pPr algn="ctr" defTabSz="449263" eaLnBrk="0" hangingPunct="0">
              <a:buClr>
                <a:srgbClr val="FF00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0">
                <a:latin typeface="Tahoma" pitchFamily="34" charset="0"/>
                <a:cs typeface="Tahoma" pitchFamily="34" charset="0"/>
              </a:rPr>
              <a:t> Falta de transparência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027"/>
          <p:cNvSpPr txBox="1">
            <a:spLocks noChangeArrowheads="1"/>
          </p:cNvSpPr>
          <p:nvPr/>
        </p:nvSpPr>
        <p:spPr bwMode="auto">
          <a:xfrm>
            <a:off x="166688" y="214313"/>
            <a:ext cx="9575800" cy="65706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2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EQUADOR – Lição de Soberania</a:t>
            </a:r>
          </a:p>
          <a:p>
            <a:pPr algn="ctr" eaLnBrk="0" hangingPunct="0">
              <a:spcBef>
                <a:spcPts val="1200"/>
              </a:spcBef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spcBef>
                <a:spcPts val="12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Comissão de Auditoria Oficial criada por Decreto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2009: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Proposta Soberana de reconhecimento de no máximo 30% da dívida externa representada pelos Bônus 2012 e 2030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95 % dos detentores aceitaram a proposta equatoriana, o que significou anulação de 70% dessa dívida com os bancos privados internacionais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Economia de US$ 7,7 bilhões nos próximos 20 anos</a:t>
            </a:r>
          </a:p>
          <a:p>
            <a:pPr algn="just" eaLnBrk="0" hangingPunct="0"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Aumento gastos sociais, principalmente Saúde e Educação</a:t>
            </a:r>
          </a:p>
          <a:p>
            <a:pPr algn="ctr" eaLnBrk="0" hangingPunct="0">
              <a:spcBef>
                <a:spcPct val="50000"/>
              </a:spcBef>
            </a:pP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93675" y="357188"/>
            <a:ext cx="9440863" cy="5913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 – CÂMARA DOS DEPUTADOS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Criada em Dez/2008 e Instalada em Ago/2009, por iniciativa do Dep. Ivan Valente (PSOL/SP)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Concluída em 11 de maio de 2010 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Identificação de graves indícios de ilegalidade da dívida pública</a:t>
            </a:r>
          </a:p>
          <a:p>
            <a:pPr algn="just" defTabSz="449263" eaLnBrk="0" hangingPunct="0">
              <a:lnSpc>
                <a:spcPts val="3000"/>
              </a:lnSpc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Momento atual: investigações do Ministério Público</a:t>
            </a:r>
          </a:p>
          <a:p>
            <a:pPr algn="ctr" defTabSz="449263" eaLnBrk="0" hangingPunct="0">
              <a:spcBef>
                <a:spcPts val="2500"/>
              </a:spcBef>
              <a:spcAft>
                <a:spcPts val="600"/>
              </a:spcAft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NECESSIDADE DE PARTICIPAÇÃO DA SOCIEDADE CIVIL PARA EXIGIR A COMPLETA INVESTIGAÇÃO DA DÍVIDA PÚBLICA E A AUDITORIA PREVISTA NA CONSTITUIÇÃO FEDERAL </a:t>
            </a:r>
            <a:endParaRPr lang="es-EC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ixaDeTexto 5"/>
          <p:cNvSpPr txBox="1">
            <a:spLocks noChangeArrowheads="1"/>
          </p:cNvSpPr>
          <p:nvPr/>
        </p:nvSpPr>
        <p:spPr bwMode="auto">
          <a:xfrm>
            <a:off x="200025" y="3357563"/>
            <a:ext cx="8929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         Grécia                            Irlanda	                      França</a:t>
            </a:r>
          </a:p>
        </p:txBody>
      </p:sp>
      <p:sp>
        <p:nvSpPr>
          <p:cNvPr id="3075" name="CaixaDeTexto 7"/>
          <p:cNvSpPr txBox="1">
            <a:spLocks noChangeArrowheads="1"/>
          </p:cNvSpPr>
          <p:nvPr/>
        </p:nvSpPr>
        <p:spPr bwMode="auto">
          <a:xfrm>
            <a:off x="344488" y="6165850"/>
            <a:ext cx="8929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      Portugal                          Inglaterra	                   Espanha</a:t>
            </a:r>
          </a:p>
        </p:txBody>
      </p:sp>
      <p:sp>
        <p:nvSpPr>
          <p:cNvPr id="3076" name="CaixaDeTexto 12"/>
          <p:cNvSpPr txBox="1">
            <a:spLocks noChangeArrowheads="1"/>
          </p:cNvSpPr>
          <p:nvPr/>
        </p:nvSpPr>
        <p:spPr bwMode="auto">
          <a:xfrm>
            <a:off x="0" y="188913"/>
            <a:ext cx="9906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Conjuntura Atual – EUROPA</a:t>
            </a:r>
          </a:p>
          <a:p>
            <a:pPr algn="ctr" eaLnBrk="0" hangingPunct="0">
              <a:lnSpc>
                <a:spcPts val="2200"/>
              </a:lnSpc>
              <a:spcBef>
                <a:spcPct val="500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Manifestações  contra </a:t>
            </a:r>
            <a:r>
              <a:rPr lang="pt-BR" sz="280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Troika </a:t>
            </a: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(FMI, CE, Governos e Bancos)</a:t>
            </a:r>
          </a:p>
        </p:txBody>
      </p:sp>
      <p:pic>
        <p:nvPicPr>
          <p:cNvPr id="3077" name="Picture 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6063" y="1643063"/>
            <a:ext cx="2628900" cy="1760537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3078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628775"/>
            <a:ext cx="2498725" cy="164623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3079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75" y="1643063"/>
            <a:ext cx="2536825" cy="16684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3080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0388" y="4437063"/>
            <a:ext cx="2530475" cy="1730375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3081" name="Picture 2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57600" y="4437063"/>
            <a:ext cx="2568575" cy="1744662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  <p:pic>
        <p:nvPicPr>
          <p:cNvPr id="3082" name="Picture 2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97688" y="4365625"/>
            <a:ext cx="2019300" cy="183673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9"/>
          <p:cNvSpPr txBox="1">
            <a:spLocks noChangeArrowheads="1"/>
          </p:cNvSpPr>
          <p:nvPr/>
        </p:nvSpPr>
        <p:spPr bwMode="auto">
          <a:xfrm>
            <a:off x="193675" y="188913"/>
            <a:ext cx="9440863" cy="5849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CPI da Dívida: Articulação e participação social</a:t>
            </a: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  <a:p>
            <a:pPr defTabSz="449263">
              <a:spcBef>
                <a:spcPts val="1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2800">
              <a:solidFill>
                <a:srgbClr val="FF99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8" y="1000125"/>
            <a:ext cx="9072562" cy="5643563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4 Rectángulo"/>
          <p:cNvSpPr>
            <a:spLocks noChangeArrowheads="1"/>
          </p:cNvSpPr>
          <p:nvPr/>
        </p:nvSpPr>
        <p:spPr bwMode="auto">
          <a:xfrm>
            <a:off x="238125" y="6643688"/>
            <a:ext cx="9667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15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400" b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t>Fonte: Banco Central (abri/2010) e Secretaria de Previdência Complementar (Estatística Mensal– Dez/2009)</a:t>
            </a:r>
          </a:p>
        </p:txBody>
      </p:sp>
      <p:pic>
        <p:nvPicPr>
          <p:cNvPr id="2253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50" y="357188"/>
            <a:ext cx="7572375" cy="6072187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0" y="260350"/>
            <a:ext cx="97059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COMO SÃO DEFINIDAS AS TAXAS DE JUROS???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Convidados à 36ª Reunião do Banco Central com analistas independentes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61988" y="1901825"/>
            <a:ext cx="8348662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algn="ctr" eaLnBrk="0" hangingPunct="0">
              <a:spcBef>
                <a:spcPct val="20000"/>
              </a:spcBef>
            </a:pPr>
            <a:endParaRPr lang="pt-BR"/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560388" y="6421438"/>
            <a:ext cx="8785225" cy="307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400" b="0">
                <a:solidFill>
                  <a:srgbClr val="FFFFFF"/>
                </a:solidFill>
              </a:rPr>
              <a:t>Fonte: Ofício 969.1/2009-BCB/Diret, de 25/11/2009 (nomes dos convidados) e pesquisas na internet (cargos).</a:t>
            </a:r>
          </a:p>
        </p:txBody>
      </p:sp>
      <p:pic>
        <p:nvPicPr>
          <p:cNvPr id="23557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500" y="1214438"/>
            <a:ext cx="7874000" cy="504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93675" y="188913"/>
            <a:ext cx="9440863" cy="6496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CONCLUSÃO</a:t>
            </a:r>
          </a:p>
          <a:p>
            <a:pPr lvl="1" algn="ctr" defTabSz="449263" eaLnBrk="0" hangingPunct="0">
              <a:spcBef>
                <a:spcPts val="30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Traçar estratégia de combate</a:t>
            </a:r>
            <a:b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</a:b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ao projeto do governo de retirar nossos direitos </a:t>
            </a:r>
          </a:p>
          <a:p>
            <a:pPr lvl="1" algn="just" defTabSz="449263" eaLnBrk="0" hangingPunct="0">
              <a:spcBef>
                <a:spcPts val="30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CONHECIMENTO DA REALIDADE para combater o foco dos problemas</a:t>
            </a:r>
          </a:p>
          <a:p>
            <a:pPr lvl="3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Auditoria da Dívida Pública</a:t>
            </a:r>
          </a:p>
          <a:p>
            <a:pPr lvl="3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Investigações pelo Ministério Público</a:t>
            </a:r>
          </a:p>
          <a:p>
            <a:pPr lvl="3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Rever a política monetária e fiscal</a:t>
            </a:r>
          </a:p>
          <a:p>
            <a:pPr lvl="3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Ampliar investimentos reais</a:t>
            </a:r>
          </a:p>
          <a:p>
            <a:pPr lvl="3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Garantir serviços públicos de qualidade</a:t>
            </a:r>
          </a:p>
          <a:p>
            <a:pPr lvl="3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Atender Direitos Humanos </a:t>
            </a:r>
          </a:p>
          <a:p>
            <a:pPr lvl="3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TRANSPARÊNCIA</a:t>
            </a:r>
            <a:endParaRPr lang="es-EC" sz="20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60400" y="1219200"/>
            <a:ext cx="8701088" cy="3924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pt-BR" i="1"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 i="1">
              <a:solidFill>
                <a:schemeClr val="tx1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 i="1">
              <a:solidFill>
                <a:schemeClr val="tx1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>
              <a:solidFill>
                <a:srgbClr val="FFFFFF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>
                <a:solidFill>
                  <a:srgbClr val="FFFFFF"/>
                </a:solidFill>
                <a:latin typeface="Verdana" pitchFamily="34" charset="0"/>
              </a:rPr>
              <a:t>www.divida-auditoriacidada.org.br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93675" y="0"/>
            <a:ext cx="9440863" cy="6942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SITUAÇÃO ATUAL – BRASIL</a:t>
            </a:r>
          </a:p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Governo não admite crise da dívida, mas qual a razão para: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Privilégio na destinação recursos para a dívida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Juros mais elevados do mundo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Carga tributária elevada e regressiva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Ausência de retorno em bens e serviços públicos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Contigenciamento de gastos sociais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Congelamento salários setor público 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Prioridade para Metas de “Superávit Primário” e “Inflação”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Reformas neoliberais: Previdência, Privatizações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Ausência de controle de capitais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063" y="857250"/>
            <a:ext cx="8215312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5124" name="Text Box 12"/>
          <p:cNvSpPr txBox="1">
            <a:spLocks noChangeArrowheads="1"/>
          </p:cNvSpPr>
          <p:nvPr/>
        </p:nvSpPr>
        <p:spPr bwMode="auto">
          <a:xfrm>
            <a:off x="0" y="6357938"/>
            <a:ext cx="9906000" cy="63976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Nota: Inclui o “refinanciamento” ou “rolagem” – Total do Orçamento 2010 = R$ 1,414 Trilhões</a:t>
            </a:r>
          </a:p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SIAFI - Banco de Dados Access p/ download (execução do Orçamento da União) – Disponível em http://www.camara.gov.br/internet/orcament/bd/exe2010mdb.EXE. Elaboração: Auditoria Cidadã da Dívida</a:t>
            </a:r>
          </a:p>
        </p:txBody>
      </p:sp>
      <p:sp>
        <p:nvSpPr>
          <p:cNvPr id="5125" name="CaixaDeTexto 5"/>
          <p:cNvSpPr txBox="1">
            <a:spLocks noChangeArrowheads="1"/>
          </p:cNvSpPr>
          <p:nvPr/>
        </p:nvSpPr>
        <p:spPr bwMode="auto">
          <a:xfrm>
            <a:off x="1497013" y="5589588"/>
            <a:ext cx="2071687" cy="368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/>
              <a:t>R$ 635 bilhões</a:t>
            </a:r>
          </a:p>
        </p:txBody>
      </p:sp>
      <p:cxnSp>
        <p:nvCxnSpPr>
          <p:cNvPr id="5126" name="Conector de seta reta 7"/>
          <p:cNvCxnSpPr>
            <a:cxnSpLocks noChangeShapeType="1"/>
          </p:cNvCxnSpPr>
          <p:nvPr/>
        </p:nvCxnSpPr>
        <p:spPr bwMode="auto">
          <a:xfrm rot="10800000" flipV="1">
            <a:off x="2865438" y="5157788"/>
            <a:ext cx="574675" cy="360362"/>
          </a:xfrm>
          <a:prstGeom prst="straightConnector1">
            <a:avLst/>
          </a:prstGeom>
          <a:noFill/>
          <a:ln w="41275" cap="sq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5127" name="CaixaDeTexto 10"/>
          <p:cNvSpPr txBox="1">
            <a:spLocks noChangeArrowheads="1"/>
          </p:cNvSpPr>
          <p:nvPr/>
        </p:nvSpPr>
        <p:spPr bwMode="auto">
          <a:xfrm>
            <a:off x="273050" y="188913"/>
            <a:ext cx="9288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18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Orçamento Geral da União – Executado em 2010</a:t>
            </a:r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>
            <a:prstShdw prst="shdw17" dist="17961" dir="2700000">
              <a:srgbClr val="999999"/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30200" y="1295400"/>
            <a:ext cx="92456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 algn="ctr" defTabSz="449263" eaLnBrk="0" hangingPunct="0">
              <a:spcBef>
                <a:spcPts val="8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231775" y="214313"/>
            <a:ext cx="9440863" cy="660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IMPACTOS DA DÍVIDA NA PREVIDÊNCIA</a:t>
            </a:r>
            <a:endParaRPr lang="en-GB" dirty="0">
              <a:solidFill>
                <a:srgbClr val="92D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3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Bloqueio à aprovação de qualquer projeto que beneficie os aposentados: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 4434/2008 – Recupera o número de salários mínimos da época da concessão do benefício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 3299/2008 – Acaba com o Fator Previdenciário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Veto ao fim do Fator Previdenciário (2010)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Veto ao aumento dos aposentados (LDO-2012)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Resultado: perdas nos benefícios</a:t>
            </a:r>
          </a:p>
          <a:p>
            <a:pPr marL="514350" indent="-514350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16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30200" y="1295400"/>
            <a:ext cx="9245600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 algn="ctr" defTabSz="449263" eaLnBrk="0" hangingPunct="0">
              <a:spcBef>
                <a:spcPts val="800"/>
              </a:spcBef>
              <a:buClr>
                <a:srgbClr val="FFFF00"/>
              </a:buClr>
              <a:buFont typeface="Times New Roman" pitchFamily="18" charset="0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FFFF00"/>
                </a:solidFill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231775" y="214313"/>
            <a:ext cx="9440863" cy="692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>
                <a:solidFill>
                  <a:srgbClr val="92D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INFLAÇÃO PARA O APOSENTADO É MUITO MAIOR QUE A MÉDIA GERAL</a:t>
            </a:r>
          </a:p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sz="1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Inflação (%) – INPC X IPC-3ª Idade</a:t>
            </a: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8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8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8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20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endParaRPr lang="pt-BR" sz="50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ctr" eaLnBrk="0" hangingPunct="0">
              <a:spcBef>
                <a:spcPts val="600"/>
              </a:spcBef>
              <a:spcAft>
                <a:spcPts val="1200"/>
              </a:spcAft>
              <a:defRPr/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Fonte: FGV</a:t>
            </a:r>
            <a:endParaRPr lang="pt-BR" sz="1600" b="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27138" y="1844675"/>
            <a:ext cx="7672387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8195" name="Text Box 12"/>
          <p:cNvSpPr txBox="1">
            <a:spLocks noChangeArrowheads="1"/>
          </p:cNvSpPr>
          <p:nvPr/>
        </p:nvSpPr>
        <p:spPr bwMode="auto">
          <a:xfrm>
            <a:off x="0" y="6488113"/>
            <a:ext cx="9906000" cy="36988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1800">
                <a:solidFill>
                  <a:schemeClr val="tx1"/>
                </a:solidFill>
              </a:rPr>
              <a:t>   </a:t>
            </a:r>
            <a:endParaRPr lang="pt-BR" sz="1400">
              <a:solidFill>
                <a:schemeClr val="tx1"/>
              </a:solidFill>
            </a:endParaRPr>
          </a:p>
        </p:txBody>
      </p:sp>
      <p:sp>
        <p:nvSpPr>
          <p:cNvPr id="27652" name="CaixaDeTexto 10"/>
          <p:cNvSpPr txBox="1">
            <a:spLocks noChangeArrowheads="1"/>
          </p:cNvSpPr>
          <p:nvPr/>
        </p:nvSpPr>
        <p:spPr bwMode="auto">
          <a:xfrm>
            <a:off x="273050" y="188913"/>
            <a:ext cx="92884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dirty="0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A FALÁCIA DO “DÉFICIT DA PREVIDÊNCIA”</a:t>
            </a:r>
          </a:p>
          <a:p>
            <a:pPr algn="ctr">
              <a:defRPr/>
            </a:pPr>
            <a:r>
              <a:rPr lang="pt-BR" dirty="0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Superávit da Seguridade Social em 2010 = R$ 58 bilhões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875" y="1169988"/>
            <a:ext cx="9002713" cy="568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CaixaDeTexto 5"/>
          <p:cNvSpPr txBox="1">
            <a:spLocks noChangeArrowheads="1"/>
          </p:cNvSpPr>
          <p:nvPr/>
        </p:nvSpPr>
        <p:spPr bwMode="auto">
          <a:xfrm>
            <a:off x="488950" y="6524625"/>
            <a:ext cx="34559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t-BR" sz="1600">
                <a:solidFill>
                  <a:srgbClr val="00B050"/>
                </a:solidFill>
              </a:rPr>
              <a:t>Fonte: ANFIP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9219" name="Text Box 12"/>
          <p:cNvSpPr txBox="1">
            <a:spLocks noChangeArrowheads="1"/>
          </p:cNvSpPr>
          <p:nvPr/>
        </p:nvSpPr>
        <p:spPr bwMode="auto">
          <a:xfrm>
            <a:off x="0" y="6488113"/>
            <a:ext cx="9906000" cy="36988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1800">
                <a:solidFill>
                  <a:schemeClr val="tx1"/>
                </a:solidFill>
              </a:rPr>
              <a:t>   </a:t>
            </a:r>
            <a:endParaRPr lang="pt-BR" sz="1400">
              <a:solidFill>
                <a:schemeClr val="tx1"/>
              </a:solidFill>
            </a:endParaRPr>
          </a:p>
        </p:txBody>
      </p:sp>
      <p:sp>
        <p:nvSpPr>
          <p:cNvPr id="28676" name="CaixaDeTexto 10"/>
          <p:cNvSpPr txBox="1">
            <a:spLocks noChangeArrowheads="1"/>
          </p:cNvSpPr>
          <p:nvPr/>
        </p:nvSpPr>
        <p:spPr bwMode="auto">
          <a:xfrm>
            <a:off x="273050" y="188913"/>
            <a:ext cx="928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dirty="0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O SUPERÁVIT DA SEGURIDADE SOCIAL</a:t>
            </a:r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875" y="692150"/>
            <a:ext cx="9001125" cy="586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60400" y="1219200"/>
            <a:ext cx="8701088" cy="2692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pt-BR" i="1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endParaRPr lang="pt-BR" sz="5000">
              <a:solidFill>
                <a:srgbClr val="FFFF00"/>
              </a:solidFill>
            </a:endParaRPr>
          </a:p>
          <a:p>
            <a:pPr algn="r"/>
            <a:endParaRPr lang="pt-BR" sz="2000" i="1">
              <a:solidFill>
                <a:srgbClr val="FF9900"/>
              </a:solidFill>
              <a:latin typeface="Verdana" pitchFamily="34" charset="0"/>
            </a:endParaRPr>
          </a:p>
          <a:p>
            <a:pPr algn="r"/>
            <a:endParaRPr lang="pt-BR" sz="2000" i="1">
              <a:solidFill>
                <a:srgbClr val="FF9900"/>
              </a:solidFill>
              <a:latin typeface="Verdana" pitchFamily="34" charset="0"/>
            </a:endParaRPr>
          </a:p>
        </p:txBody>
      </p:sp>
      <p:sp>
        <p:nvSpPr>
          <p:cNvPr id="26627" name="CaixaDeTexto 5"/>
          <p:cNvSpPr txBox="1">
            <a:spLocks noChangeArrowheads="1"/>
          </p:cNvSpPr>
          <p:nvPr/>
        </p:nvSpPr>
        <p:spPr bwMode="auto">
          <a:xfrm>
            <a:off x="273050" y="260350"/>
            <a:ext cx="9936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800" dirty="0">
                <a:solidFill>
                  <a:srgbClr val="92D050"/>
                </a:solidFill>
                <a:latin typeface="Tahoma" pitchFamily="34" charset="0"/>
                <a:ea typeface="+mj-ea"/>
                <a:cs typeface="Tahoma" pitchFamily="34" charset="0"/>
              </a:rPr>
              <a:t>Comparativo – Fator Previdenciário X Fórmula 95/85</a:t>
            </a:r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1196975"/>
            <a:ext cx="9259887" cy="5124450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ulso">
  <a:themeElements>
    <a:clrScheme name="">
      <a:dk1>
        <a:srgbClr val="000000"/>
      </a:dk1>
      <a:lt1>
        <a:srgbClr val="FFFF00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00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00"/>
    </a:lt1>
    <a:dk2>
      <a:srgbClr val="000066"/>
    </a:dk2>
    <a:lt2>
      <a:srgbClr val="FFCC66"/>
    </a:lt2>
    <a:accent1>
      <a:srgbClr val="FF9900"/>
    </a:accent1>
    <a:accent2>
      <a:srgbClr val="000044"/>
    </a:accent2>
    <a:accent3>
      <a:srgbClr val="AAAAB8"/>
    </a:accent3>
    <a:accent4>
      <a:srgbClr val="DADA00"/>
    </a:accent4>
    <a:accent5>
      <a:srgbClr val="FFCAAA"/>
    </a:accent5>
    <a:accent6>
      <a:srgbClr val="00003D"/>
    </a:accent6>
    <a:hlink>
      <a:srgbClr val="3366FF"/>
    </a:hlink>
    <a:folHlink>
      <a:srgbClr val="FFFF00"/>
    </a:folHlink>
  </a:clrScheme>
  <a:fontScheme name="Pulso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15459</TotalTime>
  <Words>1054</Words>
  <Application>Microsoft Office PowerPoint</Application>
  <PresentationFormat>A4 (210 x 297 mm)</PresentationFormat>
  <Paragraphs>254</Paragraphs>
  <Slides>24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2" baseType="lpstr">
      <vt:lpstr>Times New Roman</vt:lpstr>
      <vt:lpstr>Arial</vt:lpstr>
      <vt:lpstr>Verdana</vt:lpstr>
      <vt:lpstr>Tahoma</vt:lpstr>
      <vt:lpstr>Arial Unicode MS</vt:lpstr>
      <vt:lpstr>Wingdings</vt:lpstr>
      <vt:lpstr>Calibri</vt:lpstr>
      <vt:lpstr>Pulso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Company>Maria Lúcia F. Carneiro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Maria Lucia Fattorelli</dc:creator>
  <cp:lastModifiedBy>User</cp:lastModifiedBy>
  <cp:revision>1174</cp:revision>
  <cp:lastPrinted>2008-11-20T19:12:03Z</cp:lastPrinted>
  <dcterms:created xsi:type="dcterms:W3CDTF">2001-11-19T18:24:28Z</dcterms:created>
  <dcterms:modified xsi:type="dcterms:W3CDTF">2012-06-28T18:00:17Z</dcterms:modified>
</cp:coreProperties>
</file>