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1" r:id="rId2"/>
    <p:sldId id="273" r:id="rId3"/>
    <p:sldId id="266" r:id="rId4"/>
    <p:sldId id="261" r:id="rId5"/>
    <p:sldId id="260" r:id="rId6"/>
    <p:sldId id="256" r:id="rId7"/>
    <p:sldId id="271" r:id="rId8"/>
    <p:sldId id="292" r:id="rId9"/>
    <p:sldId id="293" r:id="rId10"/>
    <p:sldId id="269" r:id="rId11"/>
    <p:sldId id="264" r:id="rId12"/>
    <p:sldId id="265" r:id="rId13"/>
    <p:sldId id="289" r:id="rId14"/>
    <p:sldId id="287" r:id="rId15"/>
  </p:sldIdLst>
  <p:sldSz cx="9144000" cy="6858000" type="screen4x3"/>
  <p:notesSz cx="6858000" cy="93519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5382" autoAdjust="0"/>
  </p:normalViewPr>
  <p:slideViewPr>
    <p:cSldViewPr>
      <p:cViewPr>
        <p:scale>
          <a:sx n="70" d="100"/>
          <a:sy n="70" d="100"/>
        </p:scale>
        <p:origin x="-117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102"/>
      </p:cViewPr>
      <p:guideLst>
        <p:guide orient="horz" pos="2945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0994C6-B3BF-47C5-9336-5010547B1E94}" type="datetimeFigureOut">
              <a:rPr lang="pt-BR"/>
              <a:pPr>
                <a:defRPr/>
              </a:pPr>
              <a:t>28/06/2012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92200" y="701675"/>
            <a:ext cx="4673600" cy="3506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41825"/>
            <a:ext cx="5486400" cy="4208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82063"/>
            <a:ext cx="2971800" cy="468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882063"/>
            <a:ext cx="2971800" cy="468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04F5D5-E6FC-411B-B486-007C4B10DF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C" smtClean="0"/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AF8AAA-CC34-4953-ADE2-988264CD98C5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smtClean="0"/>
              <a:t>471 – 4 VEZES A INFLAÇÃO</a:t>
            </a:r>
          </a:p>
          <a:p>
            <a:pPr eaLnBrk="1" hangingPunct="1">
              <a:spcBef>
                <a:spcPct val="0"/>
              </a:spcBef>
            </a:pPr>
            <a:endParaRPr lang="pt-BR" smtClean="0"/>
          </a:p>
          <a:p>
            <a:pPr eaLnBrk="1" hangingPunct="1">
              <a:spcBef>
                <a:spcPct val="0"/>
              </a:spcBef>
            </a:pPr>
            <a:r>
              <a:rPr lang="pt-BR" smtClean="0"/>
              <a:t>567 – 5 VEZES A INFLAÇÃO</a:t>
            </a:r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00C874-270E-48D4-A9F7-4395BB1C669B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C" smtClean="0"/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CF06D8-51FC-4788-9812-0B553FE15C80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C" smtClean="0"/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CD738F-5C1D-47FD-838C-A03C8EC6045F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C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E00C74-10E2-4864-874D-14B36D64A137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C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B2B150-D9D8-4921-A7E2-4DD479734627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C" smtClean="0"/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451055-0AD7-49A4-B70F-49FD3C455C97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4B094-980C-4FE9-995F-908060C49721}" type="datetimeFigureOut">
              <a:rPr lang="pt-BR"/>
              <a:pPr>
                <a:defRPr/>
              </a:pPr>
              <a:t>28/06/2012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EB0AB-0D85-42D2-896B-E8749241E4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A659F-CE84-40D1-843F-CE65B3B08EFE}" type="datetimeFigureOut">
              <a:rPr lang="pt-BR"/>
              <a:pPr>
                <a:defRPr/>
              </a:pPr>
              <a:t>28/06/2012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85984-FA5B-407D-88C0-A197578C56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68515-6270-4F1E-BC93-9AE8CCA0ABFF}" type="datetimeFigureOut">
              <a:rPr lang="pt-BR"/>
              <a:pPr>
                <a:defRPr/>
              </a:pPr>
              <a:t>28/06/2012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E5C91-B45E-4FFE-BD66-BE0281AA48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095F3-CA69-4675-8653-F26F153F4F25}" type="datetimeFigureOut">
              <a:rPr lang="pt-BR"/>
              <a:pPr>
                <a:defRPr/>
              </a:pPr>
              <a:t>28/06/2012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56570-1AAC-41FB-80CC-1D84589239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0C987-B5A1-40B3-8AD1-101C38E6F208}" type="datetimeFigureOut">
              <a:rPr lang="pt-BR"/>
              <a:pPr>
                <a:defRPr/>
              </a:pPr>
              <a:t>28/06/2012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2C738-8E2C-4F55-AC94-2E2CD1F2BA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AF019-A8FC-40E6-A066-422504079206}" type="datetimeFigureOut">
              <a:rPr lang="pt-BR"/>
              <a:pPr>
                <a:defRPr/>
              </a:pPr>
              <a:t>28/06/2012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E2066-F60F-47FD-8890-E650DE4CE8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504AE-8555-496C-856F-FB0AC47DBCAE}" type="datetimeFigureOut">
              <a:rPr lang="pt-BR"/>
              <a:pPr>
                <a:defRPr/>
              </a:pPr>
              <a:t>28/06/2012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71387-8C9A-4D10-92C3-0139B8A077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CE7B1-F675-4388-8BF1-DEBE814A0C85}" type="datetimeFigureOut">
              <a:rPr lang="pt-BR"/>
              <a:pPr>
                <a:defRPr/>
              </a:pPr>
              <a:t>28/06/2012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EC338-4044-41D1-B638-C34C2E4FC9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FFA8A-694E-4934-9607-B01927FB0908}" type="datetimeFigureOut">
              <a:rPr lang="pt-BR"/>
              <a:pPr>
                <a:defRPr/>
              </a:pPr>
              <a:t>28/06/2012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43F94-5137-4F33-A948-6F6E94C224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A4DC7-0E7D-4B50-B210-FAC904C4B5E5}" type="datetimeFigureOut">
              <a:rPr lang="pt-BR"/>
              <a:pPr>
                <a:defRPr/>
              </a:pPr>
              <a:t>28/06/2012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11E83-45F5-43B3-9C4F-06F2A017E5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533E2-9594-4DFF-9952-F8A32918FDEB}" type="datetimeFigureOut">
              <a:rPr lang="pt-BR"/>
              <a:pPr>
                <a:defRPr/>
              </a:pPr>
              <a:t>28/06/2012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365CC-6ADB-408C-B53B-52E48F6505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60F985-39E2-4642-9D4F-3C959F3F08F3}" type="datetimeFigureOut">
              <a:rPr lang="pt-BR"/>
              <a:pPr>
                <a:defRPr/>
              </a:pPr>
              <a:t>28/06/2012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829E4E-E226-4B17-898F-6B51393B39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pcasarotto@gmail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brafite.org.br/" TargetMode="External"/><Relationship Id="rId7" Type="http://schemas.openxmlformats.org/officeDocument/2006/relationships/hyperlink" Target="mailto:JPCASAROTTO@GMAIL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fisvec.org.br/" TargetMode="External"/><Relationship Id="rId5" Type="http://schemas.openxmlformats.org/officeDocument/2006/relationships/hyperlink" Target="http://www.sindifisco-rs.org.br/" TargetMode="External"/><Relationship Id="rId4" Type="http://schemas.openxmlformats.org/officeDocument/2006/relationships/hyperlink" Target="http://www.divida-auditoriacidada.org.b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tângulo 3"/>
          <p:cNvSpPr>
            <a:spLocks noChangeArrowheads="1"/>
          </p:cNvSpPr>
          <p:nvPr/>
        </p:nvSpPr>
        <p:spPr bwMode="auto">
          <a:xfrm>
            <a:off x="179388" y="188913"/>
            <a:ext cx="8713787" cy="64325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4000">
              <a:latin typeface="Calibri" pitchFamily="34" charset="0"/>
            </a:endParaRPr>
          </a:p>
          <a:p>
            <a:pPr algn="ctr"/>
            <a:r>
              <a:rPr lang="pt-BR" sz="4400">
                <a:latin typeface="Calibri" pitchFamily="34" charset="0"/>
              </a:rPr>
              <a:t>DÍVIDA DOS ESTADOS COM A UNIÃO</a:t>
            </a:r>
          </a:p>
          <a:p>
            <a:pPr algn="ctr"/>
            <a:endParaRPr lang="pt-BR" sz="4400">
              <a:latin typeface="Calibri" pitchFamily="34" charset="0"/>
            </a:endParaRPr>
          </a:p>
          <a:p>
            <a:pPr algn="ctr"/>
            <a:r>
              <a:rPr lang="pt-BR" sz="4400">
                <a:latin typeface="Calibri" pitchFamily="34" charset="0"/>
              </a:rPr>
              <a:t>1999/2010</a:t>
            </a:r>
          </a:p>
          <a:p>
            <a:pPr algn="ctr"/>
            <a:endParaRPr lang="pt-BR" sz="4400">
              <a:latin typeface="Calibri" pitchFamily="34" charset="0"/>
            </a:endParaRPr>
          </a:p>
          <a:p>
            <a:pPr algn="ctr"/>
            <a:r>
              <a:rPr lang="pt-BR" sz="4400">
                <a:latin typeface="Calibri" pitchFamily="34" charset="0"/>
              </a:rPr>
              <a:t>LEI FEDERAL Nº 9.496/97</a:t>
            </a:r>
          </a:p>
          <a:p>
            <a:pPr algn="ctr"/>
            <a:endParaRPr lang="pt-BR" sz="4000">
              <a:latin typeface="Calibri" pitchFamily="34" charset="0"/>
            </a:endParaRPr>
          </a:p>
          <a:p>
            <a:pPr algn="ctr"/>
            <a:r>
              <a:rPr lang="pt-BR" sz="4400">
                <a:latin typeface="Calibri" pitchFamily="34" charset="0"/>
              </a:rPr>
              <a:t>João Pedro Casarotto</a:t>
            </a:r>
          </a:p>
          <a:p>
            <a:pPr algn="ctr"/>
            <a:r>
              <a:rPr lang="pt-BR" sz="4400">
                <a:latin typeface="Calibri" pitchFamily="34" charset="0"/>
                <a:hlinkClick r:id="rId2"/>
              </a:rPr>
              <a:t>jpcasarotto@gmail.com</a:t>
            </a:r>
            <a:endParaRPr lang="pt-BR" sz="4400">
              <a:latin typeface="Calibri" pitchFamily="34" charset="0"/>
            </a:endParaRPr>
          </a:p>
          <a:p>
            <a:pPr algn="ctr"/>
            <a:endParaRPr lang="pt-BR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0825" y="1557338"/>
            <a:ext cx="8642350" cy="516255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pt-BR" sz="4400" b="1" cap="all" spc="700" dirty="0">
                <a:latin typeface="+mn-lt"/>
                <a:ea typeface="Calibri"/>
                <a:cs typeface="Times New Roman"/>
              </a:rPr>
              <a:t>	</a:t>
            </a:r>
            <a:r>
              <a:rPr lang="pt-BR" sz="4800" b="1" cap="all" spc="1000" dirty="0">
                <a:latin typeface="+mn-lt"/>
                <a:ea typeface="Calibri"/>
                <a:cs typeface="Times New Roman"/>
              </a:rPr>
              <a:t>Inconstitucional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pt-BR" sz="4800" b="1" cap="all" spc="1000" dirty="0">
                <a:latin typeface="+mn-lt"/>
                <a:ea typeface="Calibri"/>
                <a:cs typeface="Times New Roman"/>
              </a:rPr>
              <a:t>Imoral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pt-BR" sz="4800" b="1" cap="all" spc="1000" dirty="0">
                <a:latin typeface="+mn-lt"/>
                <a:ea typeface="Calibri"/>
                <a:cs typeface="Times New Roman"/>
              </a:rPr>
              <a:t>Anti-republicano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cap="all" spc="1000" dirty="0">
                <a:latin typeface="+mn-lt"/>
                <a:ea typeface="Calibri"/>
                <a:cs typeface="Times New Roman"/>
              </a:rPr>
              <a:t>Impatriótico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100" b="1" cap="all" spc="10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388" y="333375"/>
            <a:ext cx="8713787" cy="1014413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dirty="0">
                <a:latin typeface="+mn-lt"/>
                <a:ea typeface="Verdana" pitchFamily="34" charset="0"/>
                <a:cs typeface="Verdana" pitchFamily="34" charset="0"/>
              </a:rPr>
              <a:t>DÍVIDA DOS ESTADOS COM A UNIÃO</a:t>
            </a:r>
            <a:r>
              <a:rPr lang="pt-BR" dirty="0"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pt-BR" dirty="0">
                <a:latin typeface="+mn-lt"/>
                <a:ea typeface="Verdana" pitchFamily="34" charset="0"/>
                <a:cs typeface="Verdana" pitchFamily="34" charset="0"/>
              </a:rPr>
            </a:br>
            <a:r>
              <a:rPr lang="pt-BR" sz="2000" dirty="0">
                <a:latin typeface="+mn-lt"/>
                <a:ea typeface="Verdana" pitchFamily="34" charset="0"/>
                <a:cs typeface="Verdana" pitchFamily="34" charset="0"/>
              </a:rPr>
              <a:t>1999/2010</a:t>
            </a:r>
            <a:endParaRPr lang="pt-BR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0825" y="333375"/>
            <a:ext cx="8642350" cy="1150938"/>
          </a:xfr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DÍVIDA DOS ESTADOS COM A UNIÃO</a:t>
            </a:r>
            <a:r>
              <a:rPr lang="pt-BR" sz="6600" dirty="0" smtClean="0"/>
              <a:t/>
            </a:r>
            <a:br>
              <a:rPr lang="pt-BR" sz="6600" dirty="0" smtClean="0"/>
            </a:br>
            <a:r>
              <a:rPr lang="pt-BR" sz="2200" dirty="0" smtClean="0"/>
              <a:t>1999/2010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0825" y="1700213"/>
            <a:ext cx="8642350" cy="5014912"/>
          </a:xfrm>
          <a:ln>
            <a:solidFill>
              <a:srgbClr val="FF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400" cap="all" spc="800" dirty="0" smtClean="0">
                <a:solidFill>
                  <a:schemeClr val="tx1"/>
                </a:solidFill>
              </a:rPr>
              <a:t>Nem renegociar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400" cap="all" spc="800" dirty="0" smtClean="0">
                <a:solidFill>
                  <a:schemeClr val="tx1"/>
                </a:solidFill>
              </a:rPr>
              <a:t>Nem repactuar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800" b="1" cap="all" spc="800" dirty="0" smtClean="0">
                <a:solidFill>
                  <a:schemeClr val="tx1"/>
                </a:solidFill>
              </a:rPr>
              <a:t>Refazer!</a:t>
            </a:r>
          </a:p>
          <a:p>
            <a:pPr algn="l"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t-BR" sz="1200" b="1" cap="all" spc="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DÍVIDA DOS ESTADOS COM A UNIÃO</a:t>
            </a:r>
            <a:r>
              <a:rPr lang="pt-BR" sz="4900" dirty="0" smtClean="0"/>
              <a:t/>
            </a:r>
            <a:br>
              <a:rPr lang="pt-BR" sz="4900" dirty="0" smtClean="0"/>
            </a:br>
            <a:r>
              <a:rPr lang="pt-BR" sz="2200" dirty="0" smtClean="0"/>
              <a:t>1999/2010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997450"/>
          </a:xfrm>
          <a:ln>
            <a:solidFill>
              <a:srgbClr val="FF0000"/>
            </a:solidFill>
          </a:ln>
        </p:spPr>
        <p:txBody>
          <a:bodyPr rtlCol="0">
            <a:normAutofit fontScale="850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6400" b="1" dirty="0" smtClean="0"/>
              <a:t>REFAZIMENTO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47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200" b="1" dirty="0" smtClean="0"/>
              <a:t>→    RECÁLCULO  PLANOS DE AMORTIZAÇÃO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200" b="1" dirty="0" smtClean="0"/>
              <a:t>→    PROIBIÇÃO DE COBRANÇA DE JUROS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200" b="1" dirty="0" smtClean="0"/>
              <a:t>→    DESINDEXADO   OU   IPCA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200" b="1" dirty="0" smtClean="0"/>
              <a:t>→    EQUILÍBRIO ECONÔMICO-FINANCEIRO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t-BR" sz="1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DÍVIDA DOS ESTADOS COM A UNIÃO</a:t>
            </a:r>
            <a:r>
              <a:rPr lang="pt-BR" sz="4900" dirty="0" smtClean="0"/>
              <a:t/>
            </a:r>
            <a:br>
              <a:rPr lang="pt-BR" sz="4900" dirty="0" smtClean="0"/>
            </a:br>
            <a:r>
              <a:rPr lang="pt-BR" sz="2200" dirty="0" smtClean="0"/>
              <a:t>1999/2010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997450"/>
          </a:xfrm>
          <a:ln>
            <a:solidFill>
              <a:srgbClr val="FF0000"/>
            </a:solidFill>
          </a:ln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9600" dirty="0" smtClean="0"/>
              <a:t> </a:t>
            </a:r>
            <a:r>
              <a:rPr lang="pt-BR" sz="9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“... </a:t>
            </a:r>
            <a:r>
              <a:rPr lang="pt-BR" sz="1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nós chegamos a </a:t>
            </a:r>
            <a:r>
              <a:rPr lang="pt-BR" sz="156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conclusão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6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5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“...(de que é)</a:t>
            </a:r>
            <a:r>
              <a:rPr lang="pt-BR" sz="1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importante </a:t>
            </a:r>
            <a:r>
              <a:rPr lang="pt-BR" sz="156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rever</a:t>
            </a:r>
            <a:r>
              <a:rPr lang="pt-BR" sz="1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esses contratos.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9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. .</a:t>
            </a:r>
            <a:endParaRPr lang="pt-BR" sz="6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5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... </a:t>
            </a:r>
            <a:r>
              <a:rPr lang="pt-BR" sz="1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não </a:t>
            </a:r>
            <a:r>
              <a:rPr lang="pt-BR" sz="156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revê-los</a:t>
            </a:r>
            <a:r>
              <a:rPr lang="pt-BR" sz="1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56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integralmente </a:t>
            </a:r>
            <a:r>
              <a:rPr lang="pt-BR" sz="15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... mas é possível conseguir uma série de medidas e de alterações</a:t>
            </a:r>
            <a:r>
              <a:rPr lang="pt-BR" sz="9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endParaRPr lang="pt-BR" sz="15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6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8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8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Pres. Dilma – entrevista rádios MG – 01.09.2011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8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DÍVIDA DOS ESTADOS COM A UNIÃO</a:t>
            </a:r>
            <a:r>
              <a:rPr lang="pt-BR" sz="4900" dirty="0" smtClean="0"/>
              <a:t/>
            </a:r>
            <a:br>
              <a:rPr lang="pt-BR" sz="4900" dirty="0" smtClean="0"/>
            </a:br>
            <a:r>
              <a:rPr lang="pt-BR" sz="2200" dirty="0" smtClean="0"/>
              <a:t>1999/2010</a:t>
            </a:r>
            <a:endParaRPr lang="pt-BR" dirty="0"/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924425"/>
          </a:xfrm>
          <a:ln>
            <a:solidFill>
              <a:srgbClr val="FF0000"/>
            </a:solidFill>
          </a:ln>
        </p:spPr>
        <p:txBody>
          <a:bodyPr lIns="0" tIns="0" rIns="0" bIns="0"/>
          <a:lstStyle/>
          <a:p>
            <a:pPr algn="ctr" eaLnBrk="1" hangingPunct="1">
              <a:buFont typeface="Arial" charset="0"/>
              <a:buNone/>
            </a:pPr>
            <a:endParaRPr lang="pt-BR" sz="20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pt-BR" sz="20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pt-BR" sz="2000" b="1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WWW.FEBRAFITE.ORG.BR</a:t>
            </a:r>
            <a:endParaRPr lang="pt-BR" sz="20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pt-BR" sz="20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pt-BR" sz="2000" b="1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WWW.DIVIDA-AUDITORIACIDADA.ORG.BR</a:t>
            </a:r>
            <a:endParaRPr lang="pt-BR" sz="20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pt-BR" sz="20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pt-BR" sz="2000" b="1" smtClean="0">
                <a:latin typeface="Verdana" pitchFamily="34" charset="0"/>
                <a:ea typeface="Verdana" pitchFamily="34" charset="0"/>
                <a:cs typeface="Verdana" pitchFamily="34" charset="0"/>
                <a:hlinkClick r:id="rId5"/>
              </a:rPr>
              <a:t>WWW.SINDIFISCO-RS.ORG.BR</a:t>
            </a:r>
            <a:endParaRPr lang="pt-BR" sz="20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pt-BR" sz="20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pt-BR" sz="2000" b="1" smtClean="0">
                <a:latin typeface="Verdana" pitchFamily="34" charset="0"/>
                <a:ea typeface="Verdana" pitchFamily="34" charset="0"/>
                <a:cs typeface="Verdana" pitchFamily="34" charset="0"/>
                <a:hlinkClick r:id="rId6"/>
              </a:rPr>
              <a:t>WWW.AFISVEC.ORG.BR</a:t>
            </a:r>
            <a:endParaRPr lang="pt-BR" sz="20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pt-BR" sz="20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pt-BR" sz="20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pt-BR" sz="2000" b="1" smtClean="0">
                <a:latin typeface="Verdana" pitchFamily="34" charset="0"/>
                <a:ea typeface="Verdana" pitchFamily="34" charset="0"/>
                <a:cs typeface="Verdana" pitchFamily="34" charset="0"/>
                <a:hlinkClick r:id="rId7"/>
              </a:rPr>
              <a:t>JPCASAROTTO@GMAIL.COM</a:t>
            </a:r>
            <a:endParaRPr lang="pt-BR" sz="20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Arial" charset="0"/>
              <a:buNone/>
            </a:pPr>
            <a:endParaRPr lang="pt-BR" sz="20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388" y="260350"/>
            <a:ext cx="8785225" cy="1016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dirty="0">
                <a:latin typeface="+mj-lt"/>
                <a:ea typeface="Verdana" pitchFamily="34" charset="0"/>
                <a:cs typeface="Verdana" pitchFamily="34" charset="0"/>
              </a:rPr>
              <a:t>DÍVIDA DOS ESTADOS COM A UNIÃO</a:t>
            </a:r>
            <a:br>
              <a:rPr lang="pt-BR" sz="4000" dirty="0">
                <a:latin typeface="+mj-lt"/>
                <a:ea typeface="Verdana" pitchFamily="34" charset="0"/>
                <a:cs typeface="Verdana" pitchFamily="34" charset="0"/>
              </a:rPr>
            </a:br>
            <a:r>
              <a:rPr lang="pt-BR" sz="2000" dirty="0">
                <a:latin typeface="+mj-lt"/>
                <a:ea typeface="Verdana" pitchFamily="34" charset="0"/>
                <a:cs typeface="Verdana" pitchFamily="34" charset="0"/>
              </a:rPr>
              <a:t>1999/2010</a:t>
            </a:r>
            <a:endParaRPr lang="pt-BR" sz="40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5" name="Retângulo 3"/>
          <p:cNvSpPr>
            <a:spLocks noChangeArrowheads="1"/>
          </p:cNvSpPr>
          <p:nvPr/>
        </p:nvSpPr>
        <p:spPr bwMode="auto">
          <a:xfrm>
            <a:off x="179388" y="1557338"/>
            <a:ext cx="8713787" cy="52006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000">
                <a:latin typeface="Calibri" pitchFamily="34" charset="0"/>
              </a:rPr>
              <a:t>ANOS 90</a:t>
            </a:r>
          </a:p>
          <a:p>
            <a:pPr algn="ctr"/>
            <a:endParaRPr lang="pt-BR" sz="4000">
              <a:latin typeface="Calibri" pitchFamily="34" charset="0"/>
            </a:endParaRPr>
          </a:p>
          <a:p>
            <a:r>
              <a:rPr lang="pt-BR" sz="4000">
                <a:latin typeface="Calibri" pitchFamily="34" charset="0"/>
              </a:rPr>
              <a:t>PLANO REAL  →	MENOS ARRECADAÇÃO</a:t>
            </a:r>
          </a:p>
          <a:p>
            <a:pPr algn="ctr"/>
            <a:r>
              <a:rPr lang="pt-BR" sz="5400" b="1">
                <a:latin typeface="Calibri" pitchFamily="34" charset="0"/>
              </a:rPr>
              <a:t>+</a:t>
            </a:r>
            <a:endParaRPr lang="pt-BR" sz="4000" b="1">
              <a:latin typeface="Calibri" pitchFamily="34" charset="0"/>
            </a:endParaRPr>
          </a:p>
          <a:p>
            <a:r>
              <a:rPr lang="pt-BR" sz="4000">
                <a:latin typeface="Calibri" pitchFamily="34" charset="0"/>
              </a:rPr>
              <a:t>JUROS ALTOS →	ALTO ENDIVIDAMENTO</a:t>
            </a:r>
          </a:p>
          <a:p>
            <a:pPr algn="ctr"/>
            <a:r>
              <a:rPr lang="pt-BR" sz="5400" b="1">
                <a:latin typeface="Calibri" pitchFamily="34" charset="0"/>
              </a:rPr>
              <a:t>=</a:t>
            </a:r>
            <a:endParaRPr lang="pt-BR" sz="4400" b="1">
              <a:latin typeface="Calibri" pitchFamily="34" charset="0"/>
            </a:endParaRPr>
          </a:p>
          <a:p>
            <a:pPr algn="ctr"/>
            <a:r>
              <a:rPr lang="pt-BR" sz="4000">
                <a:latin typeface="Calibri" pitchFamily="34" charset="0"/>
              </a:rPr>
              <a:t>DESCONTROLE FINANÇAS ESTADUAIS</a:t>
            </a:r>
          </a:p>
          <a:p>
            <a:pPr algn="ctr"/>
            <a:endParaRPr lang="pt-BR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85750" y="214313"/>
            <a:ext cx="8643938" cy="650875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dirty="0">
                <a:latin typeface="+mn-lt"/>
                <a:cs typeface="+mn-cs"/>
              </a:rPr>
              <a:t>“Na segunda metade da década de 90 ficou evidenciada a necessidade de equacionar as </a:t>
            </a:r>
            <a:r>
              <a:rPr lang="pt-BR" sz="4400" u="sng" dirty="0">
                <a:latin typeface="+mn-lt"/>
                <a:cs typeface="+mn-cs"/>
              </a:rPr>
              <a:t>dificuldades financeiras</a:t>
            </a:r>
            <a:r>
              <a:rPr lang="pt-BR" sz="4400" dirty="0">
                <a:latin typeface="+mn-lt"/>
                <a:cs typeface="+mn-cs"/>
              </a:rPr>
              <a:t> </a:t>
            </a:r>
            <a:r>
              <a:rPr lang="pt-BR" sz="4400" u="sng" dirty="0">
                <a:latin typeface="+mn-lt"/>
                <a:cs typeface="+mn-cs"/>
              </a:rPr>
              <a:t>enfrentadas</a:t>
            </a:r>
            <a:r>
              <a:rPr lang="pt-BR" sz="4400" dirty="0">
                <a:latin typeface="+mn-lt"/>
                <a:cs typeface="+mn-cs"/>
              </a:rPr>
              <a:t> </a:t>
            </a:r>
            <a:r>
              <a:rPr lang="pt-BR" sz="4400" u="sng" dirty="0">
                <a:latin typeface="+mn-lt"/>
                <a:cs typeface="+mn-cs"/>
              </a:rPr>
              <a:t>pelos</a:t>
            </a:r>
            <a:r>
              <a:rPr lang="pt-BR" sz="4400" dirty="0">
                <a:latin typeface="+mn-lt"/>
                <a:cs typeface="+mn-cs"/>
              </a:rPr>
              <a:t> </a:t>
            </a:r>
            <a:r>
              <a:rPr lang="pt-BR" sz="4400" u="sng" dirty="0">
                <a:latin typeface="+mn-lt"/>
                <a:cs typeface="+mn-cs"/>
              </a:rPr>
              <a:t>estados</a:t>
            </a:r>
            <a:r>
              <a:rPr lang="pt-BR" sz="4400" dirty="0">
                <a:latin typeface="+mn-lt"/>
                <a:cs typeface="+mn-cs"/>
              </a:rPr>
              <a:t>, </a:t>
            </a:r>
            <a:r>
              <a:rPr lang="pt-BR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em razão das mudanças econômicas</a:t>
            </a:r>
            <a:r>
              <a:rPr lang="pt-BR" sz="4400" dirty="0">
                <a:latin typeface="+mn-lt"/>
                <a:cs typeface="+mn-cs"/>
              </a:rPr>
              <a:t> ocorridas nos últimos anos.” </a:t>
            </a:r>
            <a:r>
              <a:rPr lang="pt-BR" sz="3600" dirty="0">
                <a:latin typeface="+mn-lt"/>
                <a:cs typeface="+mn-cs"/>
              </a:rPr>
              <a:t>*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>
                <a:latin typeface="+mn-lt"/>
                <a:cs typeface="+mn-cs"/>
              </a:rPr>
              <a:t>*</a:t>
            </a:r>
            <a:r>
              <a:rPr lang="pt-BR" sz="2600" dirty="0">
                <a:latin typeface="+mn-lt"/>
                <a:cs typeface="+mn-cs"/>
              </a:rPr>
              <a:t>Prestação de contas do ano de 2008/2009/2010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dirty="0">
                <a:latin typeface="+mn-lt"/>
                <a:cs typeface="+mn-cs"/>
              </a:rPr>
              <a:t> enviada, pelo </a:t>
            </a:r>
            <a:r>
              <a:rPr lang="pt-BR" sz="2600" u="sng" dirty="0">
                <a:latin typeface="+mn-lt"/>
                <a:cs typeface="+mn-cs"/>
              </a:rPr>
              <a:t>Presidente da República</a:t>
            </a:r>
            <a:r>
              <a:rPr lang="pt-BR" sz="2600" dirty="0">
                <a:latin typeface="+mn-lt"/>
                <a:cs typeface="+mn-cs"/>
              </a:rPr>
              <a:t>, ao Congresso Nacional.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0825" y="333375"/>
            <a:ext cx="8642350" cy="1223963"/>
          </a:xfr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5400" dirty="0" smtClean="0"/>
              <a:t> </a:t>
            </a:r>
            <a:r>
              <a:rPr lang="pt-BR" dirty="0" smtClean="0"/>
              <a:t>DÍVIDA DOS ESTADOS COM A UNIÃO</a:t>
            </a:r>
            <a:r>
              <a:rPr lang="pt-BR" sz="4900" dirty="0" smtClean="0"/>
              <a:t/>
            </a:r>
            <a:br>
              <a:rPr lang="pt-BR" sz="4900" dirty="0" smtClean="0"/>
            </a:br>
            <a:r>
              <a:rPr lang="pt-BR" sz="2200" dirty="0" smtClean="0"/>
              <a:t>1999/2010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0825" y="1773238"/>
            <a:ext cx="8642350" cy="4895850"/>
          </a:xfrm>
          <a:ln w="3175">
            <a:solidFill>
              <a:srgbClr val="FF0000"/>
            </a:solidFill>
          </a:ln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000" b="1" dirty="0" smtClean="0">
                <a:solidFill>
                  <a:schemeClr val="tx1"/>
                </a:solidFill>
              </a:rPr>
              <a:t>INFLAÇÃO (IPCA)</a:t>
            </a:r>
            <a:r>
              <a:rPr lang="pt-BR" sz="4000" dirty="0" smtClean="0">
                <a:solidFill>
                  <a:schemeClr val="tx1"/>
                </a:solidFill>
              </a:rPr>
              <a:t>		      	          </a:t>
            </a:r>
            <a:r>
              <a:rPr lang="pt-BR" sz="5800" b="1" dirty="0" smtClean="0">
                <a:solidFill>
                  <a:schemeClr val="tx1"/>
                </a:solidFill>
              </a:rPr>
              <a:t>119%</a:t>
            </a:r>
            <a:endParaRPr lang="pt-BR" sz="4000" b="1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43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3900" dirty="0" smtClean="0">
                <a:solidFill>
                  <a:schemeClr val="tx1"/>
                </a:solidFill>
              </a:rPr>
              <a:t>VAR. IGP/DI      +6              </a:t>
            </a:r>
            <a:r>
              <a:rPr lang="pt-BR" sz="3900" dirty="0" smtClean="0">
                <a:solidFill>
                  <a:srgbClr val="FF0000"/>
                </a:solidFill>
              </a:rPr>
              <a:t>+  +7,5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39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3900" dirty="0" smtClean="0">
                <a:solidFill>
                  <a:schemeClr val="tx1"/>
                </a:solidFill>
              </a:rPr>
              <a:t>JUROS			  </a:t>
            </a:r>
            <a:r>
              <a:rPr lang="pt-BR" sz="3900" b="1" dirty="0" smtClean="0">
                <a:solidFill>
                  <a:schemeClr val="tx1"/>
                </a:solidFill>
              </a:rPr>
              <a:t>270%</a:t>
            </a:r>
            <a:r>
              <a:rPr lang="pt-BR" sz="3900" dirty="0" smtClean="0">
                <a:solidFill>
                  <a:schemeClr val="tx1"/>
                </a:solidFill>
              </a:rPr>
              <a:t>	</a:t>
            </a:r>
            <a:r>
              <a:rPr lang="pt-BR" sz="4400" b="1" dirty="0" smtClean="0">
                <a:solidFill>
                  <a:srgbClr val="FF0000"/>
                </a:solidFill>
              </a:rPr>
              <a:t>       	     </a:t>
            </a:r>
            <a:r>
              <a:rPr lang="pt-BR" sz="3900" b="1" dirty="0" smtClean="0">
                <a:solidFill>
                  <a:srgbClr val="FF0000"/>
                </a:solidFill>
              </a:rPr>
              <a:t>366%</a:t>
            </a:r>
            <a:endParaRPr lang="pt-BR" sz="39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3900" dirty="0" smtClean="0">
                <a:solidFill>
                  <a:schemeClr val="tx1"/>
                </a:solidFill>
              </a:rPr>
              <a:t>VAR. IGP/DI		  </a:t>
            </a:r>
            <a:r>
              <a:rPr lang="pt-BR" sz="3900" b="1" dirty="0" smtClean="0">
                <a:solidFill>
                  <a:schemeClr val="tx1"/>
                </a:solidFill>
              </a:rPr>
              <a:t>201%</a:t>
            </a:r>
            <a:r>
              <a:rPr lang="pt-BR" sz="3900" dirty="0" smtClean="0">
                <a:solidFill>
                  <a:schemeClr val="tx1"/>
                </a:solidFill>
              </a:rPr>
              <a:t>                  </a:t>
            </a:r>
            <a:r>
              <a:rPr lang="pt-BR" sz="3900" b="1" dirty="0" smtClean="0">
                <a:solidFill>
                  <a:srgbClr val="FF0000"/>
                </a:solidFill>
              </a:rPr>
              <a:t>201%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05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9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9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900" dirty="0" smtClean="0">
              <a:solidFill>
                <a:schemeClr val="tx1"/>
              </a:solidFill>
            </a:endParaRPr>
          </a:p>
        </p:txBody>
      </p:sp>
      <p:sp>
        <p:nvSpPr>
          <p:cNvPr id="17" name="Texto explicativo em seta para baixo 16"/>
          <p:cNvSpPr/>
          <p:nvPr/>
        </p:nvSpPr>
        <p:spPr>
          <a:xfrm>
            <a:off x="3924300" y="3213100"/>
            <a:ext cx="1727200" cy="1655763"/>
          </a:xfrm>
          <a:prstGeom prst="downArrowCallou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5400" b="1" dirty="0">
                <a:solidFill>
                  <a:schemeClr val="tx1"/>
                </a:solidFill>
              </a:rPr>
              <a:t>471%</a:t>
            </a:r>
            <a:endParaRPr lang="pt-BR" sz="5400" b="1" dirty="0"/>
          </a:p>
        </p:txBody>
      </p:sp>
      <p:sp>
        <p:nvSpPr>
          <p:cNvPr id="18" name="Texto explicativo em seta para baixo 17"/>
          <p:cNvSpPr/>
          <p:nvPr/>
        </p:nvSpPr>
        <p:spPr>
          <a:xfrm>
            <a:off x="6804025" y="3213100"/>
            <a:ext cx="1871663" cy="1655763"/>
          </a:xfrm>
          <a:prstGeom prst="downArrowCallou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5400" b="1" dirty="0">
                <a:solidFill>
                  <a:srgbClr val="FF0000"/>
                </a:solidFill>
              </a:rPr>
              <a:t>567%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0825" y="500063"/>
            <a:ext cx="8642350" cy="1057275"/>
          </a:xfr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DÍVIDA DOS ESTADOS COM A UNIÃO</a:t>
            </a:r>
            <a:r>
              <a:rPr lang="pt-BR" sz="4900" dirty="0" smtClean="0"/>
              <a:t/>
            </a:r>
            <a:br>
              <a:rPr lang="pt-BR" sz="4900" dirty="0" smtClean="0"/>
            </a:br>
            <a:r>
              <a:rPr lang="pt-BR" sz="2200" dirty="0" smtClean="0"/>
              <a:t>1999/2010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0825" y="1844675"/>
            <a:ext cx="8642350" cy="4824413"/>
          </a:xfrm>
          <a:ln>
            <a:solidFill>
              <a:srgbClr val="FF0000"/>
            </a:solidFill>
          </a:ln>
        </p:spPr>
        <p:txBody>
          <a:bodyPr rtlCol="0">
            <a:normAutofit fontScale="625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2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6400" dirty="0" smtClean="0">
                <a:solidFill>
                  <a:schemeClr val="tx1"/>
                </a:solidFill>
              </a:rPr>
              <a:t>VARIAÇÃO  IGP/DI+6 				471%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6400" dirty="0" smtClean="0">
                <a:solidFill>
                  <a:srgbClr val="FF0000"/>
                </a:solidFill>
              </a:rPr>
              <a:t>VARIAÇÃO IGP/DI+7,5				567%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000" dirty="0" smtClean="0">
                <a:solidFill>
                  <a:schemeClr val="tx1"/>
                </a:solidFill>
              </a:rPr>
              <a:t>APLICAÇÕES FINANCEIRAS: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2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6400" dirty="0" smtClean="0">
                <a:solidFill>
                  <a:schemeClr val="tx1"/>
                </a:solidFill>
              </a:rPr>
              <a:t>CDB/PRÉ 						391%</a:t>
            </a:r>
            <a:endParaRPr lang="pt-BR" sz="64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31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6400" dirty="0" smtClean="0">
                <a:solidFill>
                  <a:schemeClr val="tx1"/>
                </a:solidFill>
              </a:rPr>
              <a:t>IPCA+6 							274%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31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6400" dirty="0" smtClean="0">
                <a:solidFill>
                  <a:schemeClr val="tx1"/>
                </a:solidFill>
              </a:rPr>
              <a:t>POUPANÇA 						172%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0825" y="404813"/>
            <a:ext cx="8569325" cy="1152525"/>
          </a:xfr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DÍVIDA DOS ESTADOS COM A UNIÃO</a:t>
            </a:r>
            <a:r>
              <a:rPr lang="pt-BR" sz="4900" dirty="0" smtClean="0"/>
              <a:t/>
            </a:r>
            <a:br>
              <a:rPr lang="pt-BR" sz="4900" dirty="0" smtClean="0"/>
            </a:br>
            <a:r>
              <a:rPr lang="pt-BR" sz="2200" dirty="0" smtClean="0"/>
              <a:t>1999/2010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0825" y="1773238"/>
            <a:ext cx="8569325" cy="4895850"/>
          </a:xfrm>
          <a:ln>
            <a:solidFill>
              <a:srgbClr val="FF0000"/>
            </a:solidFill>
          </a:ln>
        </p:spPr>
        <p:txBody>
          <a:bodyPr rtlCol="0">
            <a:normAutofit fontScale="925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300" dirty="0" smtClean="0">
                <a:solidFill>
                  <a:schemeClr val="tx1"/>
                </a:solidFill>
              </a:rPr>
              <a:t>SALDO INICIAL				R$   93 bi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7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300" dirty="0" smtClean="0">
                <a:solidFill>
                  <a:schemeClr val="tx1"/>
                </a:solidFill>
              </a:rPr>
              <a:t>PAGAMENTOS	 			R$ 135 bi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7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300" dirty="0" smtClean="0">
                <a:solidFill>
                  <a:schemeClr val="tx1"/>
                </a:solidFill>
              </a:rPr>
              <a:t>SALDO CREDOR				R$  42 bi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43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300" dirty="0" smtClean="0">
                <a:solidFill>
                  <a:schemeClr val="tx1"/>
                </a:solidFill>
              </a:rPr>
              <a:t>SALDO DEVEDOR				R$ 350 bi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3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323850" y="3644900"/>
            <a:ext cx="8280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395288" y="5229225"/>
            <a:ext cx="820896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0825" y="404813"/>
            <a:ext cx="8642350" cy="1152525"/>
          </a:xfr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DÍVIDA DOS ESTADOS COM A UNIÃO</a:t>
            </a:r>
            <a:r>
              <a:rPr lang="pt-BR" sz="4900" dirty="0" smtClean="0"/>
              <a:t/>
            </a:r>
            <a:br>
              <a:rPr lang="pt-BR" sz="4900" dirty="0" smtClean="0"/>
            </a:br>
            <a:r>
              <a:rPr lang="pt-BR" sz="2200" dirty="0" smtClean="0"/>
              <a:t>1999/2010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0825" y="1628775"/>
            <a:ext cx="8569325" cy="4895850"/>
          </a:xfrm>
          <a:ln>
            <a:solidFill>
              <a:srgbClr val="FF0000"/>
            </a:solidFill>
          </a:ln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000" dirty="0" smtClean="0">
                <a:solidFill>
                  <a:schemeClr val="tx1"/>
                </a:solidFill>
              </a:rPr>
              <a:t>SALDO INICIAL COR.			R$ 204 bi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5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000" dirty="0" smtClean="0">
                <a:solidFill>
                  <a:schemeClr val="tx1"/>
                </a:solidFill>
              </a:rPr>
              <a:t>PAGAMENTOS COR.			R$ 171 bi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500" dirty="0" smtClean="0">
                <a:solidFill>
                  <a:schemeClr val="tx1"/>
                </a:solidFill>
              </a:rPr>
              <a:t>									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000" dirty="0" smtClean="0">
                <a:solidFill>
                  <a:schemeClr val="tx1"/>
                </a:solidFill>
              </a:rPr>
              <a:t>SALDO DEVEDOR				R$  33 bi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000" dirty="0" smtClean="0">
                <a:solidFill>
                  <a:schemeClr val="tx1"/>
                </a:solidFill>
              </a:rPr>
              <a:t>SALDO DEVEDOR				R$ 350 bi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323850" y="3644900"/>
            <a:ext cx="8280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395288" y="5229225"/>
            <a:ext cx="820896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388" y="260350"/>
            <a:ext cx="8785225" cy="1016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dirty="0">
                <a:latin typeface="+mj-lt"/>
                <a:ea typeface="Verdana" pitchFamily="34" charset="0"/>
                <a:cs typeface="Verdana" pitchFamily="34" charset="0"/>
              </a:rPr>
              <a:t>DÍVIDA DOS ESTADOS COM A UNIÃO</a:t>
            </a:r>
            <a:br>
              <a:rPr lang="pt-BR" sz="4000" dirty="0">
                <a:latin typeface="+mj-lt"/>
                <a:ea typeface="Verdana" pitchFamily="34" charset="0"/>
                <a:cs typeface="Verdana" pitchFamily="34" charset="0"/>
              </a:rPr>
            </a:br>
            <a:r>
              <a:rPr lang="pt-BR" sz="2000" dirty="0">
                <a:latin typeface="+mj-lt"/>
                <a:ea typeface="Verdana" pitchFamily="34" charset="0"/>
                <a:cs typeface="Verdana" pitchFamily="34" charset="0"/>
              </a:rPr>
              <a:t>1999/2010</a:t>
            </a:r>
            <a:endParaRPr lang="pt-BR" sz="40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9" name="Retângulo 3"/>
          <p:cNvSpPr>
            <a:spLocks noChangeArrowheads="1"/>
          </p:cNvSpPr>
          <p:nvPr/>
        </p:nvSpPr>
        <p:spPr bwMode="auto">
          <a:xfrm>
            <a:off x="179388" y="1557338"/>
            <a:ext cx="8713787" cy="48307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000" b="1">
                <a:latin typeface="Calibri" pitchFamily="34" charset="0"/>
              </a:rPr>
              <a:t>CENTRALISMO FINANCEIRO</a:t>
            </a:r>
          </a:p>
          <a:p>
            <a:pPr algn="ctr"/>
            <a:endParaRPr lang="pt-BR" sz="4000">
              <a:latin typeface="Calibri" pitchFamily="34" charset="0"/>
            </a:endParaRPr>
          </a:p>
          <a:p>
            <a:r>
              <a:rPr lang="pt-BR" sz="4000">
                <a:latin typeface="Calibri" pitchFamily="34" charset="0"/>
              </a:rPr>
              <a:t>UNIÃO	→	BEM	→	PRUDENTE</a:t>
            </a:r>
          </a:p>
          <a:p>
            <a:endParaRPr lang="pt-BR" sz="4000">
              <a:latin typeface="Calibri" pitchFamily="34" charset="0"/>
            </a:endParaRPr>
          </a:p>
          <a:p>
            <a:endParaRPr lang="pt-BR" sz="4000">
              <a:latin typeface="Calibri" pitchFamily="34" charset="0"/>
            </a:endParaRPr>
          </a:p>
          <a:p>
            <a:r>
              <a:rPr lang="pt-BR" sz="4000">
                <a:latin typeface="Calibri" pitchFamily="34" charset="0"/>
              </a:rPr>
              <a:t>ESTADO  →	MAL	→	PERDULÁRIO</a:t>
            </a:r>
          </a:p>
          <a:p>
            <a:pPr algn="ctr"/>
            <a:r>
              <a:rPr lang="pt-BR" sz="2400">
                <a:latin typeface="Calibri" pitchFamily="34" charset="0"/>
              </a:rPr>
              <a:t>(DEVEM SER MANTIDOS EM PERMANENTE INSOLVÊNCIA)</a:t>
            </a:r>
            <a:r>
              <a:rPr lang="pt-BR" sz="4000" b="1">
                <a:latin typeface="Calibri" pitchFamily="34" charset="0"/>
              </a:rPr>
              <a:t> </a:t>
            </a:r>
          </a:p>
          <a:p>
            <a:endParaRPr lang="pt-BR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04813"/>
            <a:ext cx="8785225" cy="576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479925" y="-184150"/>
            <a:ext cx="184150" cy="368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s-EC">
              <a:latin typeface="Calibri" pitchFamily="34" charset="0"/>
            </a:endParaRPr>
          </a:p>
        </p:txBody>
      </p:sp>
      <p:sp>
        <p:nvSpPr>
          <p:cNvPr id="10244" name="Text Box 12"/>
          <p:cNvSpPr txBox="1">
            <a:spLocks noChangeArrowheads="1"/>
          </p:cNvSpPr>
          <p:nvPr/>
        </p:nvSpPr>
        <p:spPr bwMode="auto">
          <a:xfrm>
            <a:off x="0" y="6165850"/>
            <a:ext cx="9144000" cy="6000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100">
                <a:latin typeface="Tahoma" pitchFamily="34" charset="0"/>
                <a:cs typeface="Tahoma" pitchFamily="34" charset="0"/>
              </a:rPr>
              <a:t>Nota: Inclui o “refinanciamento” ou “rolagem” – Total do Orçamento 2010 = R$ 1,414 Trilhões</a:t>
            </a:r>
          </a:p>
          <a:p>
            <a:pPr algn="ctr" eaLnBrk="0" hangingPunct="0"/>
            <a:r>
              <a:rPr lang="pt-BR" sz="1100">
                <a:latin typeface="Tahoma" pitchFamily="34" charset="0"/>
                <a:cs typeface="Tahoma" pitchFamily="34" charset="0"/>
              </a:rPr>
              <a:t>Fonte: SIAFI - Banco de Dados Access p/ download (execução do Orçamento da União) – Disponível em http://www.camara.gov.br/internet/orcament/bd/exe2010mdb.EXE. Elaboração: Auditoria Cidadã da Dívida</a:t>
            </a:r>
          </a:p>
        </p:txBody>
      </p:sp>
      <p:sp>
        <p:nvSpPr>
          <p:cNvPr id="10245" name="CaixaDeTexto 5"/>
          <p:cNvSpPr txBox="1">
            <a:spLocks noChangeArrowheads="1"/>
          </p:cNvSpPr>
          <p:nvPr/>
        </p:nvSpPr>
        <p:spPr bwMode="auto">
          <a:xfrm>
            <a:off x="1381125" y="5589588"/>
            <a:ext cx="1912938" cy="368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R$ 635 bilhões</a:t>
            </a:r>
          </a:p>
        </p:txBody>
      </p:sp>
      <p:cxnSp>
        <p:nvCxnSpPr>
          <p:cNvPr id="10246" name="Conector de seta reta 7"/>
          <p:cNvCxnSpPr>
            <a:cxnSpLocks noChangeShapeType="1"/>
          </p:cNvCxnSpPr>
          <p:nvPr/>
        </p:nvCxnSpPr>
        <p:spPr bwMode="auto">
          <a:xfrm rot="10800000" flipV="1">
            <a:off x="2644775" y="5157788"/>
            <a:ext cx="530225" cy="360362"/>
          </a:xfrm>
          <a:prstGeom prst="straightConnector1">
            <a:avLst/>
          </a:prstGeom>
          <a:noFill/>
          <a:ln w="41275" cap="sq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0247" name="CaixaDeTexto 10"/>
          <p:cNvSpPr txBox="1">
            <a:spLocks noChangeArrowheads="1"/>
          </p:cNvSpPr>
          <p:nvPr/>
        </p:nvSpPr>
        <p:spPr bwMode="auto">
          <a:xfrm>
            <a:off x="250825" y="0"/>
            <a:ext cx="8574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1800"/>
              </a:spcBef>
            </a:pP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Orçamento Geral da União – Executado em 2010 </a:t>
            </a:r>
            <a:r>
              <a:rPr lang="pt-BR" sz="16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pt-BR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Auditoria Cidadã da Dívida</a:t>
            </a:r>
            <a:r>
              <a:rPr lang="pt-BR" sz="16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pt-BR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4479925" y="-184150"/>
            <a:ext cx="184150" cy="36830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s-EC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317</Words>
  <Application>Microsoft Office PowerPoint</Application>
  <PresentationFormat>Presentación en pantalla (4:3)</PresentationFormat>
  <Paragraphs>122</Paragraphs>
  <Slides>14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Verdana</vt:lpstr>
      <vt:lpstr>Tahoma</vt:lpstr>
      <vt:lpstr>Times New Roman</vt:lpstr>
      <vt:lpstr>Tema do Office</vt:lpstr>
      <vt:lpstr>Diapositiva 1</vt:lpstr>
      <vt:lpstr>Diapositiva 2</vt:lpstr>
      <vt:lpstr>Diapositiva 3</vt:lpstr>
      <vt:lpstr> DÍVIDA DOS ESTADOS COM A UNIÃO 1999/2010</vt:lpstr>
      <vt:lpstr> DÍVIDA DOS ESTADOS COM A UNIÃO 1999/2010 </vt:lpstr>
      <vt:lpstr>DÍVIDA DOS ESTADOS COM A UNIÃO 1999/2010</vt:lpstr>
      <vt:lpstr>DÍVIDA DOS ESTADOS COM A UNIÃO 1999/2010</vt:lpstr>
      <vt:lpstr>Diapositiva 8</vt:lpstr>
      <vt:lpstr>Diapositiva 9</vt:lpstr>
      <vt:lpstr>Diapositiva 10</vt:lpstr>
      <vt:lpstr>DÍVIDA DOS ESTADOS COM A UNIÃO 1999/2010</vt:lpstr>
      <vt:lpstr>DÍVIDA DOS ESTADOS COM A UNIÃO 1999/2010</vt:lpstr>
      <vt:lpstr>DÍVIDA DOS ESTADOS COM A UNIÃO 1999/2010</vt:lpstr>
      <vt:lpstr>DÍVIDA DOS ESTADOS COM A UNIÃO 1999/2010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EMPRÉSTIMO 1999/2008</dc:title>
  <dc:creator>João Pedro Casarotto</dc:creator>
  <cp:lastModifiedBy>User</cp:lastModifiedBy>
  <cp:revision>48</cp:revision>
  <dcterms:created xsi:type="dcterms:W3CDTF">2010-01-14T12:03:52Z</dcterms:created>
  <dcterms:modified xsi:type="dcterms:W3CDTF">2012-06-28T18:02:14Z</dcterms:modified>
</cp:coreProperties>
</file>