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32"/>
  </p:notesMasterIdLst>
  <p:handoutMasterIdLst>
    <p:handoutMasterId r:id="rId33"/>
  </p:handoutMasterIdLst>
  <p:sldIdLst>
    <p:sldId id="1021" r:id="rId2"/>
    <p:sldId id="1046" r:id="rId3"/>
    <p:sldId id="1069" r:id="rId4"/>
    <p:sldId id="1070" r:id="rId5"/>
    <p:sldId id="1071" r:id="rId6"/>
    <p:sldId id="930" r:id="rId7"/>
    <p:sldId id="1072" r:id="rId8"/>
    <p:sldId id="1073" r:id="rId9"/>
    <p:sldId id="1074" r:id="rId10"/>
    <p:sldId id="1075" r:id="rId11"/>
    <p:sldId id="1076" r:id="rId12"/>
    <p:sldId id="1058" r:id="rId13"/>
    <p:sldId id="1059" r:id="rId14"/>
    <p:sldId id="1060" r:id="rId15"/>
    <p:sldId id="1080" r:id="rId16"/>
    <p:sldId id="1061" r:id="rId17"/>
    <p:sldId id="1077" r:id="rId18"/>
    <p:sldId id="1062" r:id="rId19"/>
    <p:sldId id="1063" r:id="rId20"/>
    <p:sldId id="1064" r:id="rId21"/>
    <p:sldId id="1078" r:id="rId22"/>
    <p:sldId id="1065" r:id="rId23"/>
    <p:sldId id="1066" r:id="rId24"/>
    <p:sldId id="1079" r:id="rId25"/>
    <p:sldId id="1067" r:id="rId26"/>
    <p:sldId id="1068" r:id="rId27"/>
    <p:sldId id="794" r:id="rId28"/>
    <p:sldId id="1053" r:id="rId29"/>
    <p:sldId id="1055" r:id="rId30"/>
    <p:sldId id="1032" r:id="rId31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284" y="-38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B5972783-3A3B-4D1C-B7E3-654F632C37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9F402C-C9F6-498F-B1FD-FD8C7CFDAD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A3961AFC-4745-4AE1-8ECC-15FC91CF076C}" type="slidenum">
              <a:rPr lang="pt-BR" smtClean="0">
                <a:cs typeface="Arial" charset="0"/>
              </a:rPr>
              <a:pPr/>
              <a:t>1</a:t>
            </a:fld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cs typeface="Arial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cs typeface="Arial" charset="0"/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cs typeface="Arial" charset="0"/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04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7A13452E-8C77-4D8A-B841-5BB759C25CB4}" type="slidenum">
              <a:rPr lang="pt-BR" smtClean="0">
                <a:cs typeface="Arial" charset="0"/>
              </a:rPr>
              <a:pPr/>
              <a:t>27</a:t>
            </a:fld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1444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8CE14C7-52AF-4A65-8E10-96620D28611A}" type="slidenum">
              <a:rPr lang="pt-BR" smtClean="0">
                <a:cs typeface="Arial" charset="0"/>
              </a:rPr>
              <a:pPr/>
              <a:t>28</a:t>
            </a:fld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pt-BR" smtClean="0"/>
          </a:p>
        </p:txBody>
      </p:sp>
      <p:sp>
        <p:nvSpPr>
          <p:cNvPr id="624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A227EE00-41D0-4C27-8AAB-70F04450308A}" type="slidenum">
              <a:rPr lang="pt-BR" smtClean="0">
                <a:cs typeface="Arial" charset="0"/>
              </a:rPr>
              <a:pPr/>
              <a:t>30</a:t>
            </a:fld>
            <a:endParaRPr 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altLang="en-US" sz="1200" i="1">
                <a:solidFill>
                  <a:schemeClr val="tx1"/>
                </a:solidFill>
              </a:rPr>
              <a:t>“</a:t>
            </a:r>
            <a:r>
              <a:rPr lang="pt-BR" sz="1200" i="1">
                <a:solidFill>
                  <a:schemeClr val="tx1"/>
                </a:solidFill>
              </a:rPr>
              <a:t>Sr. Correa parece ser incorruptível (...) gasto público cresceu 71% em 2008, resultado de investimentos em escolas e hospitais</a:t>
            </a:r>
            <a:r>
              <a:rPr lang="pt-BR" altLang="en-US" sz="1200" i="1">
                <a:solidFill>
                  <a:schemeClr val="tx1"/>
                </a:solidFill>
              </a:rPr>
              <a:t>”</a:t>
            </a: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 eaLnBrk="0" hangingPunct="0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 eaLnBrk="0" hangingPunct="0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 wrap="none" anchor="ctr"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CaixaDeTexto 4"/>
          <p:cNvSpPr txBox="1">
            <a:spLocks noChangeArrowheads="1"/>
          </p:cNvSpPr>
          <p:nvPr/>
        </p:nvSpPr>
        <p:spPr bwMode="auto">
          <a:xfrm>
            <a:off x="928688" y="4640263"/>
            <a:ext cx="5000625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1º LUGAR: QUAL A SITUAÇÃO DO PAÍS (Independentemente da atual crise)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Desde anos 80: SÉRIA CRISE DE ENDIVIDAMENTO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DÍVIDA É O CENTRO DOS PROBLEMAS NACIONAIS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BRIZOLA: É O PROBLEMA DO BRASIL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ATUAL CRISE APROFUNDA O PROBLEMA QUE JÁ ESTÁ INSTALADO HÁ 30 ANOS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ORÇAMENTO DA UNIÃO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É através dele que o governo decide as prioridades.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Todas as políticas públicas de que dependem o desenvolvimento e o bem-estar passam pelo Orçamento.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- dados: Predominância da Dívida Pública: MAIOR GASTO É O FINANCEIRO (AINDA QUE NÃO ESTEJA AÍ A ROLAGEM)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Observação: Os juros considerados como despesa no orçamento executado incluem os juros pagos por meio de emissão de novos títulos (porque o superávit não é suficiente).  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>
              <a:spcBef>
                <a:spcPts val="300"/>
              </a:spcBef>
            </a:pPr>
            <a:r>
              <a:rPr lang="pt-BR" sz="1200">
                <a:solidFill>
                  <a:schemeClr val="tx1"/>
                </a:solidFill>
              </a:rPr>
              <a:t>TOTAL DO ORÇAMENTO EXECUTADO EM 2008: R$ 924 Bilhões</a:t>
            </a:r>
          </a:p>
          <a:p>
            <a:endParaRPr lang="pt-B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config/CPI-11-5-3.jpg/image_view_fullscre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73050" y="4714875"/>
            <a:ext cx="9632950" cy="1770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Maria Lucia Fattorelli</a:t>
            </a:r>
          </a:p>
          <a:p>
            <a:pPr algn="ctr" eaLnBrk="0" hangingPunct="0"/>
            <a:endParaRPr lang="en-US" sz="3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en-US" sz="3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en-US" sz="3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endParaRPr lang="en-US" altLang="ja-JP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en-US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 Seminário Latino-Americano sobre a Dívida Pública</a:t>
            </a:r>
          </a:p>
          <a:p>
            <a:pPr algn="ctr" eaLnBrk="0" hangingPunct="0"/>
            <a:r>
              <a:rPr lang="en-US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Rio de Janeiro, 19 de abril de 2012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925" y="908050"/>
            <a:ext cx="2857500" cy="34290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  <p:sp>
        <p:nvSpPr>
          <p:cNvPr id="2052" name="CaixaDeTexto 3"/>
          <p:cNvSpPr txBox="1">
            <a:spLocks noChangeArrowheads="1"/>
          </p:cNvSpPr>
          <p:nvPr/>
        </p:nvSpPr>
        <p:spPr bwMode="auto">
          <a:xfrm>
            <a:off x="3652838" y="1914525"/>
            <a:ext cx="59753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600"/>
              </a:spcBef>
            </a:pPr>
            <a:r>
              <a:rPr lang="pt-BR" sz="4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CPI da Dívida Pública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173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92D050"/>
                </a:solidFill>
                <a:latin typeface="Verdana" pitchFamily="34" charset="0"/>
              </a:rPr>
              <a:t>Voto em Separado - CPI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000">
              <a:solidFill>
                <a:srgbClr val="92D050"/>
              </a:solidFill>
              <a:latin typeface="Verdan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200">
                <a:solidFill>
                  <a:srgbClr val="92D050"/>
                </a:solidFill>
                <a:latin typeface="Verdana" pitchFamily="34" charset="0"/>
              </a:rPr>
              <a:t>Encaminhado ao Ministério Publico (para elaboração de ações jurídicas)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200">
              <a:solidFill>
                <a:srgbClr val="FF9900"/>
              </a:solidFill>
              <a:latin typeface="Verdana" pitchFamily="34" charset="0"/>
            </a:endParaRPr>
          </a:p>
        </p:txBody>
      </p:sp>
      <p:sp>
        <p:nvSpPr>
          <p:cNvPr id="11267" name="Text Box 12"/>
          <p:cNvSpPr txBox="1">
            <a:spLocks noChangeArrowheads="1"/>
          </p:cNvSpPr>
          <p:nvPr/>
        </p:nvSpPr>
        <p:spPr bwMode="auto">
          <a:xfrm>
            <a:off x="344488" y="1484313"/>
            <a:ext cx="9167812" cy="538638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200">
                <a:solidFill>
                  <a:srgbClr val="92D050"/>
                </a:solidFill>
                <a:latin typeface="Verdana" pitchFamily="34" charset="0"/>
              </a:rPr>
              <a:t>Denuncia graves indicios de ilegalidades da dívida:</a:t>
            </a:r>
          </a:p>
          <a:p>
            <a:endParaRPr lang="pt-BR" sz="1000">
              <a:solidFill>
                <a:schemeClr val="accent1"/>
              </a:solidFill>
              <a:latin typeface="Verdana" pitchFamily="34" charset="0"/>
            </a:endParaRP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20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Juros sobre Juros (Anatocismo), ilegal segundo o STF;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 Juros flutuantes na dívida externa – ilegais segundo a Convenção de Viena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 Ausência de contratos e documentos; ausência de conciliação de cifras; clausulas ilegitimas; 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  Ilegalidade do livre fluxo de capitais, que deu origem à dívida interna;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 A grande destinação dos recursos orçamentários para o pagamento da dívida viola os direitos humanos e sociais;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 O Banco Central faz reuniões com os bancos e outros rentistas para definir as previsões de inflação, que definem as taxas de juros</a:t>
            </a:r>
          </a:p>
          <a:p>
            <a:pPr algn="ctr">
              <a:spcBef>
                <a:spcPts val="1800"/>
              </a:spcBef>
            </a:pPr>
            <a:r>
              <a:rPr lang="pt-BR" sz="2500">
                <a:solidFill>
                  <a:srgbClr val="92D050"/>
                </a:solidFill>
                <a:latin typeface="Verdana" pitchFamily="34" charset="0"/>
              </a:rPr>
              <a:t>RECOMENDAÇÃO: AUDITORIA DA DÍVIDA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divida-auditoriacidada.org.br/config/CPI-11-5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2550" y="128588"/>
            <a:ext cx="7272338" cy="648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88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ASPECTOS LEGAIS ABORDADOS PELA CPI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Durante os trabalhos da CPI da Dívida Pública, detectamos o descumprimento de normas legais, tais como: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2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1) Graves deficiências de controle e registro do endividamento público, descumprimento de normas legais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2) Descumprimento de atribuições legais e constitucionais pelos órgãos de controle do endividamento público federal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3) Danos patrimoniais às finanças do país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4) Indícios de Ilegalidades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2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5) Desrespeito aos Direitos Humanos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638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1) Graves deficiências de controle e registro do endividamento público; descumprimento de normas legais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Falta de registros sobre o montante dos juros nominais da dívida interna efetivamente pagos por regime de caixa a cada ano.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Falta de dados completos sobre os fluxos de pagamentos (juros e amortizações) e recebimentos (ingressos decorrentes da emissão de títulos) da dívida interna, e a relação desses fluxos com os saldos da dívida a cada ano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Falta de dados sobre os credores da dívida interna  (participação dos grandes e pequenos credores), principalmente no caso dos Fundos de Investimento e outras aplicações bancárias. 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Falta de dados segregados por tipo de dívida externa (Multilateral, Bilateral, Comercial e Privada)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3771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Graves deficiências de controle e registro do endividamento público; descumprimento de normas legais</a:t>
            </a:r>
          </a:p>
          <a:p>
            <a:pPr algn="just" defTabSz="449263" eaLnBrk="0" hangingPunct="0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Falta de detalhamento dos empréstimos externos junto a bancos comerciais a partir de 1970 – em sua maioria bancos privados internacionais. Tal detalhamento só foi possível com a compilação manual de dados dos Relatórios Anuais do Banco Central:</a:t>
            </a:r>
          </a:p>
          <a:p>
            <a:pPr algn="ctr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Dívida Externa Registrada no Banco Central – US$ milhões – 1969 a 1994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2188" y="2997200"/>
            <a:ext cx="76454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Graves deficiências de controle e registro do endividamento público; descumprimento de normas legais</a:t>
            </a:r>
          </a:p>
          <a:p>
            <a:pPr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  <a:defRPr/>
            </a:pPr>
            <a:endParaRPr lang="pt-BR" sz="1800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Tx/>
              <a:buChar char="-"/>
              <a:defRPr/>
            </a:pPr>
            <a:r>
              <a:rPr lang="pt-BR" sz="18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Falta de contratos referentes à negociação de 1988, devidamente assinados;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Tx/>
              <a:buChar char="-"/>
              <a:defRPr/>
            </a:pPr>
            <a:r>
              <a:rPr lang="pt-BR" sz="18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Falta de contratos que teriam sido firmados em 1992 em Toronto, Canadá, tendo em vista os indícios de renúncia à prescrição de dívida externa.  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Tx/>
              <a:buChar char="-"/>
              <a:defRPr/>
            </a:pPr>
            <a:r>
              <a:rPr lang="pt-BR" sz="18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Falta de detalhamento das parcelas de dívida externa privada que foram transformadas em dívida pública, apesar de reiteradamente solicitado pela CPI.</a:t>
            </a:r>
          </a:p>
          <a:p>
            <a:pPr marL="285750" indent="-285750" algn="just">
              <a:lnSpc>
                <a:spcPts val="3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FontTx/>
              <a:buChar char="-"/>
              <a:defRPr/>
            </a:pPr>
            <a:r>
              <a:rPr lang="pt-BR" sz="18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Falta de contratos e demais documentos relacionados à transformação da dívida externa que se encontrava a cargo do Banco Central em títulos </a:t>
            </a:r>
            <a:r>
              <a:rPr lang="pt-BR" sz="1800" dirty="0" err="1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Brady</a:t>
            </a:r>
            <a:r>
              <a:rPr lang="pt-BR" sz="1800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em 1994.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965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2) Descumprimento de atribuições legais e constitucionais pelos órgãos de controle do endividamento público federal</a:t>
            </a:r>
          </a:p>
          <a:p>
            <a:pPr marL="285750" indent="-285750" algn="just">
              <a:spcBef>
                <a:spcPts val="2500"/>
              </a:spcBef>
              <a:spcAft>
                <a:spcPts val="600"/>
              </a:spcAft>
              <a:buClr>
                <a:srgbClr val="FFFFFF"/>
              </a:buClr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Importantes Negociações da Dívida Externa com Bancos Privados Internacionais – correspondentes à parte mais relevante da dívida externa desde a década de 70 – não chegaram a ser auditadas pelo Tribunal de Contas da União.</a:t>
            </a:r>
          </a:p>
          <a:p>
            <a:pPr marL="285750" indent="-285750" algn="just">
              <a:spcBef>
                <a:spcPts val="2500"/>
              </a:spcBef>
              <a:spcAft>
                <a:spcPts val="600"/>
              </a:spcAft>
              <a:buClr>
                <a:srgbClr val="FFFFFF"/>
              </a:buClr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 CPI também requisitou cópia dos trabalhos de controle do endividamento público à Controladoria Geral da União, tendo recebido poucos e isolados trabalhos. </a:t>
            </a:r>
          </a:p>
          <a:p>
            <a:pPr marL="285750" indent="-285750" algn="just">
              <a:spcBef>
                <a:spcPts val="2500"/>
              </a:spcBef>
              <a:spcAft>
                <a:spcPts val="600"/>
              </a:spcAft>
              <a:buClr>
                <a:srgbClr val="FFFFFF"/>
              </a:buClr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 Congresso Nacional também tem se omitido no cumprimento de atribuições legais e constitucionais relacionadas ao controle do endividamento público, a exemplo do descumprimento do art. 26 do ADCT da Constituição Federal, que prevê a auditoria da dívida.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Descumprimento de atribuições legais e constitucionais pelos órgãos de controle do endividamento público federal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endParaRPr lang="pt-BR" sz="2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spcBef>
                <a:spcPts val="2500"/>
              </a:spcBef>
              <a:spcAft>
                <a:spcPts val="600"/>
              </a:spcAft>
              <a:buClr>
                <a:srgbClr val="FFFFFF"/>
              </a:buClr>
              <a:buFontTx/>
              <a:buChar char="-"/>
              <a:defRPr/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Renúncia à atribuição constitucional e desrespeito ao regimento interno do Senado Federal  por meio da Resolução 20/2004 do Senado. Tal ato corresponde a cheque em branco ao Executivo, pois autoriza emissões de títulos da dívida externa até o limite de 75 bilhões de dólares, em condições a serem definidas.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195263"/>
            <a:ext cx="9223375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3) Danos patrimoniais às finanças do país</a:t>
            </a:r>
          </a:p>
          <a:p>
            <a:pPr marL="285750" indent="-285750" algn="ctr">
              <a:spcBef>
                <a:spcPts val="2500"/>
              </a:spcBef>
              <a:spcAft>
                <a:spcPts val="600"/>
              </a:spcAft>
              <a:buClr>
                <a:srgbClr val="FFFFFF"/>
              </a:buClr>
              <a:buFontTx/>
              <a:buChar char="-"/>
              <a:defRPr/>
            </a:pPr>
            <a:r>
              <a:rPr lang="pt-BR" sz="160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Danos às finanças do país face à ausência, até o momento, de providências contra a alta unilateral dos juros pelos próprios bancos credores que controlavam o FED (que determinava a Prime) e a Associação de Bancos de Londres (que ditava a Libor). </a:t>
            </a:r>
          </a:p>
          <a:p>
            <a:pPr algn="ctr">
              <a:defRPr/>
            </a:pPr>
            <a:endParaRPr lang="pt-BR" sz="16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pt-BR" sz="16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Dívida Externa Total (Pública e Privada) – US$ Milhões</a:t>
            </a:r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endParaRPr lang="pt-BR" sz="1600" smtClean="0"/>
          </a:p>
          <a:p>
            <a:pPr>
              <a:defRPr/>
            </a:pPr>
            <a:r>
              <a:rPr lang="pt-BR" sz="1600" smtClean="0">
                <a:solidFill>
                  <a:srgbClr val="FFFFFF"/>
                </a:solidFill>
              </a:rPr>
              <a:t>Fonte: Nota Técnica DEPEC – 2009/248. Elaboração própria.</a:t>
            </a:r>
          </a:p>
          <a:p>
            <a:pPr>
              <a:defRPr/>
            </a:pPr>
            <a:r>
              <a:rPr lang="pt-BR" sz="1600" smtClean="0">
                <a:solidFill>
                  <a:srgbClr val="FFFFFF"/>
                </a:solidFill>
              </a:rPr>
              <a:t>Dados disponíveis no Anexo II à Análise Preliminar Nº. 5 da CPI da Dívida Pública</a:t>
            </a:r>
            <a:endParaRPr lang="pt-BR" sz="160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2435225"/>
            <a:ext cx="10944225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93675" y="195263"/>
            <a:ext cx="9223375" cy="655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Danos patrimoniais às finanças do país</a:t>
            </a:r>
          </a:p>
          <a:p>
            <a:pPr algn="just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Danos às finanças do país face à recorrente prática ilegal do Anatocismo, caracterizado pela transformação de juros em capital, sobre o qual passaram a incidir novos juros sobre juros. Desde a década de 80 tal prática está comprovada tanto na dívida externa como interna. </a:t>
            </a:r>
          </a:p>
          <a:p>
            <a:pPr algn="just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- Tal dado demonstra a ausência de contrapartida da dívida interna, fruto de mecanismos meramente financeiros, principalmente a aplicação de altas taxas de juros e prática de incidência de juros sobre juros em cascata. </a:t>
            </a:r>
          </a:p>
          <a:p>
            <a:pPr algn="just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 Danos ao patrimônio público decorrente da recorrente transformação de dívida externa privada em dívida pública</a:t>
            </a:r>
          </a:p>
          <a:p>
            <a:pPr algn="just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20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just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– Danos às finanças do país face à inobservância do valor de mercado da dívida nas diversas negociações da dívida externa em 1983, 1984, 1986, 1988, 1994 e seguintes. </a:t>
            </a:r>
          </a:p>
          <a:p>
            <a:pPr algn="just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5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38" y="1341438"/>
            <a:ext cx="8326437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461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Nota: Inclui o 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refinanciamento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ou 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rolagem</a:t>
            </a:r>
            <a:r>
              <a:rPr lang="pt-BR" altLang="en-US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12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/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3077" name="CaixaDeTexto 5"/>
          <p:cNvSpPr txBox="1">
            <a:spLocks noChangeArrowheads="1"/>
          </p:cNvSpPr>
          <p:nvPr/>
        </p:nvSpPr>
        <p:spPr bwMode="auto">
          <a:xfrm>
            <a:off x="360363" y="3713163"/>
            <a:ext cx="16398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800"/>
              <a:t>R$ 708 bilhões (17% do PIB)</a:t>
            </a:r>
          </a:p>
        </p:txBody>
      </p:sp>
      <p:cxnSp>
        <p:nvCxnSpPr>
          <p:cNvPr id="3078" name="Conector de seta reta 7"/>
          <p:cNvCxnSpPr>
            <a:cxnSpLocks noChangeShapeType="1"/>
          </p:cNvCxnSpPr>
          <p:nvPr/>
        </p:nvCxnSpPr>
        <p:spPr bwMode="auto">
          <a:xfrm flipH="1">
            <a:off x="2006600" y="4037013"/>
            <a:ext cx="665163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3079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RELEVÂNCIA DA DÍVIDA PÚBLICA PARA O PAÍS</a:t>
            </a:r>
            <a:endParaRPr lang="es-EC" sz="2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800"/>
              </a:spcBef>
            </a:pPr>
            <a:r>
              <a:rPr lang="pt-BR" sz="200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ORÇAMENTO GERAL DA UNIÃO Executado em 2011 Total: R$ 1,571 trilhão</a:t>
            </a:r>
          </a:p>
        </p:txBody>
      </p:sp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195263"/>
            <a:ext cx="922337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Danos patrimoniais às finanças do país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endParaRPr lang="pt-BR" sz="1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Danos às finanças do país face à ausência de conciliação das cifras objeto das diversas e sucessivas negociações da dívida externa brasileira com bancos privados internacionais quando dívidas públicas e privadas foram transferidas para o Banco Central: Fases I a IV das negociações (de 1983 a 1988) e na Fase V (Plano </a:t>
            </a:r>
            <a:r>
              <a:rPr lang="pt-BR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Brady</a:t>
            </a: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 1994). </a:t>
            </a:r>
          </a:p>
          <a:p>
            <a:pPr algn="just">
              <a:defRPr/>
            </a:pPr>
            <a:endParaRPr lang="pt-BR" sz="20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Fortes indícios de danos às finanças do país face às evidências de nulidade da negociação da dívida realizada em 1988 (de cerca de US$ 85 bilhões), cujos documentos acessados pela CPI demonstram que a mesma se concretizou após a promulgação da Constituição Federal, não tendo sido submetida ao Senado, como determina o art. 49.</a:t>
            </a:r>
          </a:p>
          <a:p>
            <a:pPr algn="just">
              <a:defRPr/>
            </a:pPr>
            <a:endParaRPr lang="pt-BR" sz="20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Danos às finanças do país caracterizado pelo pagamento antecipado ao FMI em 2005, cujos juros eram de cerca de 4%, sendo que para viabilizar tal operação foram emitidos títulos da dívida interna a 19% e da dívida externa a mais de 8%.</a:t>
            </a:r>
          </a:p>
          <a:p>
            <a:pPr algn="just">
              <a:defRPr/>
            </a:pPr>
            <a:endParaRPr lang="pt-BR" sz="15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pt-BR" sz="15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195263"/>
            <a:ext cx="92233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Danos patrimoniais às finanças do país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endParaRPr lang="pt-BR" sz="1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Danos às finanças do país caracterizado pelo resgate antecipado de títulos da dívida externa a partir de 2005 com pagamento de ágio que chegou a alcançar quase 70% em determinada operação, e tendo sido, em média de 30%.</a:t>
            </a:r>
          </a:p>
          <a:p>
            <a:pPr algn="just">
              <a:defRPr/>
            </a:pPr>
            <a:endParaRPr lang="pt-BR" sz="20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defRPr/>
            </a:pP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Danos às finanças do país caracterizado pela troca de </a:t>
            </a:r>
            <a:r>
              <a:rPr lang="pt-BR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C-Bond</a:t>
            </a: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por </a:t>
            </a:r>
            <a:r>
              <a:rPr lang="pt-BR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A-Bond</a:t>
            </a: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em 2005 no valor de US$ 4,4 bilhões e pelo resgate antecipado de outros Bônus </a:t>
            </a:r>
            <a:r>
              <a:rPr lang="pt-BR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Brady</a:t>
            </a: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no valor de US$ 6,64 bilhões no início de 2006. </a:t>
            </a:r>
          </a:p>
          <a:p>
            <a:pPr algn="just">
              <a:defRPr/>
            </a:pPr>
            <a:endParaRPr lang="pt-BR" sz="20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Dano às finanças nacionais em decorrência da estipulação de juros básicos – </a:t>
            </a:r>
            <a:r>
              <a:rPr lang="pt-BR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Selic</a:t>
            </a: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– extremamente elevados (os maiores do mundo) e sem justifica técnica.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Indícios de danos às finanças do país face aos indícios de renúncia à prescrição da dívida externa em 1992</a:t>
            </a:r>
          </a:p>
          <a:p>
            <a:pPr algn="just">
              <a:defRPr/>
            </a:pPr>
            <a:endParaRPr lang="pt-BR" sz="15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pt-BR" sz="15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195263"/>
            <a:ext cx="9223375" cy="63706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4) Indícios de ilegalidades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endParaRPr lang="pt-BR" sz="1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Ilegalidade da elevação unilateral dos juros flutuantes na dívida externa a partir de 1979, segundo a Convenção de Viena. Configuração da prática de anatocismo desde a origem da dívida externa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Fortes indícios de ilegalidade dos contratos celebrados pelo Banco Central, em fevereiro de 1983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Fortes indícios de ilegalidade na transferência de dívidas privadas para o setor público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Ilegalidade da crescente liberalização para os fluxos internacionais de capital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Indício de ilegalidade face às evidências de excesso de poderes e conflito de interesses na definição das elevadas taxas de juros. </a:t>
            </a:r>
          </a:p>
          <a:p>
            <a:pPr marL="285750" indent="-285750" algn="just">
              <a:buFontTx/>
              <a:buChar char="-"/>
              <a:defRPr/>
            </a:pPr>
            <a:endParaRPr lang="pt-BR" sz="13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pt-BR" sz="15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195263"/>
            <a:ext cx="9223375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Indícios de ilegalidades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endParaRPr lang="pt-BR" sz="1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Indício de ilegalidade e conflito de normas no atual regime de metas de inflação, que tem servido como justificativa para sucessivos aumentos dos juros e garantia de elevados lucros aos bancos.</a:t>
            </a:r>
          </a:p>
          <a:p>
            <a:pPr marL="285750" indent="-285750" algn="just">
              <a:buFontTx/>
              <a:buChar char="-"/>
              <a:defRPr/>
            </a:pPr>
            <a:endParaRPr lang="pt-BR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Indício de ilegalidade nas volumosas “Operações de Mercado Aberto” (que representam dívida feita sem autorização legislativa) realizadas pelo Banco Central, em flagrante burla à Lei Complementar 101/2000, que proibiu a emissão de títulos pelo Banco Central.</a:t>
            </a:r>
          </a:p>
          <a:p>
            <a:pPr marL="285750" indent="-285750" algn="just">
              <a:buFontTx/>
              <a:buChar char="-"/>
              <a:defRPr/>
            </a:pPr>
            <a:endParaRPr lang="pt-BR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desvio de verbas legais vinculadas a áreas específicas de cerca de R$ 50 bilhões (Royalties do petróleo, FUNDAF, entre outras) para o pagamento da dívida pública. </a:t>
            </a:r>
          </a:p>
          <a:p>
            <a:pPr marL="285750" indent="-285750" algn="just">
              <a:buFontTx/>
              <a:buChar char="-"/>
              <a:defRPr/>
            </a:pPr>
            <a:endParaRPr lang="pt-BR" sz="16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pt-BR" sz="15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195263"/>
            <a:ext cx="9223375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Indícios de ilegalidades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endParaRPr lang="pt-BR" sz="1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Forte indício de ilegalidade na contabilização de parte dos juros da dívida como se fossem amortizações. </a:t>
            </a:r>
          </a:p>
          <a:p>
            <a:pPr marL="285750" indent="-285750" algn="just">
              <a:buFontTx/>
              <a:buChar char="-"/>
              <a:defRPr/>
            </a:pPr>
            <a:endParaRPr lang="pt-BR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Infração legal face à deficiência de controle e de implantação do sistema de transparência da dívida pública</a:t>
            </a:r>
          </a:p>
          <a:p>
            <a:pPr marL="285750" indent="-285750" algn="just">
              <a:buFontTx/>
              <a:buChar char="-"/>
              <a:defRPr/>
            </a:pPr>
            <a:endParaRPr lang="pt-BR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Indícios de ilegalidades na “renegociação da Dívida dos Estados com a União – Desequilíbrio contratual e incidência de Juros sobre Juros – violação da Súmula 121 do Supremo Tribunal Federal</a:t>
            </a:r>
          </a:p>
          <a:p>
            <a:pPr marL="285750" indent="-285750" algn="just">
              <a:buFontTx/>
              <a:buChar char="-"/>
              <a:defRPr/>
            </a:pPr>
            <a:endParaRPr lang="pt-BR" sz="16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endParaRPr lang="pt-BR" sz="15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195263"/>
            <a:ext cx="9223375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5) Argumentos Jurídicos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endParaRPr lang="pt-BR" sz="10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Co-responsabilidade dos credores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Assimetria entre as partes da negociação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Anatocismo (Súmula 121: Capitalização de Juros – STF)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Violação de Princípios Gerais de Direito - Dentre os princípios violados, evidencia-se especialmente o da Razoabilidade, tendo em vista as evidências de práticas abusivas, cláusulas abusivas, taxas de juros abusivas, dentre outros aspectos tanto da dívida externa como interna.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Rebus sic Stantibus; Vício de Origem; Enriquecimento sem Causa</a:t>
            </a:r>
          </a:p>
          <a:p>
            <a:pPr marL="285750" indent="-285750" algn="just">
              <a:buFontTx/>
              <a:buChar char="-"/>
              <a:defRPr/>
            </a:pPr>
            <a:endParaRPr lang="pt-BR" sz="20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200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Equidade, segundo o qual as Leis não podem acobertar outras formas de abuso, como o abuso financeiro.</a:t>
            </a:r>
            <a:endParaRPr lang="pt-BR" sz="150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93675" y="195263"/>
            <a:ext cx="9223375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Argumentos Jurídicos</a:t>
            </a:r>
          </a:p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defRPr/>
            </a:pPr>
            <a:endParaRPr lang="pt-BR" sz="15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Ordem Pública, princípio que sustenta que nenhum sujeito pode fazer legalmente o que tende a ser injurioso ao público ou contrario ao bem público</a:t>
            </a:r>
          </a:p>
          <a:p>
            <a:pPr marL="285750" indent="-285750" algn="just">
              <a:buFontTx/>
              <a:buChar char="-"/>
              <a:defRPr/>
            </a:pPr>
            <a:endParaRPr lang="pt-BR" sz="17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Direito ao Desenvolvimento, Soberania</a:t>
            </a:r>
          </a:p>
          <a:p>
            <a:pPr marL="285750" indent="-285750" algn="just">
              <a:buFontTx/>
              <a:buChar char="-"/>
              <a:defRPr/>
            </a:pPr>
            <a:endParaRPr lang="pt-BR" sz="17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Violação de Direitos Humanos Fundamentais</a:t>
            </a:r>
          </a:p>
          <a:p>
            <a:pPr marL="285750" indent="-285750" algn="just">
              <a:buFontTx/>
              <a:buChar char="-"/>
              <a:defRPr/>
            </a:pPr>
            <a:endParaRPr lang="pt-BR" sz="17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Abuso de Direito</a:t>
            </a:r>
          </a:p>
          <a:p>
            <a:pPr marL="285750" indent="-285750" algn="just">
              <a:buFontTx/>
              <a:buChar char="-"/>
              <a:defRPr/>
            </a:pPr>
            <a:endParaRPr lang="pt-BR" sz="17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Violação a Princípios de Direito Público Internacional e direitos previstos em Pactos Internacionais – Pacto Internacional de Direitos Civis e Políticos e Pacto Internacional de Direitos Econômicos, Sociais e Culturais, tais como: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Boa Fé, prevista na Convenção da ONU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Solidariedade e Cooperação, também prevista na Convenção da ONU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•	Equidade, Segundo o qual as Leis não podem acobertar outras formas de abuso, como o abuso financeiro.</a:t>
            </a:r>
          </a:p>
          <a:p>
            <a:pPr marL="285750" indent="-285750" algn="just">
              <a:buFontTx/>
              <a:buChar char="-"/>
              <a:defRPr/>
            </a:pPr>
            <a:endParaRPr lang="pt-BR" sz="17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Doutrina da Dívida Odiosa</a:t>
            </a:r>
          </a:p>
          <a:p>
            <a:pPr marL="285750" indent="-285750" algn="just">
              <a:buFontTx/>
              <a:buChar char="-"/>
              <a:defRPr/>
            </a:pPr>
            <a:endParaRPr lang="pt-BR" sz="17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pt-BR" sz="17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Doutrina sobre Dívida Ilegítima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Nação submissa aos interesses do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Mercado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Terrorismo: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Não há outro caminho </a:t>
            </a:r>
            <a:r>
              <a:rPr lang="pt-BR" altLang="en-US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pt-BR" sz="26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Auditoria da Dívida Pública para desmascarar o 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Sistema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e democratizar o conhecimento da realidade financeira: </a:t>
            </a:r>
            <a:r>
              <a:rPr lang="pt-BR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41338" y="928688"/>
            <a:ext cx="8745537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r>
              <a:rPr lang="pt-BR" sz="4400" b="0">
                <a:solidFill>
                  <a:schemeClr val="tx2"/>
                </a:solidFill>
              </a:rPr>
              <a:t/>
            </a:r>
            <a:br>
              <a:rPr lang="pt-BR" sz="4400" b="0">
                <a:solidFill>
                  <a:schemeClr val="tx2"/>
                </a:solidFill>
              </a:rPr>
            </a:br>
            <a:endParaRPr lang="pt-BR" sz="4400" b="0">
              <a:solidFill>
                <a:schemeClr val="tx2"/>
              </a:solidFill>
            </a:endParaRPr>
          </a:p>
          <a:p>
            <a:pPr algn="ctr"/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pt-BR" altLang="ja-JP" b="0" i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19 MIL CRIANÇAS  MORREM POR DIA  NO  MUNDO DEVIDO AO CUSTO  FINANCEIRO  DA DÍVIDA</a:t>
            </a:r>
            <a:r>
              <a:rPr lang="pt-BR" altLang="en-US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”</a:t>
            </a:r>
            <a:r>
              <a:rPr lang="pt-BR" altLang="ja-JP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pt-BR" altLang="ja-JP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(UNICEF-ONU)</a:t>
            </a:r>
            <a:endParaRPr lang="pt-BR" sz="2000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500063"/>
            <a:ext cx="8202613" cy="4770437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575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 – CÂMARA DOS DEPUTADOS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Criada em Dez/2008 e Instalada em Ago/2009, por iniciativa do Dep. Ivan Valente (PSOL/SP)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Concluída em 11 de maio de 2010 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Identificação de graves indícios de ilegalidade da dívida pública</a:t>
            </a:r>
          </a:p>
          <a:p>
            <a:pPr algn="just" defTabSz="449263" eaLnBrk="0" hangingPunct="0">
              <a:lnSpc>
                <a:spcPts val="3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Momento atual: investigações do Ministério Público</a:t>
            </a:r>
          </a:p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QUAIS AS DESCOBERTAS DA CPI DA DÍVIDA?</a:t>
            </a:r>
          </a:p>
          <a:p>
            <a:pPr algn="ctr" defTabSz="449263" eaLnBrk="0" hangingPunct="0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0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 ONDE VEM ESTA DÍVIDA?</a:t>
            </a:r>
            <a:endParaRPr lang="es-EC" sz="30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pitchFamily="34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pitchFamily="34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pitchFamily="34" charset="0"/>
              </a:rPr>
              <a:t>www.divida-auditoriacidada.org.br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5125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8" y="214313"/>
            <a:ext cx="8799512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  <a:effectLst>
            <a:prstShdw prst="shdw17" dist="17961" dir="2700000">
              <a:srgbClr val="999999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614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692150"/>
            <a:ext cx="93789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584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CPI da Dívida: Articulação e participação social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cs typeface="Tahoma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8" y="1000125"/>
            <a:ext cx="9072562" cy="56435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1455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Final – CPI da Dívida – Maio de 2010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Reconhece diversas ilegitimidades da dívida, denunciadas pela Auditoria Cidadã da Dívida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5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344488" y="1773238"/>
            <a:ext cx="9167812" cy="5016500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Reconhece que as elevadíssimas taxas de juros (não-civilizadas) foram o fator mais importante para o crescimento da dívida, inclusive dos estados e municípios; 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 Reconhece que as dívidas dos estados e municípios cresceram devido à utilização do índice IGP-DI que se mostrou “volátil” e gerou custos excessivos aos entes federados;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 Reconhece que a dívida interna cresceu nos últimos anos para financiar a compra de dólares das reservas internacionais, com grande custo para as contas públicas; 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 Reconhece que o Senado Federal renunciou a sua competência, pois permitiu emissões de títulos sem especificar suas características;</a:t>
            </a:r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pt-BR" sz="2000">
                <a:solidFill>
                  <a:srgbClr val="FFFFFF"/>
                </a:solidFill>
                <a:latin typeface="Verdana" pitchFamily="34" charset="0"/>
              </a:rPr>
              <a:t> Reconhece falta de informações, documentos e transparência da dívida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/>
          <p:cNvSpPr txBox="1">
            <a:spLocks noChangeArrowheads="1"/>
          </p:cNvSpPr>
          <p:nvPr/>
        </p:nvSpPr>
        <p:spPr bwMode="auto">
          <a:xfrm>
            <a:off x="193675" y="188913"/>
            <a:ext cx="9440863" cy="96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Relatório Final – CPI da Dívida – Maio de 2010</a:t>
            </a:r>
          </a:p>
          <a:p>
            <a:pPr defTabSz="449263">
              <a:spcBef>
                <a:spcPts val="100"/>
              </a:spcBef>
              <a:buClr>
                <a:srgbClr val="FF9900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2800">
              <a:solidFill>
                <a:srgbClr val="FF99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19" name="Text Box 12"/>
          <p:cNvSpPr txBox="1">
            <a:spLocks noChangeArrowheads="1"/>
          </p:cNvSpPr>
          <p:nvPr/>
        </p:nvSpPr>
        <p:spPr bwMode="auto">
          <a:xfrm>
            <a:off x="344488" y="1052513"/>
            <a:ext cx="9167812" cy="4494212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>
                <a:solidFill>
                  <a:schemeClr val="tx1"/>
                </a:solidFill>
              </a:rPr>
              <a:t> </a:t>
            </a:r>
            <a:r>
              <a:rPr lang="es-EC">
                <a:solidFill>
                  <a:srgbClr val="FFFFFF"/>
                </a:solidFill>
              </a:rPr>
              <a:t>Apesar do grave diagnóstico, o Relatório Final diz não ter encontrado irregularidades no endividamento, não recomenda a auditoria da dívida e não recomenda acionar o Ministério Público</a:t>
            </a:r>
          </a:p>
          <a:p>
            <a:pPr algn="just">
              <a:buFont typeface="Arial" charset="0"/>
              <a:buChar char="•"/>
            </a:pPr>
            <a:r>
              <a:rPr lang="es-EC">
                <a:solidFill>
                  <a:srgbClr val="FFFFFF"/>
                </a:solidFill>
              </a:rPr>
              <a:t> Resultado de “</a:t>
            </a:r>
            <a:r>
              <a:rPr lang="es-EC" u="sng">
                <a:solidFill>
                  <a:srgbClr val="FFFFFF"/>
                </a:solidFill>
              </a:rPr>
              <a:t>ACORDÃO</a:t>
            </a:r>
            <a:r>
              <a:rPr lang="es-EC">
                <a:solidFill>
                  <a:srgbClr val="FFFFFF"/>
                </a:solidFill>
              </a:rPr>
              <a:t>” entre a Base do Governo e a Velha Direita (PSDB e DEM)</a:t>
            </a:r>
          </a:p>
          <a:p>
            <a:pPr algn="just">
              <a:buFont typeface="Arial" charset="0"/>
              <a:buChar char="•"/>
            </a:pPr>
            <a:r>
              <a:rPr lang="es-EC">
                <a:solidFill>
                  <a:srgbClr val="FFFFFF"/>
                </a:solidFill>
              </a:rPr>
              <a:t> </a:t>
            </a:r>
            <a:r>
              <a:rPr lang="es-EC" u="sng">
                <a:solidFill>
                  <a:srgbClr val="92D050"/>
                </a:solidFill>
              </a:rPr>
              <a:t>Porém, a pressão da sociedade fez com que somente 1/3 dos 24 membros da CPI votassem a favor do “Relatório-Pizza”.</a:t>
            </a:r>
          </a:p>
          <a:p>
            <a:pPr algn="just">
              <a:buFont typeface="Arial" charset="0"/>
              <a:buChar char="•"/>
            </a:pPr>
            <a:endParaRPr lang="es-EC" sz="1000">
              <a:solidFill>
                <a:srgbClr val="FFFFFF"/>
              </a:solidFill>
            </a:endParaRPr>
          </a:p>
          <a:p>
            <a:pPr algn="just"/>
            <a:r>
              <a:rPr lang="es-EC">
                <a:solidFill>
                  <a:srgbClr val="FFFFFF"/>
                </a:solidFill>
              </a:rPr>
              <a:t> </a:t>
            </a:r>
            <a:r>
              <a:rPr lang="es-EC">
                <a:solidFill>
                  <a:srgbClr val="92D050"/>
                </a:solidFill>
              </a:rPr>
              <a:t>“RELATÓRIO PIZZA”     </a:t>
            </a:r>
            <a:r>
              <a:rPr lang="es-EC" sz="3600">
                <a:solidFill>
                  <a:srgbClr val="92D050"/>
                </a:solidFill>
              </a:rPr>
              <a:t>8</a:t>
            </a:r>
            <a:r>
              <a:rPr lang="es-EC">
                <a:solidFill>
                  <a:srgbClr val="92D050"/>
                </a:solidFill>
              </a:rPr>
              <a:t>    </a:t>
            </a:r>
            <a:r>
              <a:rPr lang="es-EC" sz="3600">
                <a:solidFill>
                  <a:srgbClr val="92D050"/>
                </a:solidFill>
              </a:rPr>
              <a:t>X</a:t>
            </a:r>
            <a:r>
              <a:rPr lang="es-EC">
                <a:solidFill>
                  <a:srgbClr val="92D050"/>
                </a:solidFill>
              </a:rPr>
              <a:t>    </a:t>
            </a:r>
            <a:r>
              <a:rPr lang="es-EC" sz="3600">
                <a:solidFill>
                  <a:srgbClr val="92D050"/>
                </a:solidFill>
              </a:rPr>
              <a:t>5</a:t>
            </a:r>
            <a:r>
              <a:rPr lang="es-EC">
                <a:solidFill>
                  <a:srgbClr val="92D050"/>
                </a:solidFill>
              </a:rPr>
              <a:t>   VOTO EM SEPARADO</a:t>
            </a:r>
          </a:p>
          <a:p>
            <a:pPr algn="just"/>
            <a:r>
              <a:rPr lang="es-EC">
                <a:solidFill>
                  <a:srgbClr val="FFFFFF"/>
                </a:solidFill>
              </a:rPr>
              <a:t>      Poder Econômico                                      Sociedade Civil</a:t>
            </a:r>
          </a:p>
          <a:p>
            <a:pPr algn="just"/>
            <a:r>
              <a:rPr lang="es-EC">
                <a:solidFill>
                  <a:srgbClr val="FFFFFF"/>
                </a:solidFill>
              </a:rPr>
              <a:t>      Base do Governo                                    </a:t>
            </a:r>
            <a:r>
              <a:rPr lang="es-EC" u="sng">
                <a:solidFill>
                  <a:srgbClr val="92D050"/>
                </a:solidFill>
              </a:rPr>
              <a:t>Apoiado também por 8</a:t>
            </a:r>
          </a:p>
          <a:p>
            <a:pPr algn="just"/>
            <a:r>
              <a:rPr lang="es-EC">
                <a:solidFill>
                  <a:srgbClr val="FFFFFF"/>
                </a:solidFill>
              </a:rPr>
              <a:t>         Velha Direita                                            </a:t>
            </a:r>
            <a:r>
              <a:rPr lang="es-EC" u="sng">
                <a:solidFill>
                  <a:srgbClr val="92D050"/>
                </a:solidFill>
              </a:rPr>
              <a:t>parlamentares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divida-auditoriacidada.org.br/config/CPI-11-5-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9888" y="1052513"/>
            <a:ext cx="6626225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CaixaDeTexto 4"/>
          <p:cNvSpPr txBox="1">
            <a:spLocks noChangeArrowheads="1"/>
          </p:cNvSpPr>
          <p:nvPr/>
        </p:nvSpPr>
        <p:spPr bwMode="auto">
          <a:xfrm>
            <a:off x="273050" y="277813"/>
            <a:ext cx="9345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solidFill>
                  <a:srgbClr val="92D050"/>
                </a:solidFill>
                <a:latin typeface="Verdana" pitchFamily="34" charset="0"/>
              </a:rPr>
              <a:t>VOTARAM A FAVOR DO RELATÓRIO – PIZZA: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22239</TotalTime>
  <Words>2836</Words>
  <Application>Microsoft Office PowerPoint</Application>
  <PresentationFormat>A4 (210 x 297 mm)</PresentationFormat>
  <Paragraphs>492</Paragraphs>
  <Slides>30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Times New Roman</vt:lpstr>
      <vt:lpstr>MS PGothic</vt:lpstr>
      <vt:lpstr>Arial</vt:lpstr>
      <vt:lpstr>Tahoma</vt:lpstr>
      <vt:lpstr>Arial Unicode MS</vt:lpstr>
      <vt:lpstr>Verdana</vt:lpstr>
      <vt:lpstr>Pulso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User</cp:lastModifiedBy>
  <cp:revision>1383</cp:revision>
  <cp:lastPrinted>2008-11-20T19:12:03Z</cp:lastPrinted>
  <dcterms:created xsi:type="dcterms:W3CDTF">2001-11-19T18:24:28Z</dcterms:created>
  <dcterms:modified xsi:type="dcterms:W3CDTF">2012-06-28T17:05:04Z</dcterms:modified>
</cp:coreProperties>
</file>