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1"/>
  </p:notesMasterIdLst>
  <p:handoutMasterIdLst>
    <p:handoutMasterId r:id="rId52"/>
  </p:handoutMasterIdLst>
  <p:sldIdLst>
    <p:sldId id="693" r:id="rId2"/>
    <p:sldId id="953" r:id="rId3"/>
    <p:sldId id="925" r:id="rId4"/>
    <p:sldId id="957" r:id="rId5"/>
    <p:sldId id="921" r:id="rId6"/>
    <p:sldId id="904" r:id="rId7"/>
    <p:sldId id="926" r:id="rId8"/>
    <p:sldId id="903" r:id="rId9"/>
    <p:sldId id="915" r:id="rId10"/>
    <p:sldId id="974" r:id="rId11"/>
    <p:sldId id="975" r:id="rId12"/>
    <p:sldId id="916" r:id="rId13"/>
    <p:sldId id="976" r:id="rId14"/>
    <p:sldId id="977" r:id="rId15"/>
    <p:sldId id="905" r:id="rId16"/>
    <p:sldId id="900" r:id="rId17"/>
    <p:sldId id="910" r:id="rId18"/>
    <p:sldId id="924" r:id="rId19"/>
    <p:sldId id="923" r:id="rId20"/>
    <p:sldId id="917" r:id="rId21"/>
    <p:sldId id="868" r:id="rId22"/>
    <p:sldId id="968" r:id="rId23"/>
    <p:sldId id="959" r:id="rId24"/>
    <p:sldId id="963" r:id="rId25"/>
    <p:sldId id="965" r:id="rId26"/>
    <p:sldId id="966" r:id="rId27"/>
    <p:sldId id="969" r:id="rId28"/>
    <p:sldId id="970" r:id="rId29"/>
    <p:sldId id="971" r:id="rId30"/>
    <p:sldId id="972" r:id="rId31"/>
    <p:sldId id="973" r:id="rId32"/>
    <p:sldId id="967" r:id="rId33"/>
    <p:sldId id="860" r:id="rId34"/>
    <p:sldId id="946" r:id="rId35"/>
    <p:sldId id="947" r:id="rId36"/>
    <p:sldId id="833" r:id="rId37"/>
    <p:sldId id="940" r:id="rId38"/>
    <p:sldId id="928" r:id="rId39"/>
    <p:sldId id="827" r:id="rId40"/>
    <p:sldId id="828" r:id="rId41"/>
    <p:sldId id="797" r:id="rId42"/>
    <p:sldId id="877" r:id="rId43"/>
    <p:sldId id="854" r:id="rId44"/>
    <p:sldId id="930" r:id="rId45"/>
    <p:sldId id="869" r:id="rId46"/>
    <p:sldId id="870" r:id="rId47"/>
    <p:sldId id="794" r:id="rId48"/>
    <p:sldId id="951" r:id="rId49"/>
    <p:sldId id="958" r:id="rId50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FF"/>
    <a:srgbClr val="92D050"/>
    <a:srgbClr val="334F15"/>
    <a:srgbClr val="FF0000"/>
    <a:srgbClr val="FFFF00"/>
    <a:srgbClr val="CC0000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284" y="-38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72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C23A887F-2E3A-4B73-A056-7BD23B87AE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B5B66181-B137-4599-89A9-9AD96621FD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173B0B42-B47B-48F3-84EA-CE6AC5B38F56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  <p:sp>
        <p:nvSpPr>
          <p:cNvPr id="62468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49156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2802A524-E6D3-4A1A-A057-AD1C45DD8674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18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endParaRPr lang="pt-BR" sz="1200" i="1">
              <a:solidFill>
                <a:schemeClr val="tx1"/>
              </a:solidFill>
            </a:endParaRPr>
          </a:p>
          <a:p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endParaRPr lang="pt-BR" sz="1200" i="1">
              <a:solidFill>
                <a:schemeClr val="tx1"/>
              </a:solidFill>
            </a:endParaRPr>
          </a:p>
          <a:p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endParaRPr lang="pt-BR" sz="1200" i="1">
              <a:solidFill>
                <a:schemeClr val="tx1"/>
              </a:solidFill>
            </a:endParaRPr>
          </a:p>
          <a:p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 eaLnBrk="0" hangingPunct="0">
              <a:buFont typeface="Times New Roman" pitchFamily="18" charset="0"/>
              <a:buNone/>
            </a:pPr>
            <a:fld id="{64AFCA72-08F9-4FAD-94D6-F962F46510A1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 defTabSz="942975" eaLnBrk="0" hangingPunct="0">
                <a:buFont typeface="Times New Roman" pitchFamily="18" charset="0"/>
                <a:buNone/>
              </a:pPr>
              <a:t>40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70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554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7A782CB2-15FE-47E1-9F5C-F4C0BF6D963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Espaço Reservado para Anotações 2"/>
          <p:cNvSpPr>
            <a:spLocks noGrp="1"/>
          </p:cNvSpPr>
          <p:nvPr>
            <p:ph type="body" idx="3"/>
          </p:nvPr>
        </p:nvSpPr>
        <p:spPr>
          <a:xfrm>
            <a:off x="500063" y="4611688"/>
            <a:ext cx="5929312" cy="4602162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71500" y="3332163"/>
          <a:ext cx="5715000" cy="157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</a:tblGrid>
              <a:tr h="370915">
                <a:tc>
                  <a:txBody>
                    <a:bodyPr/>
                    <a:lstStyle/>
                    <a:p>
                      <a:r>
                        <a:rPr lang="pt-BR" sz="1200" smtClean="0"/>
                        <a:t>Item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Dez/2002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Abr/2009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  <a:tr h="370915">
                <a:tc>
                  <a:txBody>
                    <a:bodyPr/>
                    <a:lstStyle/>
                    <a:p>
                      <a:r>
                        <a:rPr lang="pt-BR" sz="1200" smtClean="0"/>
                        <a:t>Dívida Interna Líquida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42%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51,3%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  <a:tr h="370915">
                <a:tc>
                  <a:txBody>
                    <a:bodyPr/>
                    <a:lstStyle/>
                    <a:p>
                      <a:r>
                        <a:rPr lang="pt-BR" sz="1200" smtClean="0"/>
                        <a:t>Dívida Externa Líquida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15,5%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-13,8%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  <a:tr h="457292">
                <a:tc>
                  <a:txBody>
                    <a:bodyPr/>
                    <a:lstStyle/>
                    <a:p>
                      <a:r>
                        <a:rPr lang="pt-BR" sz="1200" smtClean="0"/>
                        <a:t>Dívida</a:t>
                      </a:r>
                      <a:r>
                        <a:rPr lang="pt-BR" sz="1200" baseline="0" smtClean="0"/>
                        <a:t> Líquida do Setor Público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57,5%</a:t>
                      </a:r>
                      <a:endParaRPr lang="pt-BR" sz="1200"/>
                    </a:p>
                  </a:txBody>
                  <a:tcPr marL="91439" marR="91439" marT="45729" marB="45729"/>
                </a:tc>
                <a:tc>
                  <a:txBody>
                    <a:bodyPr/>
                    <a:lstStyle/>
                    <a:p>
                      <a:r>
                        <a:rPr lang="pt-BR" sz="1200" smtClean="0"/>
                        <a:t>37,5%</a:t>
                      </a:r>
                      <a:endParaRPr lang="pt-BR" sz="1200"/>
                    </a:p>
                  </a:txBody>
                  <a:tcPr marL="91439" marR="91439" marT="45729" marB="45729"/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9975" y="711200"/>
            <a:ext cx="4346575" cy="3009900"/>
          </a:xfrm>
          <a:ln/>
        </p:spPr>
      </p:sp>
      <p:sp>
        <p:nvSpPr>
          <p:cNvPr id="9216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28688" y="3925888"/>
            <a:ext cx="5029200" cy="5145087"/>
          </a:xfrm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92164" name="Espaço Reservado para Número de Slide 3"/>
          <p:cNvSpPr txBox="1">
            <a:spLocks noGrp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4348" tIns="47174" rIns="94348" bIns="47174" anchor="b"/>
          <a:lstStyle/>
          <a:p>
            <a:pPr algn="r" defTabSz="942975" eaLnBrk="0" hangingPunct="0"/>
            <a:fld id="{01FD5BFF-FEE9-42F3-BBC7-7E98B4DB23A6}" type="slidenum">
              <a:rPr lang="pt-BR" sz="1200" b="0">
                <a:solidFill>
                  <a:schemeClr val="tx1"/>
                </a:solidFill>
              </a:rPr>
              <a:pPr algn="r" defTabSz="942975" eaLnBrk="0" hangingPunct="0"/>
              <a:t>46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FD328AF3-8782-4489-B9E9-90DCAC2B74B9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47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5AA3C871-D7C7-4096-86AB-C2D21B716996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48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70660" name="Espaço Reservado para Número de Slide 3"/>
          <p:cNvSpPr>
            <a:spLocks noGrp="1"/>
          </p:cNvSpPr>
          <p:nvPr>
            <p:ph type="sldNum" sz="quarter" idx="5"/>
          </p:nvPr>
        </p:nvSpPr>
        <p:spPr>
          <a:ln w="9525"/>
          <a:extLst/>
        </p:spPr>
        <p:txBody>
          <a:bodyPr/>
          <a:lstStyle>
            <a:lvl1pPr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 algn="ctr" defTabSz="942975" eaLnBrk="0" hangingPunct="0">
              <a:spcBef>
                <a:spcPct val="50000"/>
              </a:spcBef>
              <a:defRPr sz="2400" b="1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algn="ctr" defTabSz="942975" eaLnBrk="0" fontAlgn="base" hangingPunct="0">
              <a:spcBef>
                <a:spcPct val="5000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fld id="{50347AB8-8825-4035-A639-EEDC438122D2}" type="slidenum">
              <a:rPr lang="pt-BR" sz="1200" b="0" smtClean="0">
                <a:solidFill>
                  <a:schemeClr val="tx1"/>
                </a:solidFill>
              </a:rPr>
              <a:pPr algn="r">
                <a:spcBef>
                  <a:spcPct val="0"/>
                </a:spcBef>
                <a:defRPr/>
              </a:pPr>
              <a:t>49</a:t>
            </a:fld>
            <a:endParaRPr lang="pt-BR" sz="12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904280 w 5760"/>
              <a:gd name="T5" fmla="*/ 1681163 h 1060"/>
              <a:gd name="T6" fmla="*/ 9904280 w 5760"/>
              <a:gd name="T7" fmla="*/ 0 h 1060"/>
              <a:gd name="T8" fmla="*/ 9338469 w 5760"/>
              <a:gd name="T9" fmla="*/ 0 h 1060"/>
              <a:gd name="T10" fmla="*/ 9111456 w 5760"/>
              <a:gd name="T11" fmla="*/ 133350 h 1060"/>
              <a:gd name="T12" fmla="*/ 8832850 w 5760"/>
              <a:gd name="T13" fmla="*/ 252413 h 1060"/>
              <a:gd name="T14" fmla="*/ 8543925 w 5760"/>
              <a:gd name="T15" fmla="*/ 352425 h 1060"/>
              <a:gd name="T16" fmla="*/ 8275638 w 5760"/>
              <a:gd name="T17" fmla="*/ 423863 h 1060"/>
              <a:gd name="T18" fmla="*/ 7955756 w 5760"/>
              <a:gd name="T19" fmla="*/ 514350 h 1060"/>
              <a:gd name="T20" fmla="*/ 7635875 w 5760"/>
              <a:gd name="T21" fmla="*/ 581025 h 1060"/>
              <a:gd name="T22" fmla="*/ 7274719 w 5760"/>
              <a:gd name="T23" fmla="*/ 657225 h 1060"/>
              <a:gd name="T24" fmla="*/ 6774259 w 5760"/>
              <a:gd name="T25" fmla="*/ 742950 h 1060"/>
              <a:gd name="T26" fmla="*/ 6382147 w 5760"/>
              <a:gd name="T27" fmla="*/ 800100 h 1060"/>
              <a:gd name="T28" fmla="*/ 5917803 w 5760"/>
              <a:gd name="T29" fmla="*/ 862013 h 1060"/>
              <a:gd name="T30" fmla="*/ 5484416 w 5760"/>
              <a:gd name="T31" fmla="*/ 919163 h 1060"/>
              <a:gd name="T32" fmla="*/ 5030391 w 5760"/>
              <a:gd name="T33" fmla="*/ 962026 h 1060"/>
              <a:gd name="T34" fmla="*/ 4607322 w 5760"/>
              <a:gd name="T35" fmla="*/ 1004888 h 1060"/>
              <a:gd name="T36" fmla="*/ 4158456 w 5760"/>
              <a:gd name="T37" fmla="*/ 1038226 h 1060"/>
              <a:gd name="T38" fmla="*/ 3683794 w 5760"/>
              <a:gd name="T39" fmla="*/ 1071563 h 1060"/>
              <a:gd name="T40" fmla="*/ 3260725 w 5760"/>
              <a:gd name="T41" fmla="*/ 1100138 h 1060"/>
              <a:gd name="T42" fmla="*/ 2832497 w 5760"/>
              <a:gd name="T43" fmla="*/ 1123951 h 1060"/>
              <a:gd name="T44" fmla="*/ 2414588 w 5760"/>
              <a:gd name="T45" fmla="*/ 1143001 h 1060"/>
              <a:gd name="T46" fmla="*/ 2012156 w 5760"/>
              <a:gd name="T47" fmla="*/ 1162051 h 1060"/>
              <a:gd name="T48" fmla="*/ 1558131 w 5760"/>
              <a:gd name="T49" fmla="*/ 1171576 h 1060"/>
              <a:gd name="T50" fmla="*/ 918369 w 5760"/>
              <a:gd name="T51" fmla="*/ 1185863 h 1060"/>
              <a:gd name="T52" fmla="*/ 34567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521067 w 5284"/>
              <a:gd name="T5" fmla="*/ 1066800 h 673"/>
              <a:gd name="T6" fmla="*/ 1243337 w 5284"/>
              <a:gd name="T7" fmla="*/ 1052513 h 673"/>
              <a:gd name="T8" fmla="*/ 1754085 w 5284"/>
              <a:gd name="T9" fmla="*/ 1038225 h 673"/>
              <a:gd name="T10" fmla="*/ 2239038 w 5284"/>
              <a:gd name="T11" fmla="*/ 1019175 h 673"/>
              <a:gd name="T12" fmla="*/ 2672401 w 5284"/>
              <a:gd name="T13" fmla="*/ 1000125 h 673"/>
              <a:gd name="T14" fmla="*/ 3059331 w 5284"/>
              <a:gd name="T15" fmla="*/ 976313 h 673"/>
              <a:gd name="T16" fmla="*/ 3374035 w 5284"/>
              <a:gd name="T17" fmla="*/ 962025 h 673"/>
              <a:gd name="T18" fmla="*/ 3771284 w 5284"/>
              <a:gd name="T19" fmla="*/ 933450 h 673"/>
              <a:gd name="T20" fmla="*/ 4209805 w 5284"/>
              <a:gd name="T21" fmla="*/ 904875 h 673"/>
              <a:gd name="T22" fmla="*/ 4643167 w 5284"/>
              <a:gd name="T23" fmla="*/ 866775 h 673"/>
              <a:gd name="T24" fmla="*/ 4993984 w 5284"/>
              <a:gd name="T25" fmla="*/ 838200 h 673"/>
              <a:gd name="T26" fmla="*/ 5396392 w 5284"/>
              <a:gd name="T27" fmla="*/ 790575 h 673"/>
              <a:gd name="T28" fmla="*/ 5716255 w 5284"/>
              <a:gd name="T29" fmla="*/ 752475 h 673"/>
              <a:gd name="T30" fmla="*/ 6077390 w 5284"/>
              <a:gd name="T31" fmla="*/ 709613 h 673"/>
              <a:gd name="T32" fmla="*/ 6423048 w 5284"/>
              <a:gd name="T33" fmla="*/ 666750 h 673"/>
              <a:gd name="T34" fmla="*/ 6763547 w 5284"/>
              <a:gd name="T35" fmla="*/ 609600 h 673"/>
              <a:gd name="T36" fmla="*/ 7078250 w 5284"/>
              <a:gd name="T37" fmla="*/ 557213 h 673"/>
              <a:gd name="T38" fmla="*/ 7336204 w 5284"/>
              <a:gd name="T39" fmla="*/ 504825 h 673"/>
              <a:gd name="T40" fmla="*/ 7645749 w 5284"/>
              <a:gd name="T41" fmla="*/ 442913 h 673"/>
              <a:gd name="T42" fmla="*/ 7944975 w 5284"/>
              <a:gd name="T43" fmla="*/ 376238 h 673"/>
              <a:gd name="T44" fmla="*/ 8218406 w 5284"/>
              <a:gd name="T45" fmla="*/ 304800 h 673"/>
              <a:gd name="T46" fmla="*/ 8460882 w 5284"/>
              <a:gd name="T47" fmla="*/ 233363 h 673"/>
              <a:gd name="T48" fmla="*/ 8744631 w 5284"/>
              <a:gd name="T49" fmla="*/ 142875 h 673"/>
              <a:gd name="T50" fmla="*/ 8930358 w 5284"/>
              <a:gd name="T51" fmla="*/ 66675 h 673"/>
              <a:gd name="T52" fmla="*/ 9085130 w 5284"/>
              <a:gd name="T53" fmla="*/ 0 h 673"/>
              <a:gd name="T54" fmla="*/ 5504733 w 5284"/>
              <a:gd name="T55" fmla="*/ 0 h 673"/>
              <a:gd name="T56" fmla="*/ 5128120 w 5284"/>
              <a:gd name="T57" fmla="*/ 90488 h 673"/>
              <a:gd name="T58" fmla="*/ 4772144 w 5284"/>
              <a:gd name="T59" fmla="*/ 171450 h 673"/>
              <a:gd name="T60" fmla="*/ 4405850 w 5284"/>
              <a:gd name="T61" fmla="*/ 238125 h 673"/>
              <a:gd name="T62" fmla="*/ 4122101 w 5284"/>
              <a:gd name="T63" fmla="*/ 290513 h 673"/>
              <a:gd name="T64" fmla="*/ 3791920 w 5284"/>
              <a:gd name="T65" fmla="*/ 338138 h 673"/>
              <a:gd name="T66" fmla="*/ 3441103 w 5284"/>
              <a:gd name="T67" fmla="*/ 385763 h 673"/>
              <a:gd name="T68" fmla="*/ 3054172 w 5284"/>
              <a:gd name="T69" fmla="*/ 433388 h 673"/>
              <a:gd name="T70" fmla="*/ 2641446 w 5284"/>
              <a:gd name="T71" fmla="*/ 471488 h 673"/>
              <a:gd name="T72" fmla="*/ 2311265 w 5284"/>
              <a:gd name="T73" fmla="*/ 495300 h 673"/>
              <a:gd name="T74" fmla="*/ 1950130 w 5284"/>
              <a:gd name="T75" fmla="*/ 523875 h 673"/>
              <a:gd name="T76" fmla="*/ 1583836 w 5284"/>
              <a:gd name="T77" fmla="*/ 542925 h 673"/>
              <a:gd name="T78" fmla="*/ 1196905 w 5284"/>
              <a:gd name="T79" fmla="*/ 561975 h 673"/>
              <a:gd name="T80" fmla="*/ 861565 w 5284"/>
              <a:gd name="T81" fmla="*/ 571500 h 673"/>
              <a:gd name="T82" fmla="*/ 479794 w 5284"/>
              <a:gd name="T83" fmla="*/ 581025 h 673"/>
              <a:gd name="T84" fmla="*/ 170249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30165 w 2884"/>
              <a:gd name="T5" fmla="*/ 452438 h 286"/>
              <a:gd name="T6" fmla="*/ 660330 w 2884"/>
              <a:gd name="T7" fmla="*/ 447676 h 286"/>
              <a:gd name="T8" fmla="*/ 995653 w 2884"/>
              <a:gd name="T9" fmla="*/ 438151 h 286"/>
              <a:gd name="T10" fmla="*/ 1356771 w 2884"/>
              <a:gd name="T11" fmla="*/ 423863 h 286"/>
              <a:gd name="T12" fmla="*/ 1717889 w 2884"/>
              <a:gd name="T13" fmla="*/ 409576 h 286"/>
              <a:gd name="T14" fmla="*/ 1996465 w 2884"/>
              <a:gd name="T15" fmla="*/ 390526 h 286"/>
              <a:gd name="T16" fmla="*/ 2238930 w 2884"/>
              <a:gd name="T17" fmla="*/ 371476 h 286"/>
              <a:gd name="T18" fmla="*/ 2507189 w 2884"/>
              <a:gd name="T19" fmla="*/ 352426 h 286"/>
              <a:gd name="T20" fmla="*/ 2863148 w 2884"/>
              <a:gd name="T21" fmla="*/ 319088 h 286"/>
              <a:gd name="T22" fmla="*/ 3425460 w 2884"/>
              <a:gd name="T23" fmla="*/ 252413 h 286"/>
              <a:gd name="T24" fmla="*/ 3956818 w 2884"/>
              <a:gd name="T25" fmla="*/ 185738 h 286"/>
              <a:gd name="T26" fmla="*/ 4477860 w 2884"/>
              <a:gd name="T27" fmla="*/ 95250 h 286"/>
              <a:gd name="T28" fmla="*/ 4957630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config/DI2010.jpg/image_view_fullscre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eg"/><Relationship Id="rId4" Type="http://schemas.openxmlformats.org/officeDocument/2006/relationships/hyperlink" Target="http://www.divida-auditoriacidada.org.br/config/artigo.2011-03-10.8295141466/document_vie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folha.uol.com.br/poder/883576-corte-na-area-social-paga-aumento-do-bolsa-familia.s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67865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>
              <a:solidFill>
                <a:srgbClr val="FFFF00"/>
              </a:solidFill>
            </a:endParaRPr>
          </a:p>
          <a:p>
            <a:pPr algn="ctr" eaLnBrk="0" hangingPunct="0"/>
            <a:endParaRPr lang="pt-BR" sz="2700">
              <a:solidFill>
                <a:srgbClr val="FFFF00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i="1">
              <a:solidFill>
                <a:schemeClr val="accent1"/>
              </a:solidFill>
            </a:endParaRPr>
          </a:p>
          <a:p>
            <a:pPr algn="ctr" eaLnBrk="0" hangingPunct="0"/>
            <a:endParaRPr lang="pt-BR" sz="500" b="0" i="1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Maria Lucia Fattorelli</a:t>
            </a:r>
          </a:p>
          <a:p>
            <a:pPr algn="ctr" eaLnBrk="0" hangingPunct="0"/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pt-BR" sz="500" b="0" i="1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SINDIUPES</a:t>
            </a:r>
          </a:p>
          <a:p>
            <a:pPr algn="ctr" eaLnBrk="0" hangingPunct="0"/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Vitória, 13 de outubro de 2011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836613"/>
            <a:ext cx="3287712" cy="35115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3873500" y="1071563"/>
            <a:ext cx="60325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Educação NÃO é Mercadoria – Desafios para o PNE e o Papel 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 Dívida Pública na Conjuntura</a:t>
            </a:r>
          </a:p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</a:t>
            </a:r>
          </a:p>
          <a:p>
            <a:pPr algn="ctr">
              <a:spcBef>
                <a:spcPts val="600"/>
              </a:spcBef>
            </a:pPr>
            <a:endParaRPr lang="pt-BR" sz="400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38125" y="357188"/>
            <a:ext cx="9429750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ASPECTOS LEGAIS ABORDADOS PELA CPI</a:t>
            </a:r>
            <a:r>
              <a:rPr lang="pt-BR" sz="20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es-EC" sz="200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Graves deficiências de controle e registro do endividamento público;</a:t>
            </a: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descumprimento de normas legais</a:t>
            </a:r>
            <a:endParaRPr lang="es-EC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Descumprimento de atribuições legais e constitucionais pelos órgãos de controle do endividamento público federal</a:t>
            </a:r>
            <a:endParaRPr lang="es-EC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Danos patrimoniais às finanças do país</a:t>
            </a:r>
            <a:endParaRPr lang="es-EC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Ilegalidades</a:t>
            </a:r>
            <a:endParaRPr lang="es-EC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Desrespeito aos Direitos Humanos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38125" y="0"/>
            <a:ext cx="9429750" cy="698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EXTERNA</a:t>
            </a:r>
          </a:p>
          <a:p>
            <a:pPr indent="449263" algn="just" eaLnBrk="0" hangingPunct="0">
              <a:defRPr/>
            </a:pPr>
            <a:endParaRPr lang="pt-BR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Empréstimos contraídos por ditaduras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Juros flutuantes (desrespeito ao Art. 62 da Convenção de Viena sobre o Direito dos Tratados)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Estatização de Dívidas privadas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Renegociações sem autorização legal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Transformação de Dívidas “nulas” em Bônus </a:t>
            </a:r>
            <a:r>
              <a:rPr lang="pt-BR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Brady</a:t>
            </a: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Emissão acelerada de bônus ‘soberanos’ a partir de 1997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Cláusulas de Ação Coletiva</a:t>
            </a:r>
          </a:p>
          <a:p>
            <a:pPr indent="449263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Recompras e Pagamentos antecipados com ágio de até 70%</a:t>
            </a:r>
          </a:p>
          <a:p>
            <a:pPr indent="449263" algn="just" eaLnBrk="0" hangingPunct="0">
              <a:defRPr/>
            </a:pPr>
            <a:endParaRPr lang="pt-BR" sz="20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ivida-auditoriacidada.org.br/config/DI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438" y="285750"/>
            <a:ext cx="9453562" cy="621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1331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24250" y="1500188"/>
            <a:ext cx="3857625" cy="1633537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latin typeface="Tahoma" pitchFamily="34" charset="0"/>
                <a:cs typeface="Tahoma" pitchFamily="34" charset="0"/>
              </a:rPr>
              <a:t>CPI: 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Ausência de Contrapartida real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Mecanismos financeiros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Conflito de interesses</a:t>
            </a:r>
          </a:p>
          <a:p>
            <a:pPr algn="ctr" defTabSz="449263" eaLnBrk="0" hangingPunct="0"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latin typeface="Tahoma" pitchFamily="34" charset="0"/>
                <a:cs typeface="Tahoma" pitchFamily="34" charset="0"/>
              </a:rPr>
              <a:t> Falta de transparência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23838" y="0"/>
            <a:ext cx="9429750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INTERNA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Dívida Interna não tem contrapartida real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Juros sobre Juros: Ilegalidade, conforme Súmula 121 do STF: “É vedada a capitalização de juros, ainda que expressamente convencionada.”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Participação preponderante de </a:t>
            </a:r>
            <a:r>
              <a:rPr lang="pt-BR" sz="22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rentistas</a:t>
            </a: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 reuniões promovidas pelo Banco Central para a definição de expectativas de inflação, crescimento e juros, que </a:t>
            </a:r>
            <a:r>
              <a:rPr lang="pt-BR" sz="22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infuenciam</a:t>
            </a: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 COPOM na definição das taxas de juros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interna resultante da ausência de controle de capitais e da compra de dólares, pelo Banco Central, mediante a entrega de títulos do Tesouro (com juros mais altos do mundo). Elevado custo das reservas internacionais. Prejuízo brutal do BC. Burla à Lei de Responsabilidade Fiscal, que impediu o BC de emitir títulos.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sz="22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Contabilização de parte dos juros como se fossem amortizações</a:t>
            </a:r>
          </a:p>
          <a:p>
            <a:pPr marL="457200" indent="-457200" algn="just" eaLnBrk="0" hangingPunct="0">
              <a:buFontTx/>
              <a:buAutoNum type="arabicPeriod"/>
              <a:defRPr/>
            </a:pPr>
            <a:endParaRPr lang="pt-BR" sz="22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 noChangeArrowheads="1"/>
          </p:cNvSpPr>
          <p:nvPr/>
        </p:nvSpPr>
        <p:spPr bwMode="auto">
          <a:xfrm>
            <a:off x="250825" y="574675"/>
            <a:ext cx="9429750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just" eaLnBrk="0" hangingPunct="0">
              <a:defRPr/>
            </a:pPr>
            <a:endParaRPr lang="pt-BR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indent="449263" algn="ctr" eaLnBrk="0" hangingPunct="0">
              <a:defRPr/>
            </a:pP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DOS ESTADOS</a:t>
            </a:r>
          </a:p>
          <a:p>
            <a:pPr indent="449263" algn="just" eaLnBrk="0" hangingPunct="0">
              <a:defRPr/>
            </a:pPr>
            <a:endParaRPr lang="pt-BR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defRPr/>
            </a:pPr>
            <a:endParaRPr lang="pt-BR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Nos anos 90, a dívida dos estados já explodia devido às altas taxas de juros estabelecidas pela esfera federal.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Após a renegociação com a União, em finais dos anos 90, as taxas de juros de 6% a 9% ao ano mais a inflação medida pelo IGP-DI causaram custo excessivo aos estados. O IGP-DI se mostrou um índice volátil.</a:t>
            </a:r>
          </a:p>
          <a:p>
            <a:pPr marL="457200" indent="-457200" algn="just" eaLnBrk="0" hangingPunct="0">
              <a:spcBef>
                <a:spcPts val="1800"/>
              </a:spcBef>
              <a:buFontTx/>
              <a:buAutoNum type="arabicPeriod"/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Caso a correção tivesse dado pelo IPCA, tal dívida seria cerca de R$ 100 bilhões menor.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402763" cy="7850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PARADOXO BRASIL 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7ª Economia Mundial</a:t>
            </a:r>
            <a:endParaRPr lang="pt-BR" sz="3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10ª Pior distribuição de renda do mundo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73º no ranking de respeito aos Direitos Humanos - IDH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POR QUÊ?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DEPENDÊNCIA ECONÔMICA GERADA PELO PROCESSO DE ENDIVIDAMENTO É O NÓ QUE AMARRA O BRASIL </a:t>
            </a:r>
          </a:p>
          <a:p>
            <a:pPr algn="ctr" defTabSz="449263" eaLnBrk="0" hangingPunct="0">
              <a:lnSpc>
                <a:spcPct val="150000"/>
              </a:lnSpc>
              <a:spcBef>
                <a:spcPts val="18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8215312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3976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Nota: Inclui o “refinanciamento” ou “rolagem” – Total do Orçamento 2010 = R$ 1,414 Trilhões</a:t>
            </a:r>
          </a:p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17413" name="CaixaDeTexto 5"/>
          <p:cNvSpPr txBox="1">
            <a:spLocks noChangeArrowheads="1"/>
          </p:cNvSpPr>
          <p:nvPr/>
        </p:nvSpPr>
        <p:spPr bwMode="auto">
          <a:xfrm>
            <a:off x="1497013" y="5589588"/>
            <a:ext cx="2071687" cy="3683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R$ 635 bilhões</a:t>
            </a:r>
          </a:p>
        </p:txBody>
      </p:sp>
      <p:cxnSp>
        <p:nvCxnSpPr>
          <p:cNvPr id="17414" name="Conector de seta reta 7"/>
          <p:cNvCxnSpPr>
            <a:cxnSpLocks noChangeShapeType="1"/>
          </p:cNvCxnSpPr>
          <p:nvPr/>
        </p:nvCxnSpPr>
        <p:spPr bwMode="auto">
          <a:xfrm rot="10800000" flipV="1">
            <a:off x="2865438" y="5157788"/>
            <a:ext cx="574675" cy="360362"/>
          </a:xfrm>
          <a:prstGeom prst="straightConnector1">
            <a:avLst/>
          </a:prstGeom>
          <a:noFill/>
          <a:ln w="41275" cap="sq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7415" name="CaixaDeTexto 10"/>
          <p:cNvSpPr txBox="1">
            <a:spLocks noChangeArrowheads="1"/>
          </p:cNvSpPr>
          <p:nvPr/>
        </p:nvSpPr>
        <p:spPr bwMode="auto">
          <a:xfrm>
            <a:off x="273050" y="188913"/>
            <a:ext cx="928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Executado em 2010</a:t>
            </a:r>
          </a:p>
        </p:txBody>
      </p:sp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0025" y="188913"/>
            <a:ext cx="9396413" cy="587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  <a:r>
              <a:rPr lang="pt-BR" sz="32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1625" y="1428750"/>
            <a:ext cx="4071938" cy="478631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18436" name="Imagem 2" descr="http://www.divida-auditoriacidada.org.br/config/10-3-201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438" y="1428750"/>
            <a:ext cx="4246562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25" y="285750"/>
            <a:ext cx="9396413" cy="662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QUEM GANHA E QUEM PERDE</a:t>
            </a:r>
          </a:p>
          <a:p>
            <a:pPr lvl="1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8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Lucro em 2010:</a:t>
            </a:r>
          </a:p>
          <a:p>
            <a:pPr marL="180000" lvl="1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Itaú/Unibanco = R$ 13,3 bilhões</a:t>
            </a:r>
          </a:p>
          <a:p>
            <a:pPr marL="180000" lvl="1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Bradesco = R$ 10 bilhões</a:t>
            </a:r>
          </a:p>
          <a:p>
            <a:pPr marL="180000" lvl="1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Banco Brasil = 11,7 bilhões</a:t>
            </a:r>
          </a:p>
          <a:p>
            <a:pPr marL="180000" lvl="1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1º trimestre de 2011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crescimento recorde de 17%</a:t>
            </a: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60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Lucratividade exorbitante favorecida por: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pt-BR" b="0" i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Sistema de Metas de Inflação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”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Ausência de limites para os juros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Benesses tributárias</a:t>
            </a:r>
          </a:p>
          <a:p>
            <a:pPr lvl="1" algn="just" defTabSz="449263" eaLnBrk="0" hangingPunct="0">
              <a:lnSpc>
                <a:spcPct val="1500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Falta de controle de capitais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financeira 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social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alimentar</a:t>
            </a:r>
          </a:p>
          <a:p>
            <a:pPr lvl="2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ambiental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de Valores</a:t>
            </a: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Exacerbado poder do “mercado” e da grande mídia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“...</a:t>
            </a:r>
            <a:r>
              <a:rPr lang="pt-BR" sz="28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incrível massa retórica enganosa e desinformação.”</a:t>
            </a:r>
            <a:r>
              <a:rPr lang="pt-BR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pt-BR" sz="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3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ESGOTAMENTO DO MODELO DE ACUMULAÇÃO CAPITALISTA</a:t>
            </a:r>
          </a:p>
        </p:txBody>
      </p:sp>
      <p:pic>
        <p:nvPicPr>
          <p:cNvPr id="3075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150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1508" name="Picture 2" descr="http://www.nakelelugar.com/wp-content/uploads/2010/07/banco-central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16375" y="1989138"/>
            <a:ext cx="19272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ixaDeTexto 10"/>
          <p:cNvSpPr txBox="1">
            <a:spLocks noChangeArrowheads="1"/>
          </p:cNvSpPr>
          <p:nvPr/>
        </p:nvSpPr>
        <p:spPr bwMode="auto">
          <a:xfrm>
            <a:off x="4016375" y="3286125"/>
            <a:ext cx="187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BANCO CENTRAL DO BRASIL</a:t>
            </a: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319213"/>
            <a:ext cx="1584325" cy="65881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2144713" y="2205038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73050" y="857250"/>
            <a:ext cx="1727200" cy="22494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Ingresso de moeda estrangeira aciona Sistema de Metas de Inflação</a:t>
            </a:r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144713" y="4221163"/>
            <a:ext cx="1655762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52438" y="3786188"/>
            <a:ext cx="1419225" cy="194945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TÍTULOS DA DÍVIDA INTERNA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Juros mais elevados do mundo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7438" y="2143125"/>
            <a:ext cx="1512887" cy="62865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6176963" y="3213100"/>
            <a:ext cx="1584325" cy="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lg" len="lg"/>
          </a:ln>
        </p:spPr>
        <p:txBody>
          <a:bodyPr/>
          <a:lstStyle/>
          <a:p>
            <a:endParaRPr lang="es-EC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832725" y="2786063"/>
            <a:ext cx="1873250" cy="1825625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Aplicação em Reservas Internacionais</a:t>
            </a:r>
          </a:p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ea typeface="Arial Unicode MS" pitchFamily="34" charset="-128"/>
                <a:cs typeface="Arial Unicode MS" pitchFamily="34" charset="-128"/>
              </a:rPr>
              <a:t>Juros quase zero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089400" y="4857750"/>
            <a:ext cx="3006725" cy="92868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>
                <a:solidFill>
                  <a:srgbClr val="334F15"/>
                </a:solidFill>
                <a:latin typeface="Tahoma" pitchFamily="34" charset="0"/>
                <a:cs typeface="Tahoma" pitchFamily="34" charset="0"/>
              </a:rPr>
              <a:t>Prejuízo Banco Central 2009 = R$ 147 bilhões 2010 = R$ 50 bilhões</a:t>
            </a:r>
          </a:p>
        </p:txBody>
      </p:sp>
      <p:sp>
        <p:nvSpPr>
          <p:cNvPr id="21519" name="22 Rectángulo"/>
          <p:cNvSpPr>
            <a:spLocks noChangeArrowheads="1"/>
          </p:cNvSpPr>
          <p:nvPr/>
        </p:nvSpPr>
        <p:spPr bwMode="auto">
          <a:xfrm>
            <a:off x="1881188" y="214313"/>
            <a:ext cx="642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</p:txBody>
      </p:sp>
      <p:sp>
        <p:nvSpPr>
          <p:cNvPr id="21520" name="16 Rectángulo"/>
          <p:cNvSpPr>
            <a:spLocks noChangeArrowheads="1"/>
          </p:cNvSpPr>
          <p:nvPr/>
        </p:nvSpPr>
        <p:spPr bwMode="auto">
          <a:xfrm>
            <a:off x="2024063" y="6215063"/>
            <a:ext cx="607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NOVA CARA DA DÍVIDA INTERNA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9"/>
          <p:cNvSpPr txBox="1">
            <a:spLocks noChangeArrowheads="1"/>
          </p:cNvSpPr>
          <p:nvPr/>
        </p:nvSpPr>
        <p:spPr bwMode="auto">
          <a:xfrm>
            <a:off x="0" y="214313"/>
            <a:ext cx="10167938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Acúmulo de Reservas = Explosão da Dívida Interna (R$ bilhões)</a:t>
            </a: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2531" name="Text Box 11"/>
          <p:cNvSpPr txBox="1">
            <a:spLocks noChangeArrowheads="1"/>
          </p:cNvSpPr>
          <p:nvPr/>
        </p:nvSpPr>
        <p:spPr bwMode="auto">
          <a:xfrm>
            <a:off x="666750" y="5572125"/>
            <a:ext cx="4402138" cy="274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Fonte: Banco Central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381000" y="6270625"/>
            <a:ext cx="8648700" cy="32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5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Central. Nota: As reservas foram convertidas para Real à taxa de câmbio de R$ 1,80.</a:t>
            </a:r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063" y="857250"/>
            <a:ext cx="7748587" cy="514350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666750" y="3071813"/>
          <a:ext cx="8929688" cy="278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9688"/>
              </a:tblGrid>
              <a:tr h="2786062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666750" y="928688"/>
          <a:ext cx="8501063" cy="1785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063"/>
              </a:tblGrid>
              <a:tr h="1785937">
                <a:tc>
                  <a:txBody>
                    <a:bodyPr/>
                    <a:lstStyle/>
                    <a:p>
                      <a:endParaRPr lang="es-EC" sz="1800" dirty="0"/>
                    </a:p>
                  </a:txBody>
                  <a:tcPr marL="91439" marR="91439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566" name="Text Box 2"/>
          <p:cNvSpPr>
            <a:spLocks noChangeArrowheads="1"/>
          </p:cNvSpPr>
          <p:nvPr/>
        </p:nvSpPr>
        <p:spPr bwMode="auto">
          <a:xfrm>
            <a:off x="381000" y="188913"/>
            <a:ext cx="9525000" cy="6988175"/>
          </a:xfrm>
          <a:prstGeom prst="flowChartProcess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chemeClr val="accent1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  <a:endParaRPr lang="pt-BR" sz="3200">
              <a:solidFill>
                <a:schemeClr val="bg2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O  AJUSTE  FISCAL DE  DILMA</a:t>
            </a:r>
          </a:p>
          <a:p>
            <a:pPr algn="ctr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Corte Recorde de R$ 50 Bilhões de gastos sociais no Orçamento Federal de 2011</a:t>
            </a: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12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ELEVAÇÃO DA TAXA SELIC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19/01/2011, passou de 10,75% para 11,25%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02/03/2011, novo aumento para 11,75%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Em 20/04/2011 subiu para 12%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05/06/2011, mais um aumento para 12,25%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20/07/2011 elevou-se pela 5ª. vez para 12,5%!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Em 31/08/2011 voltou para 12 %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CONSOMEM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MAIS de R$ 1 BILHÃO POR DIA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23875" y="188913"/>
            <a:ext cx="8966200" cy="688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200"/>
              </a:lnSpc>
              <a:spcBef>
                <a:spcPts val="30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  AJUSTE  FISCAL DE  DILMA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Corte de R$ 340 milhões destinados a programas de combate ao trabalho infantil e à violência sexual contra crianças e adolescentes.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Alguns Programas atingidos:</a:t>
            </a:r>
          </a:p>
          <a:p>
            <a:pPr defTabSz="449263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Programa de Erradicação do Trabalho Infantil </a:t>
            </a:r>
          </a:p>
          <a:p>
            <a:pPr defTabSz="449263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Programa de Promoção da Inclusão Produtiva</a:t>
            </a:r>
          </a:p>
          <a:p>
            <a:pPr defTabSz="449263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ProJovem – Programa Nacional de Inclusão de Jovens</a:t>
            </a:r>
          </a:p>
          <a:p>
            <a:pPr defTabSz="449263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Enfrentamento da Violência Sexual contra Crianças e Adolescentes</a:t>
            </a:r>
          </a:p>
          <a:p>
            <a:pPr algn="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>
                <a:solidFill>
                  <a:srgbClr val="0070C0"/>
                </a:solidFill>
              </a:rPr>
              <a:t>Fonte: Folha de São Paulo, 3/3/2011 - </a:t>
            </a:r>
            <a:r>
              <a:rPr lang="pt-BR" sz="1400">
                <a:solidFill>
                  <a:srgbClr val="0070C0"/>
                </a:solidFill>
                <a:hlinkClick r:id="rId3"/>
              </a:rPr>
              <a:t>http://www1.folha.uol.com.br/poder/883576-corte-na-area-social-paga-aumento-do-bolsa-familia.shtml</a:t>
            </a:r>
            <a:r>
              <a:rPr lang="pt-BR" sz="1400">
                <a:solidFill>
                  <a:srgbClr val="0070C0"/>
                </a:solidFill>
              </a:rPr>
              <a:t> </a:t>
            </a:r>
            <a:endParaRPr lang="pt-BR" sz="380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188913"/>
            <a:ext cx="10096500" cy="6573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AJUSTE FISCAL DE DILMA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Corte de 11% dos Recursos destinados à EDUCAÇÃO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acordo com a EC 59, DRU da Educação seria nula em 2011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PLANO ANUAL DE EDUCAÇÃO aprovado pelo Congresso: 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VETO de FHC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 20: Ampliar progressivamente o investimento público em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educação até atingir, no mínimo, o patamar de sete por cento do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produto interno bruto do País.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Em 2010 os investimentos em EDUCAÇÃO foram de apenas 5% do PIB segundo o MEC *</a:t>
            </a: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Segundo o Ipea, cada R$ 1,00 investido em educação gera R$ 1,85 de impacto no Produto Interno Bruto (PIB) brasileiro. Isso significa uma taxa de retorno de quase o dobro!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6831013" cy="700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EDUCAÇÃO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 i="1">
              <a:solidFill>
                <a:srgbClr val="FFFFFF"/>
              </a:solidFill>
            </a:endParaRPr>
          </a:p>
          <a:p>
            <a:pPr algn="ctr" defTabSz="449263" eaLnBrk="0" hangingPunct="0">
              <a:lnSpc>
                <a:spcPct val="150000"/>
              </a:lnSpc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</a:rPr>
              <a:t>Lei 9.394/96 - Art. 69. A União aplicará, anualmente, nunca menos de dezoito, e os Estados, o Distrito Federal e os Municípios, vinte e cinco por cento, ou o que consta nas respectivas Constituições ou Leis Orgânicas, da receita resultante de impostos, compreendidas as transferências constitucionais, na manutenção e desenvolvimento do ensino público.</a:t>
            </a: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UNIÃO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Priorização do pagamento da dívida pública (45%) em detrimento de investimentos na EDUCAÇÃO (2,89%)</a:t>
            </a: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428750"/>
            <a:ext cx="2667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650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EDUCAÇÃO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 i="1">
              <a:solidFill>
                <a:srgbClr val="FFFFFF"/>
              </a:solidFill>
            </a:endParaRP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</a:rPr>
              <a:t>Lei 9.394/96 - </a:t>
            </a: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67. Os sistemas de ensino promoverão a valorização dos profissionais da educação, assegurando-lhes, inclusive nos termos dos estatutos e dos planos de carreira do magistério público: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 - ingresso exclusivamente por concurso público de provas e títulos;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II - aperfeiçoamento profissional continuado, inclusive com licenciamento periódico remunerado para esse fim;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III - piso salarial profissional;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IV - progressão funcional baseada na titulação ou habilitação, e na avaliação do desempenho;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 - período reservado a estudos, planejamento e avaliação, incluído na carga de trabalho;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VI - condições adequadas de trabalho.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MINAS GERAIS: O salário-base de um professor no estado é R$ 369,00</a:t>
            </a: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ADOECIMENTO PROFISSIONAL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b="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330200" y="285750"/>
            <a:ext cx="9440863" cy="6640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SUPER ESTRUTURA LEGAL – O PRIVILÉGIO DA DÍVIDA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Constituição </a:t>
            </a: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Federal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166,  § 3º, II, “b” -</a:t>
            </a: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As emendas ao projeto de lei do orçamento anual ou aos projetos que o modifiquem somente podem ser aprovadas caso indiquem os recursos necessários (...) excluídas as que incidam sobre serviço da dívida”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 i="1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Ver “Anatomia de uma Fraude à Constituição”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LDO – Lei de Diretrizes Orçamentárias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Estabelece Metas de Superávit Primário – Art 2º da LDO 2012</a:t>
            </a:r>
          </a:p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elaboração e a aprovação do Projeto de Lei Orçamentária de 2012, bem como a execução da respectiva Lei, deverão ser compatíveis com a obtenção da meta de superávit primário (...)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29699" name="Text Box 9"/>
          <p:cNvSpPr txBox="1">
            <a:spLocks noChangeArrowheads="1"/>
          </p:cNvSpPr>
          <p:nvPr/>
        </p:nvSpPr>
        <p:spPr bwMode="auto">
          <a:xfrm>
            <a:off x="330200" y="285750"/>
            <a:ext cx="9440863" cy="637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SUPER ESTRUTURA LEGAL – O PRIVILÉGIO DA DÍVIDA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Lei de Responsabilidade Fiscal – LC 101/2000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Obriga o administrador público a cumprir metas fiscais, ainda que isso signifique cortes em serviços essenciais.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Criminaliza o administrador público que não cumprir o pagamento da dívida pública.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Art. 9º - “</a:t>
            </a: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Se verificado, ao final de um bimestre, que a realização da receita poderá não comportar o cumprimento das metas de resultado primário ou nominal estabelecidas no Anexo de Metas Fiscais, os Poderes e o Ministério Público promoverão, (...) limitação de empenho e movimentação financeira</a:t>
            </a: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73 - As infrações dos dispositivos desta Lei Complementar serão punidas segundo o Código Penal (...)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330200" y="285750"/>
            <a:ext cx="9440863" cy="6183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SUPER ESTRUTURA LEGAL – O PRIVILÉGIO DA DÍVIDA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000" u="sng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Lei de Responsabilidade Fiscal – LC 101/2000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Não impõe qualquer limite para o custo da Política Monetária.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</a:t>
            </a:r>
          </a:p>
          <a:p>
            <a:pPr algn="just" defTabSz="449263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Transfere ao Tesouro Nacional esse custo quando negativo, sem limite:</a:t>
            </a:r>
          </a:p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Art. 7o </a:t>
            </a: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resultado do Banco Central do Brasil, apurado após a constituição ou reversão de reservas, constitui receita do Tesouro Nacional, e será transferido até o décimo dia útil subseqüente à aprovação dos balanços semestrais.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       </a:t>
            </a:r>
          </a:p>
          <a:p>
            <a:pPr algn="just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§ 1o O </a:t>
            </a:r>
            <a:r>
              <a:rPr lang="pt-BR" sz="2000" i="1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resultado negativo constituirá obrigação do Tesouro</a:t>
            </a:r>
            <a:r>
              <a:rPr lang="pt-BR" sz="200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com o Banco Central do Brasil e será consignado em dotação específica no orçamento.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588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Crise financeira mundial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Causas: 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Desregulamentação do mercado financeiro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Derivativos sem lastro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Ativos “Tóxicos”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Efeitos: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Grandes bancos internacionais em risco de quebra</a:t>
            </a:r>
          </a:p>
          <a:p>
            <a:pPr marL="457200" lvl="2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Bad Banks?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EUA e Europa se endividam para salvar setor bancário</a:t>
            </a:r>
          </a:p>
          <a:p>
            <a:pPr lvl="1"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Expansão da crise para outros setores</a:t>
            </a:r>
          </a:p>
        </p:txBody>
      </p:sp>
      <p:pic>
        <p:nvPicPr>
          <p:cNvPr id="4099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7563" y="642938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31747" name="Text Box 9"/>
          <p:cNvSpPr txBox="1">
            <a:spLocks noChangeArrowheads="1"/>
          </p:cNvSpPr>
          <p:nvPr/>
        </p:nvSpPr>
        <p:spPr bwMode="auto">
          <a:xfrm>
            <a:off x="238125" y="285750"/>
            <a:ext cx="9440863" cy="6503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PRIVILÉGIOS NA DESTINAÇÃO DE RECURSOS PARA DÍVIDA</a:t>
            </a:r>
          </a:p>
          <a:p>
            <a:pPr defTabSz="449263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Fontes Tributárias</a:t>
            </a:r>
          </a:p>
          <a:p>
            <a:pPr defTabSz="449263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Política de superavit Fiscal</a:t>
            </a:r>
          </a:p>
          <a:p>
            <a:pPr defTabSz="449263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OUTRAS FONTES não-tributárias: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Lucros das estatais distribuídos ao governo (Lei 9.530/1997, Art. 1º)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Lucro do Banco Central (M</a:t>
            </a: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edida Provisória nº 2.179-36/2001, Art 2º, §1º e Lei 11.803/2008, Art. 3º)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Pagamento da dívida dos estados e municípios com a União (Lei 9.496/1996, art. 12)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Emissão de novos títulos (Lei 10.179/2001)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Privatizações (Lei 8.031/1990 e 9.491/1997, Art. 1º)</a:t>
            </a:r>
          </a:p>
          <a:p>
            <a:pPr lvl="1" algn="just" defTabSz="449263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buFontTx/>
              <a:buChar char="-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Remuneração da Conta Única do Tesouro pelo Banco Central</a:t>
            </a:r>
          </a:p>
          <a:p>
            <a:pPr defTabSz="449263">
              <a:spcBef>
                <a:spcPts val="1800"/>
              </a:spcBef>
              <a:spcAft>
                <a:spcPts val="600"/>
              </a:spcAft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Desvinculação de recursos específicos de outras áreas  (MP 435 e 450)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95313" y="285750"/>
            <a:ext cx="9072562" cy="6570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SISTEMA DE METAS DE INFLAÇÃO</a:t>
            </a:r>
          </a:p>
          <a:p>
            <a:pPr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Imposição do FMI para fazer o Acordo em 1998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Decreto 3.088/99: Estabeleceu a sistemática de “meta de inflação” como diretriz para fixação do regime de política monetária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Circular 2.868/99 do BC: Criou a taxa Selic</a:t>
            </a: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4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o sistema é acionado: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Risco de superação da “Meta de Inflação” 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Volume excessivo de moeda em circulação</a:t>
            </a:r>
          </a:p>
          <a:p>
            <a:pPr lvl="1"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4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Instrumentos utilizados: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Elevação das Taxas de Juros SELIC</a:t>
            </a:r>
          </a:p>
          <a:p>
            <a:pPr lvl="1" algn="just" defTabSz="449263" eaLnBrk="0" hangingPunct="0">
              <a:spcBef>
                <a:spcPct val="5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“Enxugamento” de moeda em operações de mercado aberto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7342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RISCOS FUNDO SOCIAL do PRÉ-SAL </a:t>
            </a:r>
          </a:p>
          <a:p>
            <a:pPr defTabSz="449263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Lei 12.351/2010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Art. 47.</a:t>
            </a: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 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É criado o Fundo Social - FS (...) com a finalidade de constituir fonte de recursos para o desenvolvimento social e regional, na forma de programas e projetos nas áreas de combate à pobreza e de desenvolvimento: I - da educação; II - da cultura;</a:t>
            </a:r>
            <a:r>
              <a:rPr lang="es-EC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III - do esporte; IV - da saúde pública; V - da ciência e tecnologia; VI - do meio ambiente; e VII - de mitigação e adaptação às mudanças climáticas.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Recursos serão aplicados no exterior: 				Art. 50.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 Parágrafo único. 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Os investimentos e aplicações do FS serão destinados preferencialmente a ativos no exterior (...)</a:t>
            </a: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os rendimentos das aplicações para o Social: 	Art. 51. 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Os recursos do FS para aplicação nos programas e projetos a que se refere o art. 47 deverão ser os resultantes do retorno sobre o capital.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 estratégia de manutenção do Poder e da Acumulação Capitalista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Lucros crescentes para setor financeiro/empresarial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Financiamento de campanhas eleitorais e corrupção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Extremo poder da mídia ligada ao grande capital </a:t>
            </a:r>
          </a:p>
          <a:p>
            <a:pPr algn="just" defTabSz="449263" eaLnBrk="0" hangingPunct="0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Ilusória distribuição de riqueza 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Pequenos ganhos para os pobres: Bolsa Família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Pífios reajustes para trabalhadores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produtos baratos: sensação de melhoria de vida</a:t>
            </a:r>
          </a:p>
          <a:p>
            <a:pPr lvl="1" algn="just" defTabSz="449263" eaLnBrk="0" hangingPunct="0">
              <a:lnSpc>
                <a:spcPts val="4100"/>
              </a:lnSpc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Acesso a crédito/financiamentos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285750"/>
            <a:ext cx="9906000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Quem ganha e quem perde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Modelo Tributário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CAPITAL e LUCRO: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PRIVILÉGIOS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Isenções e Liberdade de movimentação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Deduções generosas, até de despesas fictícias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Proposta de redução da Contribuição Patronal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TRABALHADORES: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INJUSTIÇAS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Fim de Deduções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Redução da Progressividade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Insuficiência de atualização da tabela do IRPF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Agravamento dos tributos indiretos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chemeClr val="tx1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PEC-233: Reforma Tributária que transforma as contribuições sociais em impostos: Ameaça ao financiamento da Seguridade Social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557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GASTOS PÚBLICOS: Diferença de Tratamento</a:t>
            </a:r>
          </a:p>
          <a:p>
            <a:pPr algn="ctr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Contagotas para Gastos Sociais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Menos de 5% do orçado para “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Prevenção e Preparação para Desastres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Apenas 20% do Orçamento do programa “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Minha Casa Minha Vida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 foram gastos em 2010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Pífio reajuste do salário mínimo; congelamento servidores públicos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Ralo aberto para gastos com a Dívida Pública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Pagamento antecipado ao FMI em 2005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Resgate antecipado de títulos da dívida externa desde 2005 e       	com  pagamento  de  ágio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Emissão de títulos para pagar juros </a:t>
            </a:r>
          </a:p>
          <a:p>
            <a:pPr lvl="1" algn="just" defTabSz="449263" eaLnBrk="0" hangingPunct="0">
              <a:spcBef>
                <a:spcPts val="6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AUSÊNCIA DE QUALQUER LIMITE para gastos com dívida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m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42938"/>
            <a:ext cx="9525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t-BR" sz="2400" b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(R$ milhões) </a:t>
            </a:r>
          </a:p>
        </p:txBody>
      </p: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“refinanciamento” da Dívida</a:t>
            </a:r>
            <a:endParaRPr lang="en-US" b="0">
              <a:solidFill>
                <a:srgbClr val="FFFFFF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537325" y="1844675"/>
            <a:ext cx="307181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>
                <a:solidFill>
                  <a:schemeClr val="accent6">
                    <a:lumMod val="50000"/>
                    <a:lumOff val="50000"/>
                  </a:schemeClr>
                </a:solidFill>
                <a:cs typeface="+mn-cs"/>
              </a:rPr>
              <a:t>Juros e Amortizações da Dívida</a:t>
            </a:r>
          </a:p>
        </p:txBody>
      </p:sp>
      <p:sp>
        <p:nvSpPr>
          <p:cNvPr id="37894" name="CaixaDeTexto 5"/>
          <p:cNvSpPr txBox="1">
            <a:spLocks noChangeArrowheads="1"/>
          </p:cNvSpPr>
          <p:nvPr/>
        </p:nvSpPr>
        <p:spPr bwMode="auto">
          <a:xfrm>
            <a:off x="6548438" y="4667250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Pessoal e Encargos Sociais</a:t>
            </a:r>
          </a:p>
        </p:txBody>
      </p:sp>
      <p:sp>
        <p:nvSpPr>
          <p:cNvPr id="37895" name="CaixaDeTexto 6"/>
          <p:cNvSpPr txBox="1">
            <a:spLocks noChangeArrowheads="1"/>
          </p:cNvSpPr>
          <p:nvPr/>
        </p:nvSpPr>
        <p:spPr bwMode="auto">
          <a:xfrm>
            <a:off x="6453188" y="5286375"/>
            <a:ext cx="321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CC0000"/>
                </a:solidFill>
                <a:latin typeface="Tahoma" pitchFamily="34" charset="0"/>
                <a:cs typeface="Tahoma" pitchFamily="34" charset="0"/>
              </a:rPr>
              <a:t>Saúde e Saneamento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53188" y="5715000"/>
            <a:ext cx="34528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pt-BR" sz="1800" dirty="0">
                <a:solidFill>
                  <a:schemeClr val="accent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Educação e Cultura</a:t>
            </a:r>
          </a:p>
        </p:txBody>
      </p:sp>
      <p:sp>
        <p:nvSpPr>
          <p:cNvPr id="37897" name="CaixaDeTexto 8"/>
          <p:cNvSpPr txBox="1">
            <a:spLocks noChangeArrowheads="1"/>
          </p:cNvSpPr>
          <p:nvPr/>
        </p:nvSpPr>
        <p:spPr bwMode="auto">
          <a:xfrm>
            <a:off x="3008313" y="4149725"/>
            <a:ext cx="321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Previdência (INSS) e Assistência 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00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DESRESPEITO AOS DIREITOS HUMANOS NO BRASIL</a:t>
            </a:r>
          </a:p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Situação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inaceitável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 7a.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Maior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economia</a:t>
            </a:r>
            <a:r>
              <a:rPr lang="en-GB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do </a:t>
            </a:r>
            <a:r>
              <a:rPr lang="en-GB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mundo</a:t>
            </a:r>
            <a:endParaRPr lang="en-GB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0" hangingPunct="0">
              <a:spcBef>
                <a:spcPts val="0"/>
              </a:spcBef>
              <a:spcAft>
                <a:spcPts val="1800"/>
              </a:spcAft>
              <a:defRPr/>
            </a:pPr>
            <a:endParaRPr lang="pt-BR" u="sng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0" hangingPunct="0">
              <a:spcBef>
                <a:spcPts val="1200"/>
              </a:spcBef>
              <a:spcAft>
                <a:spcPts val="1800"/>
              </a:spcAft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Saúde Pública: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 marL="514350" indent="-514350" eaLnBrk="0" hangingPunct="0">
              <a:spcBef>
                <a:spcPts val="1200"/>
              </a:spcBef>
              <a:spcAft>
                <a:spcPts val="1800"/>
              </a:spcAft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Educação: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Ausência de políticas educacionais efetivas; Salários irrisórios para professores, apesar da sobrecarga de trabalho, provocando queda na qualidade do ensino básico e adoecimento profissional; Insuficiência de vagas nas Universidades</a:t>
            </a:r>
          </a:p>
          <a:p>
            <a:pPr marL="514350" indent="-514350" eaLnBrk="0" hangingPunct="0">
              <a:spcBef>
                <a:spcPts val="1200"/>
              </a:spcBef>
              <a:spcAft>
                <a:spcPts val="1800"/>
              </a:spcAft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Déficit Habitacional 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8 milhões de moradias, além de 11,2 milhões de domicílios inadequados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(Fonte: Fundação João Pinheiro, 2007)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  <a:ea typeface="Arial Unicode MS" pitchFamily="34" charset="-128"/>
                <a:cs typeface="Arial Unicode MS" pitchFamily="34" charset="-128"/>
              </a:rPr>
              <a:t>	</a:t>
            </a:r>
          </a:p>
        </p:txBody>
      </p:sp>
      <p:sp>
        <p:nvSpPr>
          <p:cNvPr id="33795" name="Text Box 9"/>
          <p:cNvSpPr txBox="1">
            <a:spLocks noChangeArrowheads="1"/>
          </p:cNvSpPr>
          <p:nvPr/>
        </p:nvSpPr>
        <p:spPr bwMode="auto">
          <a:xfrm>
            <a:off x="238125" y="571500"/>
            <a:ext cx="9440863" cy="5997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DESRESPEITO AOS DIREITOS HUMANOS NO BRASIL</a:t>
            </a:r>
          </a:p>
          <a:p>
            <a:pPr marL="514350" indent="-514350" algn="ctr" eaLnBrk="0" hangingPunct="0">
              <a:spcBef>
                <a:spcPct val="20000"/>
              </a:spcBef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Pobreza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40,4 milhões de pobres (2009) –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http://www.iets.org.br/article.php3?</a:t>
            </a:r>
            <a:r>
              <a:rPr lang="pt-BR" sz="16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id_article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=915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540000" indent="-514350" eaLnBrk="0" hangingPunct="0">
              <a:spcBef>
                <a:spcPts val="1200"/>
              </a:spcBef>
              <a:defRPr/>
            </a:pPr>
            <a:endParaRPr lang="pt-BR" sz="16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Fome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9,6 milhões de famintos (2009)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http://www.iets.org.br/article.php3?</a:t>
            </a:r>
            <a:r>
              <a:rPr lang="pt-BR" sz="1600" b="0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id_article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3"/>
              </a:rPr>
              <a:t>=915</a:t>
            </a:r>
            <a:endParaRPr lang="pt-BR" sz="1600" b="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endParaRPr lang="pt-BR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Analfabetismo:</a:t>
            </a:r>
            <a:r>
              <a:rPr lang="pt-BR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20,3% da população brasileira com mais de 15 anos são analfabetos funcionais 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(Fonte: PNAD 2009)</a:t>
            </a:r>
          </a:p>
          <a:p>
            <a:pPr marL="540000" indent="-514350" eaLnBrk="0" hangingPunct="0">
              <a:spcBef>
                <a:spcPts val="1200"/>
              </a:spcBef>
              <a:defRPr/>
            </a:pPr>
            <a:endParaRPr lang="pt-BR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40000" indent="-514350" eaLnBrk="0" hangingPunct="0">
              <a:spcBef>
                <a:spcPts val="1200"/>
              </a:spcBef>
              <a:defRPr/>
            </a:pPr>
            <a:r>
              <a:rPr lang="pt-BR" u="sng" dirty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Taxa de Desemprego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pt-BR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12% </a:t>
            </a:r>
            <a:r>
              <a:rPr lang="pt-BR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nas Regiões Metropolitanas </a:t>
            </a:r>
            <a:r>
              <a:rPr lang="pt-BR" sz="1600" b="0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(Fonte: DIEESE</a:t>
            </a:r>
            <a:r>
              <a:rPr lang="pt-BR" sz="1600" b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2010)</a:t>
            </a:r>
            <a:r>
              <a:rPr lang="pt-BR" sz="1600" b="0">
                <a:solidFill>
                  <a:srgbClr val="92D05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pt-BR" sz="1600" b="0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14350" indent="-514350" eaLnBrk="0" hangingPunct="0">
              <a:spcBef>
                <a:spcPct val="20000"/>
              </a:spcBef>
              <a:defRPr/>
            </a:pPr>
            <a:endParaRPr lang="pt-BR" dirty="0">
              <a:solidFill>
                <a:srgbClr val="92D05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489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DISSO:</a:t>
            </a:r>
            <a:endParaRPr lang="pt-BR" sz="3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NECESSIDADE DE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Rever a política monetária e fiscal, o modelo econômico que está propiciando a destinação da maior parte dos recursos públicos para o pagamento de uma dívida cuja contrapartida não representa bens e serviços à Nação, mas uma contínua sangria</a:t>
            </a:r>
          </a:p>
          <a:p>
            <a:pPr lvl="1" algn="just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Evidenciar que o VERDADEIRO ROMBO DAS CONTAS PÚBLICAS é a Dívida Pública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e Amortizações da Dívida pagos nos últimos 16 anos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FHC em 8 anos = R$ 2,079 Trilhões</a:t>
            </a:r>
          </a:p>
          <a:p>
            <a:pPr lvl="1" algn="ctr"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LULA em 8 anos = R$ 4,763 Trilhões</a:t>
            </a:r>
          </a:p>
          <a:p>
            <a:pPr lvl="1"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s-EC" sz="4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graphicFrame>
        <p:nvGraphicFramePr>
          <p:cNvPr id="28685" name="Group 13"/>
          <p:cNvGraphicFramePr>
            <a:graphicFrameLocks noGrp="1"/>
          </p:cNvGraphicFramePr>
          <p:nvPr/>
        </p:nvGraphicFramePr>
        <p:xfrm>
          <a:off x="920750" y="4581525"/>
          <a:ext cx="8496300" cy="1295400"/>
        </p:xfrm>
        <a:graphic>
          <a:graphicData uri="http://schemas.openxmlformats.org/drawingml/2006/table">
            <a:tbl>
              <a:tblPr/>
              <a:tblGrid>
                <a:gridCol w="84963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5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do Setor Financeiro é transformada em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Instrumento do endividamento público utilizado como um sistema de desvio de recursos públicos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Arcabouço de privilégios: “Sistema da Dívida”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inédita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: Departamento de Contabilidade Governamental dos EUA revelou que US$ 16 trilhões foram secretamente repassados pelo Banco Central dos Estados Unidos – FED, </a:t>
            </a:r>
            <a:r>
              <a:rPr lang="pt-BR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Federal Reserve Bank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- para bancos e corporações norte-americanas, bem como para alguns bancos estrangeiros de diversos países a juros próximos de zero, no período de dezembro/2007 e junho/2010. </a:t>
            </a:r>
            <a:endParaRPr lang="es-EC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</a:t>
            </a:r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 realizado no contexto da Terceira Semana Social: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www.divida-auditoriacidada.org.br</a:t>
            </a:r>
            <a:endParaRPr lang="en-GB" sz="32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Passo importante, mas ainda não significa o cumprimento da Constituição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1026"/>
          <p:cNvSpPr txBox="1">
            <a:spLocks noChangeArrowheads="1"/>
          </p:cNvSpPr>
          <p:nvPr/>
        </p:nvSpPr>
        <p:spPr bwMode="auto">
          <a:xfrm>
            <a:off x="330200" y="214313"/>
            <a:ext cx="9575800" cy="1077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DÍVIDA: impede a vida digna e o atendimento aos direitos humanos</a:t>
            </a:r>
          </a:p>
        </p:txBody>
      </p:sp>
      <p:sp>
        <p:nvSpPr>
          <p:cNvPr id="43011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 onde veio toda essa dívida pública?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Quanto tomamos emprestado e quanto já pagamos?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 que realmente devemos?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contraiu tantos empréstimos?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Onde foram aplicados os recursos?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Quem se beneficiou desse endividamento? 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Qual a responsabilidade dos credores e organismos internacionais nesse processo? </a:t>
            </a:r>
          </a:p>
          <a:p>
            <a:pPr algn="ctr" eaLnBrk="0" hangingPunct="0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responderá essas questões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EQUADOR – Lição de Soberania</a:t>
            </a:r>
          </a:p>
          <a:p>
            <a:pPr algn="ctr" eaLnBrk="0" hangingPunct="0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Comissão de Auditoria Oficial criada por Decreto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Proposta Soberana de reconhecimento de no máximo 30% da dívida externa representada pelos Bônus 2012 e 2030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Economia de US$ 7,7 bilhões nos próximos 20 anos</a:t>
            </a:r>
          </a:p>
          <a:p>
            <a:pPr algn="just" eaLnBrk="0" hangingPunct="0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Aumento gastos sociais, principalmente Saúde e Educação</a:t>
            </a:r>
          </a:p>
          <a:p>
            <a:pPr algn="ctr" eaLnBrk="0" hangingPunct="0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13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NECESSIDADE DE PARTICIPAÇÃO DA SOCIEDADE CIVIL PARA EXIGIR A COMPLETA INVESTIGAÇÃO DA DÍVIDA PÚBLICA E A AUDITORIA PREVISTA NA CONSTITUIÇÃO FEDERAL </a:t>
            </a:r>
            <a:endParaRPr lang="es-EC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584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Dívida: Articulação e participação social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000125"/>
            <a:ext cx="9072562" cy="5643563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4 Rectángulo"/>
          <p:cNvSpPr>
            <a:spLocks noChangeArrowheads="1"/>
          </p:cNvSpPr>
          <p:nvPr/>
        </p:nvSpPr>
        <p:spPr bwMode="auto">
          <a:xfrm>
            <a:off x="238125" y="6643688"/>
            <a:ext cx="9667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FF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  <a:ea typeface="Arial Unicode MS" pitchFamily="34" charset="-128"/>
                <a:cs typeface="Arial Unicode MS" pitchFamily="34" charset="-128"/>
              </a:rPr>
              <a:t>Fonte: Banco Central (abri/2010) e Secretaria de Previdência Complementar (Estatística Mensal– Dez/2009)</a:t>
            </a: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0" y="928688"/>
            <a:ext cx="7572375" cy="550068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sp>
        <p:nvSpPr>
          <p:cNvPr id="47108" name="3 Rectángulo"/>
          <p:cNvSpPr>
            <a:spLocks noChangeArrowheads="1"/>
          </p:cNvSpPr>
          <p:nvPr/>
        </p:nvSpPr>
        <p:spPr bwMode="auto">
          <a:xfrm>
            <a:off x="0" y="214313"/>
            <a:ext cx="9906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Pública Brasileira: Quem detém os títulos?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285750"/>
            <a:ext cx="97059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COMO SÃO DEFINIDAS AS TAXAS DE JUROS???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20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Convidados à 36ª Reunião do Banco Central com analistas independentes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560388" y="6421438"/>
            <a:ext cx="8785225" cy="3079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Ofício 969.1/2009-BCB/Diret, de 25/11/2009 (nomes dos convidados) e pesquisas na internet (cargos).</a:t>
            </a:r>
          </a:p>
        </p:txBody>
      </p:sp>
      <p:pic>
        <p:nvPicPr>
          <p:cNvPr id="4813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0" y="1214438"/>
            <a:ext cx="7874000" cy="504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“Sistema da Dívida” e democratizar o conhecimento da realidade financeira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pitchFamily="34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pitchFamily="34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pitchFamily="34" charset="0"/>
              </a:rPr>
              <a:t>www.divida-auditoriacidada.org.br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GLOBAL</a:t>
            </a:r>
          </a:p>
          <a:p>
            <a:pPr defTabSz="449263" eaLnBrk="0" hangingPunct="0">
              <a:spcBef>
                <a:spcPts val="1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Diante da 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CRISE DA DÍVIDA</a:t>
            </a: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para destinar recursos ao  pagamento da dívida: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Corte de gastos sociais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Congelamento e redução dos salários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Demissões 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Reformas da Previdência</a:t>
            </a:r>
          </a:p>
          <a:p>
            <a:pPr lvl="1" algn="just" defTabSz="449263" eaLnBrk="0" hangingPunct="0">
              <a:spcBef>
                <a:spcPts val="6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Comprometimento dos Fundos de Pensão</a:t>
            </a: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EUROPA: REAÇÃO DA CLASSE TRABALHADORA </a:t>
            </a:r>
          </a:p>
          <a:p>
            <a:pPr algn="ctr" defTabSz="449263" eaLnBrk="0" hangingPunct="0"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GREVE GERAL</a:t>
            </a:r>
          </a:p>
        </p:txBody>
      </p:sp>
      <p:pic>
        <p:nvPicPr>
          <p:cNvPr id="6147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   Grécia                            Irlanda	                      França</a:t>
            </a:r>
          </a:p>
        </p:txBody>
      </p:sp>
      <p:sp>
        <p:nvSpPr>
          <p:cNvPr id="7171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        Portugal                          Inglaterra	                   Espanha</a:t>
            </a:r>
          </a:p>
        </p:txBody>
      </p:sp>
      <p:sp>
        <p:nvSpPr>
          <p:cNvPr id="7172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Conjuntura Atual – EUROPA</a:t>
            </a:r>
          </a:p>
          <a:p>
            <a:pPr algn="ctr" eaLnBrk="0" hangingPunct="0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(FMI, CE, Governos e Bancos)</a:t>
            </a:r>
          </a:p>
        </p:txBody>
      </p:sp>
      <p:pic>
        <p:nvPicPr>
          <p:cNvPr id="7173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7174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7175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7176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7177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  <p:pic>
        <p:nvPicPr>
          <p:cNvPr id="7178" name="Picture 2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52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925" algn="ctr" defTabSz="449263" eaLnBrk="0" hangingPunct="0">
              <a:spcBef>
                <a:spcPts val="24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REAÇÕES POPULARES - Europa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GRÉCIA: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Mobilização social pela criação de comissão para auditar a dívida pública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IRLANDA: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comissão popular de auditoria da dívida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ISLÂNDIA:</a:t>
            </a: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Referendo eleitoral decide não pagar dívida feita para salvar bancos</a:t>
            </a:r>
          </a:p>
          <a:p>
            <a:pPr marL="34925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PARLAMENTARES EUROPEUS: </a:t>
            </a: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"[querem] que famílias paguem por erros de bancos. Os islandeses não entendem assim". (Marisa Matias)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4925" algn="ct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"Ninguém debateu se os pagadores de impostos devem resgatar instituições financeiras (...) Espero que o espírito de luta dos islandeses se espalhe.” (Eva Joly) </a:t>
            </a:r>
          </a:p>
          <a:p>
            <a:pPr marL="34925" algn="r" defTabSz="449263" eaLnBrk="0" hangingPunct="0">
              <a:spcBef>
                <a:spcPts val="2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4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Folha Online de 23/04/2011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SITUAÇÃO ATUAL – BRASIL</a:t>
            </a:r>
          </a:p>
          <a:p>
            <a:pPr algn="ctr" defTabSz="449263" eaLnBrk="0" hangingPunct="0">
              <a:spcBef>
                <a:spcPts val="18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Governo não admite crise da dívida, mas qual a razão para: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Privilégio na destinação recursos para a dívida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Juros mais elevados do mundo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Carga tributária elevada e regressiva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Ausência de retorno em bens e serviços públicos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Contigenciamento de gastos sociais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Congelamento salários setor público 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Prioridade para Metas de “Superávit Primário” e “Inflação”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Reformas neoliberais: Previdência, Privatizações</a:t>
            </a:r>
          </a:p>
          <a:p>
            <a:pPr algn="just" defTabSz="449263" eaLnBrk="0" hangingPunct="0">
              <a:spcBef>
                <a:spcPts val="12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Ausência de controle de capitais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10243" name="Text Box 12"/>
          <p:cNvSpPr txBox="1">
            <a:spLocks noChangeArrowheads="1"/>
          </p:cNvSpPr>
          <p:nvPr/>
        </p:nvSpPr>
        <p:spPr bwMode="auto">
          <a:xfrm>
            <a:off x="0" y="6381750"/>
            <a:ext cx="9906000" cy="2762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10245" name="Picture 2" descr="http://www.divida-auditoriacidada.org.br/config/Evolucao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357188"/>
            <a:ext cx="9072562" cy="595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76963" y="4286250"/>
            <a:ext cx="3133725" cy="709613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Pagamento antecipado ao FMI e resgates com ágio</a:t>
            </a:r>
            <a:endParaRPr lang="pt-BR" sz="160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8239125" y="3929063"/>
            <a:ext cx="0" cy="3603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513138" y="2643188"/>
            <a:ext cx="2057400" cy="132556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Elevação juros</a:t>
            </a:r>
          </a:p>
          <a:p>
            <a:pPr algn="ctr" defTabSz="449263" eaLnBrk="0" hangingPunct="0">
              <a:buClr>
                <a:srgbClr val="FF00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 Conversão da dívida pública e privada para BC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H="1">
            <a:off x="3224213" y="3933825"/>
            <a:ext cx="865187" cy="1079500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38313" y="2643188"/>
            <a:ext cx="1512887" cy="70961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1500"/>
              </a:spcBef>
              <a:buClr>
                <a:srgbClr val="FF00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chemeClr val="bg2"/>
                </a:solidFill>
                <a:latin typeface="Tahoma" pitchFamily="34" charset="0"/>
                <a:cs typeface="Tahoma" pitchFamily="34" charset="0"/>
              </a:rPr>
              <a:t>Dívida da ditadura</a:t>
            </a:r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 flipH="1">
            <a:off x="2073275" y="3357563"/>
            <a:ext cx="0" cy="2087562"/>
          </a:xfrm>
          <a:prstGeom prst="line">
            <a:avLst/>
          </a:prstGeom>
          <a:noFill/>
          <a:ln w="5724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s-EC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17158</TotalTime>
  <Words>3696</Words>
  <Application>Microsoft Office PowerPoint</Application>
  <PresentationFormat>A4 (210 x 297 mm)</PresentationFormat>
  <Paragraphs>715</Paragraphs>
  <Slides>49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49</vt:i4>
      </vt:variant>
    </vt:vector>
  </HeadingPairs>
  <TitlesOfParts>
    <vt:vector size="57" baseType="lpstr">
      <vt:lpstr>Times New Roman</vt:lpstr>
      <vt:lpstr>Arial</vt:lpstr>
      <vt:lpstr>Verdana</vt:lpstr>
      <vt:lpstr>Tahoma</vt:lpstr>
      <vt:lpstr>Arial Unicode MS</vt:lpstr>
      <vt:lpstr>Wingdings</vt:lpstr>
      <vt:lpstr>Calibri</vt:lpstr>
      <vt:lpstr>Pulso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Orçamento Geral da União – Gastos Selecionados (R$ milhões) 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User</cp:lastModifiedBy>
  <cp:revision>1282</cp:revision>
  <cp:lastPrinted>2008-11-20T19:12:03Z</cp:lastPrinted>
  <dcterms:created xsi:type="dcterms:W3CDTF">2001-11-19T18:24:28Z</dcterms:created>
  <dcterms:modified xsi:type="dcterms:W3CDTF">2012-06-28T17:53:25Z</dcterms:modified>
</cp:coreProperties>
</file>