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693" r:id="rId2"/>
    <p:sldId id="904" r:id="rId3"/>
    <p:sldId id="942" r:id="rId4"/>
    <p:sldId id="948" r:id="rId5"/>
    <p:sldId id="900" r:id="rId6"/>
    <p:sldId id="937" r:id="rId7"/>
    <p:sldId id="938" r:id="rId8"/>
    <p:sldId id="943" r:id="rId9"/>
    <p:sldId id="944" r:id="rId10"/>
    <p:sldId id="945" r:id="rId11"/>
    <p:sldId id="946" r:id="rId12"/>
    <p:sldId id="947" r:id="rId13"/>
    <p:sldId id="953" r:id="rId14"/>
    <p:sldId id="797" r:id="rId15"/>
    <p:sldId id="828" r:id="rId16"/>
    <p:sldId id="877" r:id="rId17"/>
    <p:sldId id="854" r:id="rId18"/>
    <p:sldId id="930" r:id="rId19"/>
    <p:sldId id="915" r:id="rId20"/>
    <p:sldId id="916" r:id="rId21"/>
    <p:sldId id="949" r:id="rId22"/>
    <p:sldId id="950" r:id="rId23"/>
    <p:sldId id="951" r:id="rId24"/>
    <p:sldId id="952" r:id="rId25"/>
    <p:sldId id="869" r:id="rId26"/>
    <p:sldId id="870" r:id="rId27"/>
    <p:sldId id="929" r:id="rId28"/>
    <p:sldId id="794" r:id="rId29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92D050"/>
    <a:srgbClr val="334F15"/>
    <a:srgbClr val="FF0000"/>
    <a:srgbClr val="FFFF00"/>
    <a:srgbClr val="CC00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786" y="-270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7213C1C-FAE2-4040-865F-BB2A402D3B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CC26F60-338D-455B-9C39-2197ED96CF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105117C0-45B1-4F0F-94EB-3F48A480424A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EDFB96B1-4551-4E5D-931B-06A564FC2035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11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E363730D-2581-4AE2-A297-587EBCFA1806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12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C4B7B0A1-30BF-49EF-989B-2748A9BFF572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13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355B39FC-B44F-4669-A245-AA76CB221B4B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14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>
              <a:buFont typeface="Times New Roman" pitchFamily="18" charset="0"/>
              <a:buNone/>
            </a:pPr>
            <a:fld id="{9DF067C7-88EE-4615-B1C7-EEC6D641314C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 defTabSz="942975" eaLnBrk="0" hangingPunct="0">
                <a:buFont typeface="Times New Roman" pitchFamily="18" charset="0"/>
                <a:buNone/>
              </a:pPr>
              <a:t>15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CaixaDeTexto 4"/>
          <p:cNvSpPr txBox="1">
            <a:spLocks noChangeArrowheads="1"/>
          </p:cNvSpPr>
          <p:nvPr/>
        </p:nvSpPr>
        <p:spPr bwMode="auto">
          <a:xfrm>
            <a:off x="928688" y="4640263"/>
            <a:ext cx="50006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1º LUGAR: QUAL A SITUAÇÃO DO PAÍS (Independentemente da atual crise)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Desde anos 80: SÉRIA CRISE DE ENDIVIDAMENTO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DÍVIDA É O CENTRO DOS PROBLEMAS NACIONAIS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BRIZOLA: É O PROBLEMA DO BRASIL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ATUAL CRISE APROFUNDA O PROBLEMA QUE JÁ ESTÁ INSTALADO HÁ 30 ANOS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ORÇAMENTO DA UNIÃO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É através dele que o governo decide as prioridades.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Todas as políticas públicas de que dependem o desenvolvimento e o bem-estar passam pelo Orçamento.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dados: Predominância da Dívida Pública: MAIOR GASTO É O FINANCEIRO (AINDA QUE NÃO ESTEJA AÍ A ROLAGEM)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Observação: Os juros considerados como despesa no orçamento executado incluem os juros pagos por meio de emissão de novos títulos (porque o superávit não é suficiente). 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TOTAL DO ORÇAMENTO EXECUTADO EM 2008: R$ 924 Bilhões</a:t>
            </a:r>
          </a:p>
          <a:p>
            <a:endParaRPr lang="pt-BR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Espaço Reservado para Anotações 2"/>
          <p:cNvSpPr>
            <a:spLocks noGrp="1"/>
          </p:cNvSpPr>
          <p:nvPr>
            <p:ph type="body" idx="3"/>
          </p:nvPr>
        </p:nvSpPr>
        <p:spPr>
          <a:xfrm>
            <a:off x="500063" y="4611688"/>
            <a:ext cx="5929312" cy="4602162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500" y="3332163"/>
          <a:ext cx="5715000" cy="157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</a:tblGrid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Item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Dez/2002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Abr/2009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Interna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42%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51,3%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Externa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15,5%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-13,8%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457292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</a:t>
                      </a:r>
                      <a:r>
                        <a:rPr lang="pt-BR" sz="1200" baseline="0" smtClean="0"/>
                        <a:t> Líquida do Setor Público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57,5%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37,5%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9975" y="711200"/>
            <a:ext cx="4346575" cy="3009900"/>
          </a:xfrm>
          <a:ln/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28688" y="3925888"/>
            <a:ext cx="5029200" cy="5145087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51204" name="Espaço Reservado para Número de Slide 3"/>
          <p:cNvSpPr txBox="1">
            <a:spLocks noGrp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/>
            <a:fld id="{72E071CF-700D-4DFA-A3CF-3516FF2FFBF4}" type="slidenum">
              <a:rPr lang="pt-BR" sz="1200" b="0">
                <a:solidFill>
                  <a:schemeClr val="tx1"/>
                </a:solidFill>
              </a:rPr>
              <a:pPr algn="r" defTabSz="942975" eaLnBrk="0" hangingPunct="0"/>
              <a:t>26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38A8B620-F9B7-4E80-8A01-1E2A18D8E2D0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28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F8ECF87F-AE98-49B2-9A02-A2D63D000541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9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6F36343F-AE5E-4973-8009-59268594C8FA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10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cs typeface="+mn-cs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config/DI2010.jpg/image_view_fullscree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ipeadata.gov.br/" TargetMode="External"/><Relationship Id="rId4" Type="http://schemas.openxmlformats.org/officeDocument/2006/relationships/hyperlink" Target="http://www2.camara.gov.br/atividade-legislativa/orcamentobrasil/orcamentouniao/estudos/2011/nt10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308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2700">
              <a:solidFill>
                <a:srgbClr val="FFFF00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sz="28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SINDISPREV/RS</a:t>
            </a:r>
          </a:p>
          <a:p>
            <a:pPr algn="ctr" eaLnBrk="0" hangingPunct="0"/>
            <a:r>
              <a:rPr lang="pt-BR" sz="28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Porto Alegre, 11 de novembro de 2011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836613"/>
            <a:ext cx="3287712" cy="35115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2052" name="CaixaDeTexto 3"/>
          <p:cNvSpPr txBox="1">
            <a:spLocks noChangeArrowheads="1"/>
          </p:cNvSpPr>
          <p:nvPr/>
        </p:nvSpPr>
        <p:spPr bwMode="auto">
          <a:xfrm>
            <a:off x="3873500" y="1789113"/>
            <a:ext cx="603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36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 DÍVIDA PÚBLICA E OS RECURSOS DA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330200" y="292100"/>
            <a:ext cx="9575800" cy="1077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Regulamentação da Emenda Constitucional nº 29/2000 – PLP 306/2008</a:t>
            </a: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330200" y="1844675"/>
            <a:ext cx="9575800" cy="49704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ts val="3000"/>
              </a:spcBef>
              <a:buFont typeface="Arial" charset="0"/>
              <a:buChar char="•"/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2008: Aprovado no Senado e na Comissão de Seguridade Social da Câmara, prevendo que a União deveria aplicar na saúde 10% das receitas correntes brutas, o que implicaria em um aumento de cerca de R$ 40 bilhões anuais para a saúde;</a:t>
            </a:r>
          </a:p>
          <a:p>
            <a:pPr marL="342900" indent="-342900" algn="just" eaLnBrk="0" hangingPunct="0">
              <a:spcBef>
                <a:spcPts val="3000"/>
              </a:spcBef>
              <a:buFont typeface="Arial" charset="0"/>
              <a:buChar char="•"/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Quando a proposta chegou ao Plenário da Câmara, a base do governo rejeitou esta proposta e manteve a regra atual (valor apurado no ano anterior, corrigido pela variação nominal do Produto Interno Bruto – PIB)</a:t>
            </a:r>
          </a:p>
          <a:p>
            <a:pPr marL="342900" indent="-342900" algn="just" eaLnBrk="0" hangingPunct="0">
              <a:spcBef>
                <a:spcPts val="3000"/>
              </a:spcBef>
              <a:buFont typeface="Arial" charset="0"/>
              <a:buChar char="•"/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Qualquer aumento nos recursos da saúde ficou condicionado à criação de uma nova CPMF (“CSS”)</a:t>
            </a:r>
          </a:p>
          <a:p>
            <a:pPr marL="342900" indent="-342900" algn="just" eaLnBrk="0" hangingPunct="0">
              <a:spcBef>
                <a:spcPts val="3000"/>
              </a:spcBef>
              <a:buFont typeface="Arial" charset="0"/>
              <a:buChar char="•"/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Em setembro de 2011, a CSS foi rejeitada e o PLP retornou ao Senado, que decidirá sobre o formato final do texto.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92100"/>
            <a:ext cx="9575800" cy="1077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Regulamentação da Emenda Constitucional nº 29/2000 – PLP 306/2008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844675"/>
            <a:ext cx="9575800" cy="5048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3000"/>
              </a:spcBef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PONTO POSITIVO: Obriga o cumprimento, pelos entes federados, dos mínimos constitucionais, sem inclusão de despesas estranhas à área da saúde, como saneamento, previdência dos servidores, limpeza urbana, etc.</a:t>
            </a:r>
          </a:p>
          <a:p>
            <a:pPr algn="just" eaLnBrk="0" hangingPunct="0">
              <a:spcBef>
                <a:spcPts val="3000"/>
              </a:spcBef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Notícia do Jornal O Dia, 19/9/2011: </a:t>
            </a:r>
          </a:p>
          <a:p>
            <a:pPr algn="just" eaLnBrk="0" hangingPunct="0">
              <a:spcBef>
                <a:spcPts val="3000"/>
              </a:spcBef>
            </a:pPr>
            <a:r>
              <a:rPr lang="pt-BR" sz="1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18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Muitos estados, contudo, não conseguem destinar os 12% previstos pelo texto constitucional. Em 2009 (...) apenas 10,59% das receitas do Piauí foram destinadas para a saúde, o terceiro menor percentual do País. O último no ranking de investimentos na saúde foi o Rio Grande do Sul, que reservou apenas 5% de suas receitas para o setor. Além do Piauí e do Rio Grande do Sul, os demais Estados que não cumpriram a Emenda Constitucional naquele ano foram: Paraná (10,72% aplicados em saúde), Espírito Santo (11,93%), Goiás (10,25%), Pará (10,86%), Maranhão (11,73%), Minas Gerais (11,03%), São Paulo (11,57%) e Rio de Janeiro (11,83%). Somados todos os recursos não aplicados pelos Estados, segundo cálculos da Folha de São Paulo, chega-se ao montante de R$ 2 bilhões que deixaram de ser investidos na saúde em 2009</a:t>
            </a: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26"/>
          <p:cNvSpPr txBox="1">
            <a:spLocks noChangeArrowheads="1"/>
          </p:cNvSpPr>
          <p:nvPr/>
        </p:nvSpPr>
        <p:spPr bwMode="auto">
          <a:xfrm>
            <a:off x="330200" y="292100"/>
            <a:ext cx="9575800" cy="1077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Regulamentação da Emenda Constitucional nº 29/2000 – PLP 306/2008</a:t>
            </a:r>
          </a:p>
        </p:txBody>
      </p:sp>
      <p:sp>
        <p:nvSpPr>
          <p:cNvPr id="13315" name="Text Box 1027"/>
          <p:cNvSpPr txBox="1">
            <a:spLocks noChangeArrowheads="1"/>
          </p:cNvSpPr>
          <p:nvPr/>
        </p:nvSpPr>
        <p:spPr bwMode="auto">
          <a:xfrm>
            <a:off x="330200" y="1549400"/>
            <a:ext cx="9575800" cy="530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3000"/>
              </a:spcBef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PONTO NEGATIVO: </a:t>
            </a:r>
          </a:p>
          <a:p>
            <a:pPr algn="just" eaLnBrk="0" hangingPunct="0">
              <a:spcBef>
                <a:spcPts val="3000"/>
              </a:spcBef>
            </a:pPr>
            <a:r>
              <a:rPr lang="pt-BR" sz="22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 6º, § 2º - Fica excluída da base de cálculo do percentual a ser aplicado pelos Estados e pelo Distrito Federal, anualmente, nas ações e serviços públicos de saúde, previstos no caput, a distribuição de recursos definidos, no âmbito dos Estados e do Distrito Federal, para compor o Fundo de Valorização dos Profissionais da Educação – FUNDEB, na forma prevista no art. 60 do Ato das Disposições Transitórias da Constituição Federal.</a:t>
            </a:r>
          </a:p>
          <a:p>
            <a:pPr algn="just" eaLnBrk="0" hangingPunct="0">
              <a:spcBef>
                <a:spcPts val="3000"/>
              </a:spcBef>
            </a:pPr>
            <a:r>
              <a:rPr lang="pt-BR" sz="22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§ 3º O disposto no § 2º vigorará pelo prazo de 5 (cinco) exercícios financeiros, contados da data da entrada em vigor desta Lei Complementar.</a:t>
            </a:r>
          </a:p>
          <a:p>
            <a:pPr algn="just" eaLnBrk="0" hangingPunct="0">
              <a:spcBef>
                <a:spcPts val="3000"/>
              </a:spcBef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Caso este dispositivo não for alterado pelo Senado e não for vetado pela Presidência da República, haverá um prejuízo de R$ 6 bilhões anuais para a área da saúde.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330200" y="2636838"/>
            <a:ext cx="9575800" cy="1077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DIANTE DA INSUFICIÊNCIA DE RECURSOS PARA A SAÚDE, QUAL A ALTERNATIVA?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330200" y="0"/>
            <a:ext cx="9575800" cy="1077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15363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 eaLnBrk="0" hangingPunct="0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100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www.divida-auditoriacidada.org.br</a:t>
            </a:r>
            <a:endParaRPr lang="en-GB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9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7"/>
          <p:cNvSpPr txBox="1">
            <a:spLocks noChangeArrowheads="1"/>
          </p:cNvSpPr>
          <p:nvPr/>
        </p:nvSpPr>
        <p:spPr bwMode="auto">
          <a:xfrm>
            <a:off x="166688" y="214313"/>
            <a:ext cx="9575800" cy="6570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EQUADOR – Lição de Soberania</a:t>
            </a:r>
          </a:p>
          <a:p>
            <a:pPr algn="ctr" eaLnBrk="0" hangingPunct="0">
              <a:spcBef>
                <a:spcPts val="1200"/>
              </a:spcBef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Comissão de Auditoria Oficial criada por Decreto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2009: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Proposta Soberana de reconhecimento de no máximo 30% da dívida externa representada pelos Bônus 2012 e 2030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95 % dos detentores aceitaram a proposta equatoriana, o que significou anulação de 70% dessa dívida com os bancos privados internacionais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Economia de US$ 7,7 bilhões nos próximos 20 anos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Aumento gastos sociais, principalmente Saúde e Educação</a:t>
            </a:r>
          </a:p>
          <a:p>
            <a:pPr algn="ctr" eaLnBrk="0" hangingPunct="0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3675" y="357188"/>
            <a:ext cx="9440863" cy="591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– CÂMARA DOS DEPUTADOS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Criada em Dez/2008 e Instalada em Ago/2009, por iniciativa do Dep. Ivan Valente (PSOL/SP)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Concluída em 11 de maio de 2010 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Identificação de graves indícios de ilegalidade da dívida pública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Momento atual: investigações do Ministério Público</a:t>
            </a:r>
          </a:p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NECESSIDADE DE PARTICIPAÇÃO DA SOCIEDADE CIVIL PARA EXIGIR A COMPLETA INVESTIGAÇÃO DA DÍVIDA PÚBLICA E A AUDITORIA PREVISTA NA CONSTITUIÇÃO FEDERAL </a:t>
            </a:r>
            <a:endParaRPr lang="es-EC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193675" y="188913"/>
            <a:ext cx="9440863" cy="5849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Dívida: Articulação e participação social</a:t>
            </a: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1000125"/>
            <a:ext cx="9072562" cy="5643563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0483" name="Text Box 12"/>
          <p:cNvSpPr txBox="1">
            <a:spLocks noChangeArrowheads="1"/>
          </p:cNvSpPr>
          <p:nvPr/>
        </p:nvSpPr>
        <p:spPr bwMode="auto">
          <a:xfrm>
            <a:off x="0" y="6381750"/>
            <a:ext cx="9906000" cy="2762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 - Nota para a Imprensa - Setor Externo - Quadro 51 e Séries Temporais - BC</a:t>
            </a:r>
          </a:p>
        </p:txBody>
      </p:sp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20485" name="Picture 2" descr="http://www.divida-auditoriacidada.org.br/config/Evolucao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357188"/>
            <a:ext cx="9072562" cy="595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176963" y="4286250"/>
            <a:ext cx="3133725" cy="709613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Pagamento antecipado ao FMI e resgates com ágio</a:t>
            </a:r>
            <a:endParaRPr lang="pt-BR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8239125" y="3929063"/>
            <a:ext cx="0" cy="3603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13138" y="2643188"/>
            <a:ext cx="2057400" cy="13255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Elevação juros</a:t>
            </a:r>
          </a:p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Conversão da dívida pública e privada para BC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3224213" y="3933825"/>
            <a:ext cx="865187" cy="107950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38313" y="2643188"/>
            <a:ext cx="1512887" cy="70961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Dívida da ditadura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2073275" y="3357563"/>
            <a:ext cx="0" cy="20875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5"/>
          <p:cNvSpPr txBox="1">
            <a:spLocks noChangeArrowheads="1"/>
          </p:cNvSpPr>
          <p:nvPr/>
        </p:nvSpPr>
        <p:spPr bwMode="auto">
          <a:xfrm>
            <a:off x="200025" y="3357563"/>
            <a:ext cx="892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   Grécia                            Irlanda	                      França</a:t>
            </a:r>
          </a:p>
        </p:txBody>
      </p:sp>
      <p:sp>
        <p:nvSpPr>
          <p:cNvPr id="3075" name="CaixaDeTexto 7"/>
          <p:cNvSpPr txBox="1">
            <a:spLocks noChangeArrowheads="1"/>
          </p:cNvSpPr>
          <p:nvPr/>
        </p:nvSpPr>
        <p:spPr bwMode="auto">
          <a:xfrm>
            <a:off x="344488" y="6165850"/>
            <a:ext cx="892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Portugal                          Inglaterra	                   Espanha</a:t>
            </a:r>
          </a:p>
        </p:txBody>
      </p:sp>
      <p:sp>
        <p:nvSpPr>
          <p:cNvPr id="3076" name="CaixaDeTexto 12"/>
          <p:cNvSpPr txBox="1">
            <a:spLocks noChangeArrowheads="1"/>
          </p:cNvSpPr>
          <p:nvPr/>
        </p:nvSpPr>
        <p:spPr bwMode="auto">
          <a:xfrm>
            <a:off x="0" y="188913"/>
            <a:ext cx="9906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Atual – EUROPA</a:t>
            </a:r>
          </a:p>
          <a:p>
            <a:pPr algn="ctr" eaLnBrk="0" hangingPunct="0">
              <a:lnSpc>
                <a:spcPts val="2200"/>
              </a:lnSpc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Manifestações  contra </a:t>
            </a:r>
            <a:r>
              <a:rPr lang="pt-BR" sz="280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Troika </a:t>
            </a: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(FMI, CE, Governos e Bancos)</a:t>
            </a:r>
          </a:p>
        </p:txBody>
      </p:sp>
      <p:pic>
        <p:nvPicPr>
          <p:cNvPr id="307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3" y="1643063"/>
            <a:ext cx="2628900" cy="176053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78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28775"/>
            <a:ext cx="2498725" cy="16462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79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" y="1643063"/>
            <a:ext cx="2536825" cy="16684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80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388" y="4437063"/>
            <a:ext cx="2530475" cy="17303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81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437063"/>
            <a:ext cx="2568575" cy="17446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82" name="Picture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7688" y="4365625"/>
            <a:ext cx="2019300" cy="18367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divida-auditoriacidada.org.br/config/DI201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8" y="285750"/>
            <a:ext cx="9453562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Banco Central - Nota para a Imprensa - Política Fiscal - Quadro 35.</a:t>
            </a: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24250" y="1500188"/>
            <a:ext cx="3857625" cy="1633537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  <a:cs typeface="Tahoma" pitchFamily="34" charset="0"/>
              </a:rPr>
              <a:t>CPI: 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Ausência de Contrapartida real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Mecanismos financeiros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Conflito de interesses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 Falta de transparência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238125" y="357188"/>
            <a:ext cx="94297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ctr" eaLnBrk="0" hangingPunct="0">
              <a:defRPr/>
            </a:pPr>
            <a:r>
              <a:rPr lang="pt-BR" sz="200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ASPECTOS LEGAIS ABORDADOS PELA CPI  </a:t>
            </a:r>
            <a:endParaRPr lang="es-EC" sz="200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r>
              <a:rPr lang="pt-BR" sz="20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Graves deficiências de controle e registro do endividamento público;</a:t>
            </a:r>
          </a:p>
          <a:p>
            <a:pPr indent="449263" algn="just" eaLnBrk="0" hangingPunct="0">
              <a:defRPr/>
            </a:pPr>
            <a:r>
              <a:rPr lang="pt-BR" sz="20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descumprimento de normas legais</a:t>
            </a:r>
            <a:endParaRPr lang="es-EC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r>
              <a:rPr lang="pt-BR" sz="20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Descumprimento de atribuições legais e constitucionais pelos órgãos de controle do endividamento público federal</a:t>
            </a:r>
            <a:endParaRPr lang="es-EC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r>
              <a:rPr lang="pt-BR" sz="20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Danos patrimoniais às finanças do país</a:t>
            </a:r>
            <a:endParaRPr lang="es-EC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r>
              <a:rPr lang="pt-BR" sz="20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Ilegalidades</a:t>
            </a:r>
            <a:endParaRPr lang="es-EC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r>
              <a:rPr lang="pt-BR" sz="20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Desrespeito aos Direitos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238125" y="576263"/>
            <a:ext cx="942975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ctr" eaLnBrk="0" hangingPunct="0">
              <a:defRPr/>
            </a:pPr>
            <a:r>
              <a:rPr lang="pt-BR" sz="200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DÍVIDA EXTERNA</a:t>
            </a:r>
          </a:p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Empréstimos contraídos por ditaduras</a:t>
            </a:r>
          </a:p>
          <a:p>
            <a:pPr indent="449263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Juros flutuantes (desrespeito ao Art. 62 da Convenção de Viena sobre o Direito dos Tratados)</a:t>
            </a:r>
          </a:p>
          <a:p>
            <a:pPr indent="449263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Estatização de Dívidas privadas</a:t>
            </a:r>
          </a:p>
          <a:p>
            <a:pPr indent="449263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Renegociações sem autorização legal</a:t>
            </a:r>
          </a:p>
          <a:p>
            <a:pPr indent="449263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Cláusulas de Ação Coletiva</a:t>
            </a:r>
          </a:p>
          <a:p>
            <a:pPr indent="449263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Pagamento antecipado com ágio de até 70%</a:t>
            </a:r>
          </a:p>
          <a:p>
            <a:pPr indent="449263" algn="just" eaLnBrk="0" hangingPunct="0">
              <a:buFontTx/>
              <a:buAutoNum type="arabicPeriod"/>
              <a:defRPr/>
            </a:pPr>
            <a:endParaRPr lang="pt-BR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223838" y="436563"/>
            <a:ext cx="9429750" cy="555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ctr" eaLnBrk="0" hangingPunct="0">
              <a:defRPr/>
            </a:pPr>
            <a:r>
              <a:rPr lang="pt-BR" sz="200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DÍVIDA INTERNA</a:t>
            </a:r>
          </a:p>
          <a:p>
            <a:pPr indent="449263" algn="just" eaLnBrk="0" hangingPunct="0">
              <a:spcBef>
                <a:spcPts val="1800"/>
              </a:spcBef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Juros sobre Juros – Ilegais conforme Súmula 121 do STF: “É vedada a capitalização de juros, ainda que expressamente convencionada.”</a:t>
            </a: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Participação preponderante de rentistas em reuniões promovidas pelo Banco Central para a definição de expectativas de inflação, crescimento e juros, que infuenciam o COPOM na definição das taxas de juros</a:t>
            </a: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Dívida interna feita pelo Banco Central (com juros mais altos do mundo) para financiar a compra de dólares das reservas internacionais, o que representa violação da Lei de Responsabilidade Fiscal, que impediu o BC de emitir títulos.</a:t>
            </a: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Contabilização de parte dos juros como se fossem amortizações</a:t>
            </a:r>
          </a:p>
          <a:p>
            <a:pPr marL="457200" indent="-457200" algn="just" eaLnBrk="0" hangingPunct="0">
              <a:buFontTx/>
              <a:buAutoNum type="arabicPeriod"/>
              <a:defRPr/>
            </a:pPr>
            <a:endParaRPr lang="pt-BR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250825" y="574675"/>
            <a:ext cx="942975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ctr" eaLnBrk="0" hangingPunct="0">
              <a:defRPr/>
            </a:pPr>
            <a:r>
              <a:rPr lang="pt-BR" sz="200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DÍVIDA DOS ESTADOS</a:t>
            </a:r>
          </a:p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eaLnBrk="0" hangingPunct="0">
              <a:buFontTx/>
              <a:buAutoNum type="arabicPeriod"/>
              <a:defRPr/>
            </a:pPr>
            <a:endParaRPr lang="pt-BR" sz="2000" b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eaLnBrk="0" hangingPunct="0">
              <a:buFontTx/>
              <a:buAutoNum type="arabicPeriod"/>
              <a:defRPr/>
            </a:pPr>
            <a:endParaRPr lang="pt-BR" sz="2000" b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Nos anos 90, a dívida dos estados já explodia devido às altas taxas de juros estabelecidas pela esfera federal.</a:t>
            </a: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Após a renegociação com a União, em finais dos anos 90, as taxas de juros de 6% a 9% ao ano mais a inflação medida pelo IGP-DI causaram custo excessivo aos estados. O IGP-DI se mostrou um índice volátil.</a:t>
            </a:r>
            <a:endParaRPr lang="pt-BR" sz="20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Caso a correção tivesse dado pelo IPCA, tal dívida seria cerca de R$ 100 bilhões menor.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4 Rectángulo"/>
          <p:cNvSpPr>
            <a:spLocks noChangeArrowheads="1"/>
          </p:cNvSpPr>
          <p:nvPr/>
        </p:nvSpPr>
        <p:spPr bwMode="auto">
          <a:xfrm>
            <a:off x="238125" y="6643688"/>
            <a:ext cx="9667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Fonte: Banco Central (abri/2010) e Secretaria de Previdência Complementar (Estatística Mensal– Dez/2009)</a:t>
            </a:r>
          </a:p>
        </p:txBody>
      </p:sp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357188"/>
            <a:ext cx="7572375" cy="607218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0" y="260350"/>
            <a:ext cx="9705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COMO SÃO DEFINIDAS AS TAXAS DE JUROS???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Convidados à 36ª Reunião do Banco Central com analistas independentes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560388" y="6421438"/>
            <a:ext cx="8785225" cy="30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Ofício 969.1/2009-BCB/Diret, de 25/11/2009 (nomes dos convidados) e pesquisas na internet (cargos).</a:t>
            </a:r>
          </a:p>
        </p:txBody>
      </p:sp>
      <p:pic>
        <p:nvPicPr>
          <p:cNvPr id="2765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1214438"/>
            <a:ext cx="7874000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40863" cy="6496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CONCLUSÃO</a:t>
            </a:r>
          </a:p>
          <a:p>
            <a:pPr lvl="1" algn="ctr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Traçar estratégia de combate</a:t>
            </a:r>
            <a:b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</a:b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ao projeto do governo de retirar nossos direitos 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para combater o foco dos problemas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Auditoria da Dívida Pública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Investigações pelo Ministério Público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Rever a política monetária e fiscal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Ampliar investimentos reais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Garantir serviços públicos de qualidade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Atender Direitos Humanos 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TRANSPARÊNCIA</a:t>
            </a:r>
            <a:endParaRPr lang="es-EC" sz="20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3924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pt-BR" i="1"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>
                <a:solidFill>
                  <a:srgbClr val="FFFFFF"/>
                </a:solidFill>
                <a:latin typeface="Verdana" pitchFamily="34" charset="0"/>
              </a:rPr>
              <a:t>www.divida-auditoriacidada.org.br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3050" y="333375"/>
            <a:ext cx="9440863" cy="6356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SITUAÇÃO ATUAL – BRASIL</a:t>
            </a: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Governo não admite crise da dívida, mas qual a razão para: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Privilégio na destinação recursos para a dívida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mais elevados do mundo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Carga tributária elevada e regressiva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Ausência de retorno em bens e serviços públicos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Contigenciamento de gastos sociais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Congelamento salários setor público 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Prioridade para Metas de “Superávit Primário” e “Inflação”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Reformas neoliberais: Previdência, Privatizações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3675" y="33338"/>
            <a:ext cx="9440863" cy="585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financia o Estado?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650" y="908050"/>
            <a:ext cx="9151938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CaixaDeTexto 1"/>
          <p:cNvSpPr txBox="1">
            <a:spLocks noChangeArrowheads="1"/>
          </p:cNvSpPr>
          <p:nvPr/>
        </p:nvSpPr>
        <p:spPr bwMode="auto">
          <a:xfrm>
            <a:off x="1568450" y="3138488"/>
            <a:ext cx="46085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Imp. de Importação, IPI, IOF, CPMF, Cofins, PIS, CIDE, ICMS, ISS, IRPF, IRRF</a:t>
            </a:r>
          </a:p>
        </p:txBody>
      </p:sp>
      <p:sp>
        <p:nvSpPr>
          <p:cNvPr id="5125" name="CaixaDeTexto 3"/>
          <p:cNvSpPr txBox="1">
            <a:spLocks noChangeArrowheads="1"/>
          </p:cNvSpPr>
          <p:nvPr/>
        </p:nvSpPr>
        <p:spPr bwMode="auto">
          <a:xfrm>
            <a:off x="3008313" y="4316413"/>
            <a:ext cx="4176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2"/>
                </a:solidFill>
              </a:rPr>
              <a:t>IR (Capital e outros), CSLL</a:t>
            </a:r>
          </a:p>
        </p:txBody>
      </p:sp>
      <p:sp>
        <p:nvSpPr>
          <p:cNvPr id="5126" name="CaixaDeTexto 4"/>
          <p:cNvSpPr txBox="1">
            <a:spLocks noChangeArrowheads="1"/>
          </p:cNvSpPr>
          <p:nvPr/>
        </p:nvSpPr>
        <p:spPr bwMode="auto">
          <a:xfrm>
            <a:off x="2073275" y="5013325"/>
            <a:ext cx="4103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FFFFFF"/>
                </a:solidFill>
              </a:rPr>
              <a:t>Outros (inclui INSS e FGTS)</a:t>
            </a:r>
          </a:p>
        </p:txBody>
      </p:sp>
      <p:sp>
        <p:nvSpPr>
          <p:cNvPr id="5127" name="CaixaDeTexto 5"/>
          <p:cNvSpPr txBox="1">
            <a:spLocks noChangeArrowheads="1"/>
          </p:cNvSpPr>
          <p:nvPr/>
        </p:nvSpPr>
        <p:spPr bwMode="auto">
          <a:xfrm>
            <a:off x="2289175" y="5483225"/>
            <a:ext cx="453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2"/>
                </a:solidFill>
              </a:rPr>
              <a:t>ITR, IPVA, ITCD, IPTU, ITBI</a:t>
            </a:r>
          </a:p>
        </p:txBody>
      </p:sp>
      <p:sp>
        <p:nvSpPr>
          <p:cNvPr id="5128" name="CaixaDeTexto 6"/>
          <p:cNvSpPr txBox="1">
            <a:spLocks noChangeArrowheads="1"/>
          </p:cNvSpPr>
          <p:nvPr/>
        </p:nvSpPr>
        <p:spPr bwMode="auto">
          <a:xfrm>
            <a:off x="560388" y="65690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5129" name="CaixaDeTexto 4"/>
          <p:cNvSpPr txBox="1">
            <a:spLocks noChangeArrowheads="1"/>
          </p:cNvSpPr>
          <p:nvPr/>
        </p:nvSpPr>
        <p:spPr bwMode="auto">
          <a:xfrm>
            <a:off x="560388" y="6559550"/>
            <a:ext cx="8856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>
                <a:solidFill>
                  <a:srgbClr val="FFFFFF"/>
                </a:solidFill>
              </a:rPr>
              <a:t>Fonte: Secretaria da Receita Federal e Banco Central. Elaboração: Auditoria Cidadã da Dívida.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857250"/>
            <a:ext cx="821531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8" name="Text Box 12"/>
          <p:cNvSpPr txBox="1">
            <a:spLocks noChangeArrowheads="1"/>
          </p:cNvSpPr>
          <p:nvPr/>
        </p:nvSpPr>
        <p:spPr bwMode="auto">
          <a:xfrm>
            <a:off x="0" y="6357938"/>
            <a:ext cx="9906000" cy="6397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Inclui o “refinanciamento” ou “rolagem” – Total do Orçamento 2010 = R$ 1,414 Trilhões</a:t>
            </a: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SIAFI - Banco de Dados Access p/ download (execução do Orçamento da União) – Disponível em http://www.camara.gov.br/internet/orcament/bd/exe2010mdb.EXE. Elaboração: Auditoria Cidadã da Dívida</a:t>
            </a:r>
          </a:p>
        </p:txBody>
      </p: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1497013" y="5589588"/>
            <a:ext cx="2071687" cy="368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/>
              <a:t>R$ 635 bilhões</a:t>
            </a:r>
          </a:p>
        </p:txBody>
      </p:sp>
      <p:cxnSp>
        <p:nvCxnSpPr>
          <p:cNvPr id="6150" name="Conector de seta reta 7"/>
          <p:cNvCxnSpPr>
            <a:cxnSpLocks noChangeShapeType="1"/>
          </p:cNvCxnSpPr>
          <p:nvPr/>
        </p:nvCxnSpPr>
        <p:spPr bwMode="auto">
          <a:xfrm rot="10800000" flipV="1">
            <a:off x="2865438" y="5157788"/>
            <a:ext cx="574675" cy="360362"/>
          </a:xfrm>
          <a:prstGeom prst="straightConnector1">
            <a:avLst/>
          </a:prstGeom>
          <a:noFill/>
          <a:ln w="41275" cap="sq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6151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8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Executado em 2010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0" y="6488113"/>
            <a:ext cx="9906000" cy="3698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800">
                <a:solidFill>
                  <a:schemeClr val="tx1"/>
                </a:solidFill>
              </a:rPr>
              <a:t>   </a:t>
            </a:r>
            <a:endParaRPr lang="pt-BR" sz="1400">
              <a:solidFill>
                <a:schemeClr val="tx1"/>
              </a:solidFill>
            </a:endParaRPr>
          </a:p>
        </p:txBody>
      </p:sp>
      <p:sp>
        <p:nvSpPr>
          <p:cNvPr id="27652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Superávit 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da Seguridade Social em 2010 = R$ </a:t>
            </a:r>
            <a:r>
              <a:rPr lang="pt-BR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58 </a:t>
            </a:r>
            <a:r>
              <a:rPr lang="pt-BR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bilhões</a:t>
            </a:r>
          </a:p>
          <a:p>
            <a:pPr algn="ctr">
              <a:defRPr/>
            </a:pPr>
            <a:r>
              <a:rPr lang="pt-BR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Recursos retirados pela DRU: R$ 45 bilhões</a:t>
            </a:r>
            <a:endParaRPr lang="pt-BR" dirty="0">
              <a:solidFill>
                <a:srgbClr val="92D05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" y="1025525"/>
            <a:ext cx="90027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ixaDeTexto 5"/>
          <p:cNvSpPr txBox="1">
            <a:spLocks noChangeArrowheads="1"/>
          </p:cNvSpPr>
          <p:nvPr/>
        </p:nvSpPr>
        <p:spPr bwMode="auto">
          <a:xfrm>
            <a:off x="488950" y="6386513"/>
            <a:ext cx="34559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600">
                <a:solidFill>
                  <a:srgbClr val="00B050"/>
                </a:solidFill>
              </a:rPr>
              <a:t>Fonte: ANFIP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8195" name="Text Box 12"/>
          <p:cNvSpPr txBox="1">
            <a:spLocks noChangeArrowheads="1"/>
          </p:cNvSpPr>
          <p:nvPr/>
        </p:nvSpPr>
        <p:spPr bwMode="auto">
          <a:xfrm>
            <a:off x="0" y="6488113"/>
            <a:ext cx="9906000" cy="3698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800">
                <a:solidFill>
                  <a:schemeClr val="tx1"/>
                </a:solidFill>
              </a:rPr>
              <a:t>   </a:t>
            </a:r>
            <a:endParaRPr lang="pt-BR" sz="1400">
              <a:solidFill>
                <a:schemeClr val="tx1"/>
              </a:solidFill>
            </a:endParaRPr>
          </a:p>
        </p:txBody>
      </p:sp>
      <p:sp>
        <p:nvSpPr>
          <p:cNvPr id="28676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O SUPERÁVIT DA SEGURIDADE SOCIAL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" y="692150"/>
            <a:ext cx="9001125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0" y="6488113"/>
            <a:ext cx="9906000" cy="3698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800">
                <a:solidFill>
                  <a:schemeClr val="tx1"/>
                </a:solidFill>
              </a:rPr>
              <a:t>   </a:t>
            </a:r>
            <a:endParaRPr lang="pt-BR" sz="1400">
              <a:solidFill>
                <a:schemeClr val="tx1"/>
              </a:solidFill>
            </a:endParaRPr>
          </a:p>
        </p:txBody>
      </p:sp>
      <p:sp>
        <p:nvSpPr>
          <p:cNvPr id="28676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OS RECURSOS DA SAÚDE AUMENTARAM ???? </a:t>
            </a:r>
          </a:p>
          <a:p>
            <a:pPr algn="ctr">
              <a:defRPr/>
            </a:pPr>
            <a:r>
              <a:rPr lang="pt-BR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PARA QUE SERVIU A CPMF ????</a:t>
            </a:r>
            <a:endParaRPr lang="pt-BR" dirty="0">
              <a:solidFill>
                <a:srgbClr val="92D05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8088" y="1169988"/>
            <a:ext cx="7848600" cy="470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2" name="CaixaDeTexto 1"/>
          <p:cNvSpPr txBox="1">
            <a:spLocks noChangeArrowheads="1"/>
          </p:cNvSpPr>
          <p:nvPr/>
        </p:nvSpPr>
        <p:spPr bwMode="auto">
          <a:xfrm>
            <a:off x="868363" y="6021388"/>
            <a:ext cx="90376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>
                <a:solidFill>
                  <a:schemeClr val="tx1"/>
                </a:solidFill>
              </a:rPr>
              <a:t>Fonte: Nota Técnica nº 10, de 2011 – Consultoria de Orçamento da Câmara dos Deputados, pág 37, disponível em:</a:t>
            </a:r>
          </a:p>
          <a:p>
            <a:r>
              <a:rPr lang="pt-BR" sz="1400">
                <a:solidFill>
                  <a:schemeClr val="tx1"/>
                </a:solidFill>
              </a:rPr>
              <a:t> </a:t>
            </a:r>
            <a:r>
              <a:rPr lang="pt-BR" sz="1400">
                <a:solidFill>
                  <a:schemeClr val="tx1"/>
                </a:solidFill>
                <a:hlinkClick r:id="rId4"/>
              </a:rPr>
              <a:t>http://www2.camara.gov.br/atividade-legislativa/orcamentobrasil/orcamentouniao/estudos/2011/nt10.pdf</a:t>
            </a:r>
            <a:r>
              <a:rPr lang="pt-BR" sz="1400">
                <a:solidFill>
                  <a:schemeClr val="tx1"/>
                </a:solidFill>
              </a:rPr>
              <a:t> . Fonte do PIB: </a:t>
            </a:r>
            <a:r>
              <a:rPr lang="pt-BR" sz="1400">
                <a:solidFill>
                  <a:schemeClr val="tx1"/>
                </a:solidFill>
                <a:hlinkClick r:id="rId5"/>
              </a:rPr>
              <a:t>www.ipeadata.gov.br</a:t>
            </a:r>
            <a:r>
              <a:rPr lang="pt-BR" sz="1400">
                <a:solidFill>
                  <a:schemeClr val="tx1"/>
                </a:solidFill>
              </a:rPr>
              <a:t>. Elaboração: Auditoria Cidadã da Dívida.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26"/>
          <p:cNvSpPr txBox="1">
            <a:spLocks noChangeArrowheads="1"/>
          </p:cNvSpPr>
          <p:nvPr/>
        </p:nvSpPr>
        <p:spPr bwMode="auto">
          <a:xfrm>
            <a:off x="330200" y="292100"/>
            <a:ext cx="9575800" cy="585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Emenda Constitucional nº 29/2000</a:t>
            </a:r>
          </a:p>
        </p:txBody>
      </p:sp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54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Os recursos mínimos aplicados nas ações e serviços públicos de saúde serão equivalentes:</a:t>
            </a:r>
          </a:p>
          <a:p>
            <a:pPr algn="ctr" eaLnBrk="0" hangingPunct="0">
              <a:spcBef>
                <a:spcPct val="50000"/>
              </a:spcBef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ts val="3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 - no caso da União: o valor apurado no ano anterior, corrigido pela variação nominal do Produto Interno Bruto - PIB</a:t>
            </a:r>
          </a:p>
          <a:p>
            <a:pPr algn="ctr" eaLnBrk="0" hangingPunct="0">
              <a:spcBef>
                <a:spcPts val="3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II - no caso dos Estados e do Distrito Federal, 12% da arrecadação (inclusive as transferências constitucionais)</a:t>
            </a:r>
          </a:p>
          <a:p>
            <a:pPr algn="ctr" eaLnBrk="0" hangingPunct="0">
              <a:spcBef>
                <a:spcPts val="3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III - no caso dos Municípios e do Distrito Federal, 15% da arrecadação (inclusive as transferências constitucionais)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o">
  <a:themeElements>
    <a:clrScheme name="">
      <a:dk1>
        <a:srgbClr val="000000"/>
      </a:dk1>
      <a:lt1>
        <a:srgbClr val="FFFF00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00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15540</TotalTime>
  <Words>1785</Words>
  <Application>Microsoft Office PowerPoint</Application>
  <PresentationFormat>A4 (210 x 297 mm)</PresentationFormat>
  <Paragraphs>271</Paragraphs>
  <Slides>28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Times New Roman</vt:lpstr>
      <vt:lpstr>Arial</vt:lpstr>
      <vt:lpstr>Verdana</vt:lpstr>
      <vt:lpstr>Tahoma</vt:lpstr>
      <vt:lpstr>Wingdings</vt:lpstr>
      <vt:lpstr>Arial Unicode MS</vt:lpstr>
      <vt:lpstr>Calibri</vt:lpstr>
      <vt:lpstr>Pulso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Company>Maria Lúcia F. Carneiro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User</cp:lastModifiedBy>
  <cp:revision>1188</cp:revision>
  <cp:lastPrinted>2008-11-20T19:12:03Z</cp:lastPrinted>
  <dcterms:created xsi:type="dcterms:W3CDTF">2001-11-19T18:24:28Z</dcterms:created>
  <dcterms:modified xsi:type="dcterms:W3CDTF">2012-06-28T17:45:47Z</dcterms:modified>
</cp:coreProperties>
</file>