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5"/>
  </p:notesMasterIdLst>
  <p:handoutMasterIdLst>
    <p:handoutMasterId r:id="rId66"/>
  </p:handoutMasterIdLst>
  <p:sldIdLst>
    <p:sldId id="693" r:id="rId2"/>
    <p:sldId id="953" r:id="rId3"/>
    <p:sldId id="1138" r:id="rId4"/>
    <p:sldId id="1139" r:id="rId5"/>
    <p:sldId id="1140" r:id="rId6"/>
    <p:sldId id="1141" r:id="rId7"/>
    <p:sldId id="1142" r:id="rId8"/>
    <p:sldId id="1143" r:id="rId9"/>
    <p:sldId id="1146" r:id="rId10"/>
    <p:sldId id="1145" r:id="rId11"/>
    <p:sldId id="1147" r:id="rId12"/>
    <p:sldId id="1148" r:id="rId13"/>
    <p:sldId id="1059" r:id="rId14"/>
    <p:sldId id="982" r:id="rId15"/>
    <p:sldId id="1102" r:id="rId16"/>
    <p:sldId id="1105" r:id="rId17"/>
    <p:sldId id="1106" r:id="rId18"/>
    <p:sldId id="1104" r:id="rId19"/>
    <p:sldId id="1119" r:id="rId20"/>
    <p:sldId id="1114" r:id="rId21"/>
    <p:sldId id="1115" r:id="rId22"/>
    <p:sldId id="1107" r:id="rId23"/>
    <p:sldId id="1154" r:id="rId24"/>
    <p:sldId id="1108" r:id="rId25"/>
    <p:sldId id="1109" r:id="rId26"/>
    <p:sldId id="1110" r:id="rId27"/>
    <p:sldId id="1111" r:id="rId28"/>
    <p:sldId id="1112" r:id="rId29"/>
    <p:sldId id="1113" r:id="rId30"/>
    <p:sldId id="1164" r:id="rId31"/>
    <p:sldId id="1165" r:id="rId32"/>
    <p:sldId id="1168" r:id="rId33"/>
    <p:sldId id="1172" r:id="rId34"/>
    <p:sldId id="1166" r:id="rId35"/>
    <p:sldId id="1158" r:id="rId36"/>
    <p:sldId id="1159" r:id="rId37"/>
    <p:sldId id="1175" r:id="rId38"/>
    <p:sldId id="1176" r:id="rId39"/>
    <p:sldId id="1177" r:id="rId40"/>
    <p:sldId id="1178" r:id="rId41"/>
    <p:sldId id="1179" r:id="rId42"/>
    <p:sldId id="1180" r:id="rId43"/>
    <p:sldId id="1181" r:id="rId44"/>
    <p:sldId id="1182" r:id="rId45"/>
    <p:sldId id="1171" r:id="rId46"/>
    <p:sldId id="1184" r:id="rId47"/>
    <p:sldId id="1160" r:id="rId48"/>
    <p:sldId id="1169" r:id="rId49"/>
    <p:sldId id="1170" r:id="rId50"/>
    <p:sldId id="1161" r:id="rId51"/>
    <p:sldId id="1162" r:id="rId52"/>
    <p:sldId id="1163" r:id="rId53"/>
    <p:sldId id="1157" r:id="rId54"/>
    <p:sldId id="1149" r:id="rId55"/>
    <p:sldId id="1124" r:id="rId56"/>
    <p:sldId id="1125" r:id="rId57"/>
    <p:sldId id="1127" r:id="rId58"/>
    <p:sldId id="1128" r:id="rId59"/>
    <p:sldId id="1129" r:id="rId60"/>
    <p:sldId id="1131" r:id="rId61"/>
    <p:sldId id="1132" r:id="rId62"/>
    <p:sldId id="1136" r:id="rId63"/>
    <p:sldId id="1137" r:id="rId6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314" y="-40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8C1CD253-7877-420D-9981-03EAB86604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64FEBC1-19B0-4533-BD3E-4D78B40B75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EB348FE0-BD90-4445-90EF-C327A07DC8C0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79876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E1F41506-BE38-4C2D-83BF-6EDF88AA3598}" type="slidenum">
              <a:rPr lang="pt-BR">
                <a:cs typeface="Arial" charset="0"/>
              </a:rPr>
              <a:pPr/>
              <a:t>27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“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”</a:t>
            </a: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“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  <a:cs typeface="Arial" charset="0"/>
              </a:rPr>
              <a:t>”</a:t>
            </a: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00356" name="Espaço Reservado para Número de Slide 3"/>
          <p:cNvSpPr txBox="1">
            <a:spLocks noGrp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/>
            <a:fld id="{AD4AD08C-B7E1-4F3B-8282-B2F5523DB3E8}" type="slidenum">
              <a:rPr lang="pt-BR" sz="1200" b="0">
                <a:solidFill>
                  <a:schemeClr val="tx1"/>
                </a:solidFill>
                <a:cs typeface="Arial" charset="0"/>
              </a:rPr>
              <a:pPr algn="r" defTabSz="942975"/>
              <a:t>49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839B9F51-0E8F-4809-BB3E-F41255D14B28}" type="slidenum">
              <a:rPr lang="pt-BR">
                <a:cs typeface="Arial" charset="0"/>
              </a:rPr>
              <a:pPr/>
              <a:t>54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>
              <a:buFont typeface="Times New Roman" pitchFamily="18" charset="0"/>
              <a:buNone/>
            </a:pPr>
            <a:fld id="{9266659C-4CBA-46DE-901E-C0A219124BFB}" type="slidenum">
              <a:rPr lang="en-GB" sz="1200" b="0">
                <a:solidFill>
                  <a:schemeClr val="tx1"/>
                </a:solidFill>
              </a:rPr>
              <a:pPr algn="r" defTabSz="942975" eaLnBrk="0" hangingPunct="0">
                <a:buFont typeface="Times New Roman" pitchFamily="18" charset="0"/>
                <a:buNone/>
              </a:pPr>
              <a:t>56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0854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47F1A38A-668E-48AC-BC7D-A637F8A01451}" type="slidenum">
              <a:rPr lang="pt-BR">
                <a:cs typeface="Arial" charset="0"/>
              </a:rPr>
              <a:pPr/>
              <a:t>57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E199B53D-3D32-44B7-A414-ADE8B1EBDB15}" type="slidenum">
              <a:rPr lang="pt-BR">
                <a:cs typeface="Arial" charset="0"/>
              </a:rPr>
              <a:pPr/>
              <a:t>60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116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0550CCCB-2E35-43C1-B6E6-2FD94FF2AC2D}" type="slidenum">
              <a:rPr lang="pt-BR">
                <a:cs typeface="Arial" charset="0"/>
              </a:rPr>
              <a:pPr/>
              <a:t>61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1126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3541F22A-B022-47D9-BFBA-4E9EB44199BC}" type="slidenum">
              <a:rPr lang="pt-BR">
                <a:cs typeface="Arial" charset="0"/>
              </a:rPr>
              <a:pPr/>
              <a:t>63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69D3FE3-05F1-403E-BD63-8CD22A5CFA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DI2010.jpg/image_view_fullscre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416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Seminário UFOP</a:t>
            </a: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7 de março de 2012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836613"/>
            <a:ext cx="3287712" cy="3511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3873500" y="1500188"/>
            <a:ext cx="6032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36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 segurança da Previdência Pública e a falência dos Fundos de Pensão </a:t>
            </a:r>
            <a:endParaRPr lang="pt-BR" sz="36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da 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destinar recursos ao  pagamento da dívida: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gastos sociais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Congelamento e redução dos salários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Demissões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Reformas da Previdência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Comprometimento dos Fundos de Pensão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EUROPA: REAÇÃO DA CLASSE TRABALHADORA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GREVE GERAL</a:t>
            </a:r>
          </a:p>
        </p:txBody>
      </p:sp>
      <p:pic>
        <p:nvPicPr>
          <p:cNvPr id="12291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13315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13316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EUROPA</a:t>
            </a: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(FMI, CE, Governos e Bancos)</a:t>
            </a:r>
          </a:p>
        </p:txBody>
      </p:sp>
      <p:pic>
        <p:nvPicPr>
          <p:cNvPr id="13317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331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3320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3321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3322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34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REAÇÕES POPULARES </a:t>
            </a:r>
            <a:r>
              <a:rPr 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Auditoria Cidadã na Europa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Mobilização social e criação de comissão para auditar a dívida pública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 popular de auditoria da dívida 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Referendo eleitoral decide não pagar dívida feita para salvar bancos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PORTUGAL: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comissão: Iniciativa para Auditoria Cidadã à Dívida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IAC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FRANÇA: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Diversos núcleos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cerca de 50 - debatendo a criação de comitês locais para iniciar auditoria cidadã</a:t>
            </a: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Debates na Bélgica, Itália, Espanha entre outros</a:t>
            </a: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427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ja-JP" alt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s-EC" altLang="ja-JP" sz="4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2438" y="571500"/>
            <a:ext cx="92059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95313" y="260350"/>
            <a:ext cx="8497887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PAPEL DA DÍVIDA PÚBLICA</a:t>
            </a:r>
            <a:endParaRPr lang="en-US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Instrumento de financiamento do Estado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Aportar recursos ao Estado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PAPEL USURPADO</a:t>
            </a:r>
            <a:endParaRPr lang="en-US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endParaRPr lang="en-US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Instrumento do Poder financeiro que utiliza a dívida pública como um mecanismo de transferência de recursos do setor público para o setor financeiro privado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Sangria de recursos públicos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endParaRPr lang="pt-BR" sz="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”</a:t>
            </a:r>
            <a:endParaRPr lang="pt-BR" altLang="ja-JP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</a:t>
            </a:r>
          </a:p>
          <a:p>
            <a:pPr marL="34925" algn="just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Modelo Econômico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Legal 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Político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Corrupção</a:t>
            </a:r>
          </a:p>
          <a:p>
            <a:pPr marL="34925" algn="just" defTabSz="449263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Grande Mídia</a:t>
            </a:r>
          </a:p>
          <a:p>
            <a:pPr marL="34925" algn="ctr" defTabSz="449263">
              <a:lnSpc>
                <a:spcPct val="200000"/>
              </a:lnSpc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Dominação financeira e graves consequências sociais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PARADOXO BRASIL 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6ª Economia Mundial</a:t>
            </a:r>
            <a:endParaRPr lang="pt-BR" sz="3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3ª Pior distribuição de renda do mundo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84º no ranking de respeito aos Direitos Humanos - IDH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 QUÊ?</a:t>
            </a:r>
          </a:p>
          <a:p>
            <a:pPr algn="ctr" defTabSz="449263" eaLnBrk="0" hangingPunct="0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DEPENDÊNCIA ECONÔMICA GERADA PELO PROCESSO DE ENDIVIDAMENTO É O NÓ QUE AMARRA O BRASIL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refinanciamento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rolagem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19461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R$ 708 bilhões (17% do PIB)</a:t>
            </a:r>
          </a:p>
        </p:txBody>
      </p:sp>
      <p:cxnSp>
        <p:nvCxnSpPr>
          <p:cNvPr id="19462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463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Executado em 2011 Total: R$ 1,571 trilhão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10015538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 o 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ja-JP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925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Modelo Econômico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Poder exacerbado do setor financeiro: Bancos Privados, FMI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Financeirização baseada em 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papéis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Fundos 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Crises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provocadas pelo setor financeiro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Liberdade total para os fluxos de capitais, Sigilo, Paraísos Fiscais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Privilégios que garantem a destinação da maioria dos recursos continuamente para o pagamento da dívida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Ausência de Transparência e utilização de artifícios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Prioridade para o 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controle da inflação</a:t>
            </a:r>
            <a:r>
              <a:rPr lang="pt-BR" altLang="en-US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ancorado nas políticas de juros altos e controle da base monetária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Privatização de setores estatais estratégicos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Privilégios tributários para o setor financeiro e grandes corporações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3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Controle da grande mídia pelo setor financeiro e grandes corporações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76288" y="142875"/>
            <a:ext cx="8902700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DEBATE UFOP</a:t>
            </a:r>
          </a:p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Conjuntura Internacional: Crise Financeira e 	suas consequências para a Previdência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da Dívida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Falácia do Déficit e Riscos do FUNPRESP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pt-BR" sz="2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Auditoria da Dívida</a:t>
            </a:r>
            <a:endParaRPr lang="es-EC" sz="280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endParaRPr lang="es-ES" sz="20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2531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63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 o 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n-GB" altLang="ja-JP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6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Federal 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Exceção no Art. 166,  § 3º, II, 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ja-JP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Ver 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Anatomia de uma Fraude à Constituição</a:t>
            </a:r>
            <a:r>
              <a:rPr lang="pt-BR" alt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LDO – Lei de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Diretrizes Orçamentárias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Elaboração</a:t>
            </a: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parte das Metas de Superávit Primário</a:t>
            </a:r>
          </a:p>
          <a:p>
            <a:pPr defTabSz="449263"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Garantia de atualização automática mensal para 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Limites para gastos públicos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Ausência de limites para o custo da Política Monetária. Transfere 			ao Tesouro Nacional esse custo quando negativo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OUTRAS FONTES 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tributárias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Lucros das estatais distribuídos ao governo, Privatizações, 										 			Dívidas pagas pelos Estados e Municípios</a:t>
            </a:r>
          </a:p>
          <a:p>
            <a:pPr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Desvinculação de recursos específicos de outras áreas  (MP 435 e 450)</a:t>
            </a:r>
            <a:endParaRPr lang="pt-BR" sz="20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ESTRUTURA LEGAL NEGADA À SOCIEDADE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Contingenciamento recorde de R$ 50 bilhões em 2010 e acréscimo de mais R$ 10 bilhões para o superávit. Prorrogação da DRU (PEC 61)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Arrocho de gastos sociais no orçamento/2012 sob a justificativa de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equilíbrio fiscal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Contingenciamento de R$ 55 bilhões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Negativa de reajustes salariais aos servidores públicos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PLP 306: recusa em aumentar recursos destinados à saúde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PL-8035 (PNE): recusa em aumentar recursos destinados à educação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PL-1992: privatização da previdência do setor público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PL-1749: privatização hospitais universitários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PLP-549: congelamento salarial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Crise da dívida dos Estados </a:t>
            </a:r>
          </a:p>
          <a:p>
            <a:pPr marL="34925" defTabSz="449263" eaLnBrk="0" hangingPunct="0">
              <a:spcBef>
                <a:spcPts val="12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Anúncio de que o Brasil e países do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BRIC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irão adquirir bônus do Banco Central Europeu: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 DE IMPROTAÇÃO DA CRISE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44563"/>
            <a:ext cx="95694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5768975" y="1082675"/>
            <a:ext cx="3071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1F1FFF"/>
                </a:solidFill>
              </a:rPr>
              <a:t>Juros e Amortizações da Dívida</a:t>
            </a:r>
          </a:p>
        </p:txBody>
      </p:sp>
      <p:sp>
        <p:nvSpPr>
          <p:cNvPr id="24582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Pessoal e Encargos Sociais</a:t>
            </a:r>
          </a:p>
        </p:txBody>
      </p:sp>
      <p:sp>
        <p:nvSpPr>
          <p:cNvPr id="24583" name="CaixaDeTexto 6"/>
          <p:cNvSpPr txBox="1">
            <a:spLocks noChangeArrowheads="1"/>
          </p:cNvSpPr>
          <p:nvPr/>
        </p:nvSpPr>
        <p:spPr bwMode="auto">
          <a:xfrm>
            <a:off x="6369050" y="510698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Saúde e Saneamento</a:t>
            </a:r>
          </a:p>
        </p:txBody>
      </p:sp>
      <p:sp>
        <p:nvSpPr>
          <p:cNvPr id="24584" name="CaixaDeTexto 7"/>
          <p:cNvSpPr txBox="1">
            <a:spLocks noChangeArrowheads="1"/>
          </p:cNvSpPr>
          <p:nvPr/>
        </p:nvSpPr>
        <p:spPr bwMode="auto">
          <a:xfrm>
            <a:off x="6453188" y="5715000"/>
            <a:ext cx="3452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2222FF"/>
                </a:solidFill>
                <a:latin typeface="Tahoma" pitchFamily="34" charset="0"/>
                <a:cs typeface="Tahoma" pitchFamily="34" charset="0"/>
              </a:rPr>
              <a:t>Educação e Cultura</a:t>
            </a:r>
          </a:p>
        </p:txBody>
      </p:sp>
      <p:sp>
        <p:nvSpPr>
          <p:cNvPr id="24585" name="CaixaDeTexto 8"/>
          <p:cNvSpPr txBox="1">
            <a:spLocks noChangeArrowheads="1"/>
          </p:cNvSpPr>
          <p:nvPr/>
        </p:nvSpPr>
        <p:spPr bwMode="auto">
          <a:xfrm>
            <a:off x="5313363" y="3490913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</a:rPr>
              <a:t>”</a:t>
            </a:r>
            <a:endParaRPr lang="pt-BR" altLang="ja-JP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opera</a:t>
            </a:r>
          </a:p>
          <a:p>
            <a:pPr marL="34925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Sistema Político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Ditaduras na América Latina na década de 70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Governos submissos ao modelo econômico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Financiamento de campanhas eleitorais pelo setor financeiro e grandes corporações</a:t>
            </a:r>
          </a:p>
          <a:p>
            <a:pPr marL="1085850" lvl="1" indent="-342900" algn="just" defTabSz="449263"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Soberania dá lugar à dependência financeira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Federalismo dá lugar à submissão</a:t>
            </a: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085850" lvl="1" indent="-342900" algn="just" defTabSz="449263">
              <a:spcAft>
                <a:spcPts val="60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Tecnocracia na Europa recentemente; risco à democracia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6627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6629" name="Picture 2" descr="http://www.divida-auditoriacidada.org.br/config/Evoluca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57188"/>
            <a:ext cx="9072562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6963" y="4286250"/>
            <a:ext cx="3133725" cy="7096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Pagamento antecipado ao FMI e resgates com ágio</a:t>
            </a:r>
            <a:endParaRPr lang="pt-BR" sz="1600">
              <a:cs typeface="Tahoma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8239125" y="3929063"/>
            <a:ext cx="0" cy="3603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13138" y="2643188"/>
            <a:ext cx="2057400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juros</a:t>
            </a:r>
          </a:p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Conversão da dívida pública e privada para BC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24213" y="3933825"/>
            <a:ext cx="865187" cy="10795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8313" y="2643188"/>
            <a:ext cx="1512887" cy="7096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Dívida da ditadura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73275" y="3357563"/>
            <a:ext cx="0" cy="20875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26988" y="33338"/>
            <a:ext cx="987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97700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>
                <a:solidFill>
                  <a:srgbClr val="92D050"/>
                </a:solidFill>
              </a:rPr>
              <a:t>BRASIL:</a:t>
            </a:r>
          </a:p>
          <a:p>
            <a:pPr algn="ctr" eaLnBrk="0" hangingPunct="0"/>
            <a:r>
              <a:rPr lang="pt-BR">
                <a:solidFill>
                  <a:srgbClr val="92D050"/>
                </a:solidFill>
              </a:rPr>
              <a:t>Dívida Externa Registrada no Banco Central – US$ milhões – 1969 a 1994</a:t>
            </a:r>
            <a:endParaRPr lang="es-EC">
              <a:solidFill>
                <a:srgbClr val="92D050"/>
              </a:solidFill>
              <a:cs typeface="Arial" charset="0"/>
            </a:endParaRPr>
          </a:p>
        </p:txBody>
      </p:sp>
      <p:pic>
        <p:nvPicPr>
          <p:cNvPr id="27651" name="Image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052513"/>
            <a:ext cx="98028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0163" y="674211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97700"/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000"/>
              <a:t> Fonte: Relatórios Anuais do Banco Central disponibilizados à CPI da Dívida.</a:t>
            </a:r>
            <a:endParaRPr lang="pt-B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divida-auditoriacidada.org.br/config/DI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285750"/>
            <a:ext cx="9453562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23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24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</a:rPr>
              <a:t>TÍTULOS DA DÍVIDA INTERNA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Aplicação em Reservas Internacionais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/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334F15"/>
                </a:solidFill>
                <a:latin typeface="Tahoma" pitchFamily="34" charset="0"/>
                <a:cs typeface="Tahoma" pitchFamily="34" charset="0"/>
              </a:rPr>
              <a:t>Prejuízo Banco Central 2009 = R$ 147 bilhões 2010 = R$ 50 bilhões</a:t>
            </a:r>
          </a:p>
        </p:txBody>
      </p:sp>
      <p:sp>
        <p:nvSpPr>
          <p:cNvPr id="30735" name="22 Rectángulo"/>
          <p:cNvSpPr>
            <a:spLocks noChangeArrowheads="1"/>
          </p:cNvSpPr>
          <p:nvPr/>
        </p:nvSpPr>
        <p:spPr bwMode="auto">
          <a:xfrm>
            <a:off x="238125" y="0"/>
            <a:ext cx="966787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36" name="16 Rectángulo"/>
          <p:cNvSpPr>
            <a:spLocks noChangeArrowheads="1"/>
          </p:cNvSpPr>
          <p:nvPr/>
        </p:nvSpPr>
        <p:spPr bwMode="auto">
          <a:xfrm>
            <a:off x="0" y="6215063"/>
            <a:ext cx="1023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Interna = NOVA CARA da Dívida Externa </a:t>
            </a: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chemeClr val="bg1"/>
                </a:solidFill>
              </a:rPr>
              <a:t>Fonte: Banco Central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alimentar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ambiental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de Valores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Exacerbado poder do 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da grande mídia </a:t>
            </a:r>
            <a:r>
              <a:rPr lang="pt-BR" altLang="en-US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...</a:t>
            </a:r>
            <a:r>
              <a:rPr lang="pt-BR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incrível massa retórica enganosa e desinformação.</a:t>
            </a:r>
            <a:r>
              <a:rPr lang="pt-BR" altLang="en-US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altLang="ja-JP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ESGOTAMENTO DO MODELO DE ACUMULAÇÃO CAPITALISTA</a:t>
            </a:r>
          </a:p>
        </p:txBody>
      </p:sp>
      <p:pic>
        <p:nvPicPr>
          <p:cNvPr id="5123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Situação inaceitável para a 7a. Maior economia do mundo</a:t>
            </a:r>
          </a:p>
          <a:p>
            <a:pPr defTabSz="449263" eaLnBrk="0" hangingPunct="0">
              <a:spcAft>
                <a:spcPts val="1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u="sng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spcAft>
                <a:spcPts val="1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Saúde Pública: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 defTabSz="449263" eaLnBrk="0" hangingPunct="0">
              <a:spcBef>
                <a:spcPts val="1200"/>
              </a:spcBef>
              <a:spcAft>
                <a:spcPts val="1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Educação: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 defTabSz="449263" eaLnBrk="0" hangingPunct="0">
              <a:spcBef>
                <a:spcPts val="1200"/>
              </a:spcBef>
              <a:spcAft>
                <a:spcPts val="18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Déficit Habitacional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8 milhões de moradias, além de 11,2 milhões de domicílios inadequados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(Fonte: Fundação João Pinheiro, 2007)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algn="ctr" defTabSz="449263" eaLnBrk="0" hangingPunct="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Pobreza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40,4 milhões de pobres (2009) –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http://www.iets.org.br/article.php3?id_article=915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Fome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9,6 milhões de famintos (2009)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http://www.iets.org.br/article.php3?id_article=915</a:t>
            </a:r>
            <a:endParaRPr lang="pt-BR" sz="1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Analfabetismo: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20,3% da população brasileira com mais de 15 anos são analfabetos funcionais 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(Fonte: PNAD 2009)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Taxa de Desemprego: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14,2% nas Regiões Metropolitanas 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(Fonte: DIEESE, 2009)</a:t>
            </a:r>
            <a:r>
              <a:rPr lang="pt-BR" sz="1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449263" eaLnBrk="0" hangingPunct="0">
              <a:spcBef>
                <a:spcPct val="2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73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 PÚBLICOS: Diferença de Tratamento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Contagotas para Gastos Sociais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Veto ao fim do Fator Previdenciário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Veto ao reajuste dos aposentados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Pífio reajuste do salário mínimo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Bloqueio à aprovação de qualquer projeto que beneficie os aposentados: PL 4434/2008 (Visa recuperar o no. de salários mínimos da época da concessão do benefício) PL 3299/2008 (Visa acaba com o Fator Previdenciário)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Ralo aberto para gastos com a Dívida Pública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Pagamento antecipado ao FMI em 2005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Resgate antecipado de títulos da dívida externa desde 2005 e       	com  pagamento  de  ágio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Emissão de títulos para pagar juros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AUSÊNCIA DE QUALQUER LIMITE para gastos com dívida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2559050" y="228600"/>
            <a:ext cx="70167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FF99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>
              <a:solidFill>
                <a:srgbClr val="FF9900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47650" y="1143000"/>
            <a:ext cx="9658350" cy="5053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FF00"/>
                </a:solidFill>
              </a:rPr>
              <a:t>	</a:t>
            </a: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 VERDADEIRO ROMBO DO PAÍS NÃO É A PREVIDÊNCIA MAS SIM A DÍVIDA PÚBLICA</a:t>
            </a:r>
          </a:p>
          <a:p>
            <a:pPr algn="ctr" defTabSz="449263">
              <a:lnSpc>
                <a:spcPct val="120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Breve Análise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 1992/2007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3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Previdência Complementar 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dos servidores públicos</a:t>
            </a:r>
            <a:endParaRPr lang="en-GB" sz="280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57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pt-BR" sz="28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CONSTITUIÇÃO FEDERAL GARANTE DIREITOS SOCIAIS PARA TODOS OS BRASILEIROS:</a:t>
            </a:r>
            <a:endParaRPr lang="pt-BR" sz="28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8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alt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6º São direitos sociais a educação, a saúde, a alimentação, o trabalho, a moradia, o lazer, a segurança, a </a:t>
            </a:r>
            <a:r>
              <a:rPr lang="pt-BR" sz="28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previdência social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a proteção à maternidade e à infância, a assistência aos desamparados, na forma desta Constituição.</a:t>
            </a:r>
            <a:r>
              <a:rPr lang="pt-BR" alt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altLang="ja-JP" sz="28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MODELO ECONÔMICO EQUIVOCADO E O PRIVILÉGIO DA DÍVIDA IMPEDEM O RESPEITO AOS DIREITOS HUMANOS NO BRASIL</a:t>
            </a:r>
          </a:p>
          <a:p>
            <a:pPr algn="ctr"/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1181100"/>
            <a:ext cx="74168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0" y="6488113"/>
            <a:ext cx="9906000" cy="3698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800">
                <a:solidFill>
                  <a:schemeClr val="tx1"/>
                </a:solidFill>
              </a:rPr>
              <a:t>   </a:t>
            </a:r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37893" name="CaixaDeTexto 10"/>
          <p:cNvSpPr txBox="1">
            <a:spLocks noChangeArrowheads="1"/>
          </p:cNvSpPr>
          <p:nvPr/>
        </p:nvSpPr>
        <p:spPr bwMode="auto">
          <a:xfrm>
            <a:off x="273050" y="188913"/>
            <a:ext cx="92884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Superávit da Seguridade Social em 2010 = R$ 58 bilhões</a:t>
            </a:r>
          </a:p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Recursos retirados pela DRU: R$ 45 bilhões</a:t>
            </a:r>
          </a:p>
        </p:txBody>
      </p:sp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6608763" y="6518275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>
                <a:solidFill>
                  <a:srgbClr val="00B050"/>
                </a:solidFill>
              </a:rPr>
              <a:t>Fonte: ANFIP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8915" name="Text Box 12"/>
          <p:cNvSpPr txBox="1">
            <a:spLocks noChangeArrowheads="1"/>
          </p:cNvSpPr>
          <p:nvPr/>
        </p:nvSpPr>
        <p:spPr bwMode="auto">
          <a:xfrm>
            <a:off x="0" y="6488113"/>
            <a:ext cx="9906000" cy="3698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800">
                <a:solidFill>
                  <a:schemeClr val="tx1"/>
                </a:solidFill>
              </a:rPr>
              <a:t>   </a:t>
            </a:r>
            <a:endParaRPr lang="pt-BR" sz="1400">
              <a:solidFill>
                <a:schemeClr val="tx1"/>
              </a:solidFill>
            </a:endParaRPr>
          </a:p>
        </p:txBody>
      </p:sp>
      <p:sp>
        <p:nvSpPr>
          <p:cNvPr id="38916" name="CaixaDeTexto 10"/>
          <p:cNvSpPr txBox="1">
            <a:spLocks noChangeArrowheads="1"/>
          </p:cNvSpPr>
          <p:nvPr/>
        </p:nvSpPr>
        <p:spPr bwMode="auto">
          <a:xfrm>
            <a:off x="273050" y="188913"/>
            <a:ext cx="928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SUPERÁVIT DA SEGURIDADE SOCIAL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890588"/>
            <a:ext cx="7561262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8" name="CaixaDeTexto 5"/>
          <p:cNvSpPr txBox="1">
            <a:spLocks noChangeArrowheads="1"/>
          </p:cNvSpPr>
          <p:nvPr/>
        </p:nvSpPr>
        <p:spPr bwMode="auto">
          <a:xfrm>
            <a:off x="6608763" y="6518275"/>
            <a:ext cx="345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>
                <a:solidFill>
                  <a:srgbClr val="00B050"/>
                </a:solidFill>
              </a:rPr>
              <a:t>Fonte: ANFIP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71463" y="260350"/>
            <a:ext cx="93281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 FEDERAL </a:t>
            </a:r>
            <a:b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</a:b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emendada pela EC-41/2003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71463" y="1844675"/>
            <a:ext cx="9328150" cy="480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40 § 15. </a:t>
            </a:r>
            <a:r>
              <a:rPr lang="pt-BR" altLang="en-US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regime de previdência complementar de que trata o § 14 será instituído por lei de iniciativa do respectivo Poder Executivo, observado o disposto no art. 202 e seus parágrafos, no que couber, por intermédio de entidades fechadas de previdência complementar, de natureza pública, que oferecerão aos respectivos participantes planos de benefícios somente na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modalidade de contribuição definida.</a:t>
            </a:r>
          </a:p>
          <a:p>
            <a:pPr algn="ctr">
              <a:lnSpc>
                <a:spcPct val="95000"/>
              </a:lnSpc>
            </a:pP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05000"/>
              </a:lnSpc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CONTRIBUIÇÃO DEFINIDA: </a:t>
            </a:r>
          </a:p>
          <a:p>
            <a:pPr>
              <a:lnSpc>
                <a:spcPct val="105000"/>
              </a:lnSpc>
            </a:pPr>
            <a:r>
              <a:rPr lang="pt-BR" b="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 zero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para o mercado financeiro, para a União, autarquias e fundações públicas </a:t>
            </a:r>
          </a:p>
          <a:p>
            <a:pPr>
              <a:lnSpc>
                <a:spcPct val="105000"/>
              </a:lnSpc>
            </a:pPr>
            <a:r>
              <a:rPr lang="pt-BR" b="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 TOTAL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para o Servidor, cujo benefício dependerá do Mercado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61988" y="5734050"/>
            <a:ext cx="82692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cs typeface="Arial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895350" y="5229225"/>
            <a:ext cx="7958138" cy="539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80000"/>
              </a:spcBef>
            </a:pPr>
            <a:endParaRPr lang="pt-BR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93675" y="188913"/>
            <a:ext cx="9712325" cy="6435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 1992/2007 – Relatório de 10/8/2011</a:t>
            </a:r>
          </a:p>
          <a:p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Futuros servidores e atuais que aderirem ao Funpresp: </a:t>
            </a:r>
          </a:p>
          <a:p>
            <a:pPr lvl="2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Aposentadoria limitada ao teto do INSS</a:t>
            </a:r>
          </a:p>
          <a:p>
            <a:pPr lvl="2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Aposentadoria Complementar pelo Funpresp (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Fundação de Previdência Complementar do Servidor Público Federal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Atuais servidores que não aderirem: </a:t>
            </a:r>
          </a:p>
          <a:p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Aposentadoria na forma da EC 41</a:t>
            </a:r>
          </a:p>
          <a:p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Isca para atrair os atuais servidores ao Funpresp:</a:t>
            </a:r>
          </a:p>
          <a:p>
            <a:pPr lvl="2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Oferta de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Benefício especial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 a promessa de considerar contribuições já feitas (acima do teto do INSS) até o momento da opção</a:t>
            </a:r>
          </a:p>
          <a:p>
            <a:pPr algn="ctr">
              <a:lnSpc>
                <a:spcPct val="80000"/>
              </a:lnSpc>
            </a:pP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spcAft>
                <a:spcPts val="1800"/>
              </a:spcAf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INCALCULÁVEL RISCO decorrente da desregulamentação do mercado financeiro, e </a:t>
            </a:r>
            <a:r>
              <a:rPr lang="pt-BR" altLang="en-US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ativos tóxicos</a:t>
            </a:r>
            <a:r>
              <a:rPr lang="pt-BR" altLang="en-US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381000"/>
            <a:ext cx="990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 1992/2007 – Relatório de 10/8/2011</a:t>
            </a:r>
          </a:p>
          <a:p>
            <a:pPr algn="ctr"/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</a:b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Artigo 3º, § 7º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95300" y="2209800"/>
            <a:ext cx="9410700" cy="4127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OPÇÃO DEFINITIVA</a:t>
            </a:r>
          </a:p>
          <a:p>
            <a:pPr algn="ctr">
              <a:lnSpc>
                <a:spcPct val="95000"/>
              </a:lnSpc>
            </a:pPr>
            <a:endParaRPr lang="pt-BR" sz="3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§ 7º O prazo para a opção de que trata o inciso II do caput deste artigo será de vinte e quatro meses, contados a partir do início de vigência do regime de previdência complementar instituído no caput do art. 1º desta Lei.</a:t>
            </a:r>
            <a:endParaRPr lang="pt-BR" sz="3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 HÁ OPÇÃO PARA REVERSÃO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Financeira Mundial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Causas: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Desregulamentação do mercado financeiro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Derivativos sem lastro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Ativos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Tóxicos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Efeitos: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bancos internacionais em risco de quebra</a:t>
            </a:r>
          </a:p>
          <a:p>
            <a:pPr marL="457200" lvl="2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Bad Banks?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EUA e Europa se endividam para salvar setor bancário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Expansão da crise para outros setores</a:t>
            </a:r>
          </a:p>
        </p:txBody>
      </p:sp>
      <p:pic>
        <p:nvPicPr>
          <p:cNvPr id="6147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95313" y="285750"/>
            <a:ext cx="8923337" cy="62309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 1992/2007 – Relatório de 10/8/2011</a:t>
            </a:r>
          </a:p>
          <a:p>
            <a:pPr algn="ctr"/>
            <a:endParaRPr lang="pt-BR" sz="3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Contribuição ao Funpresp (Art. 16)</a:t>
            </a:r>
          </a:p>
          <a:p>
            <a:pPr algn="ctr"/>
            <a:endParaRPr lang="pt-BR" sz="3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Empregado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Percentagem a ser definida, incidente sobre a parcela do salário que exceder o teto do INSS</a:t>
            </a:r>
          </a:p>
          <a:p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Empregador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(governo): contribuição idêntica ao empregado, porém limitada (a 7,5%). Câmara alterou para 8,5%.</a:t>
            </a:r>
          </a:p>
          <a:p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alíquota para o servidor pode se tornar excessiva, enquanto a contribuição patronal está limitada a 8,5%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90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  <a:spcBef>
                <a:spcPct val="80000"/>
              </a:spcBef>
            </a:pPr>
            <a:r>
              <a:rPr lang="pt-BR" sz="3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PRIVATIZAÇÃO DA PREVIDÊNCIA DOS SERVIDORES PÚBLICOS PARA OS BANCOS</a:t>
            </a:r>
            <a:br>
              <a:rPr lang="pt-BR" sz="3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</a:br>
            <a:r>
              <a:rPr lang="pt-BR" sz="3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Artigo 15 do PL 1992/07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30200" y="914400"/>
            <a:ext cx="93281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38188" y="2276475"/>
            <a:ext cx="8929687" cy="3975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ts val="4400"/>
              </a:lnSpc>
              <a:spcBef>
                <a:spcPct val="80000"/>
              </a:spcBef>
              <a:spcAft>
                <a:spcPts val="1200"/>
              </a:spcAft>
            </a:pP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15. A administração dos recursos garantidores do plano de benefícios (...) deverá ser realizada mediante a contratação de instituições autorizadas pela Comissão de Valores Mobiliários – CVM, para o exercício da administração de carteira de valores mobiliários, observado o disposto no art. 13 da Lei Complementar nº 108, de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188913"/>
            <a:ext cx="990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EXPOSIÇÃO DE MOTIVOS DO PL 1992/2007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30200" y="188913"/>
            <a:ext cx="93281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71463" y="1125538"/>
            <a:ext cx="9410700" cy="568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80000"/>
              </a:spcBef>
            </a:pPr>
            <a:r>
              <a:rPr lang="pt-BR" alt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Isoladamente, a mudança de regime terá um impacto negativo nas contas públicas no curto prazo, na medida em que o governo deixará de receber a contribuição sobre a parcela da remuneração do servidor entrante que ultrapassar o teto, e terá um gasto adicional, na medida em que passará a contribuir para o regime complementar, capitalizando reservas individuais para os servidores.</a:t>
            </a:r>
            <a:r>
              <a:rPr lang="pt-BR" alt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8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endParaRPr lang="pt-BR" sz="14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endParaRPr lang="pt-BR" sz="1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endParaRPr lang="pt-BR" sz="1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endParaRPr lang="pt-BR" sz="1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próprio governo admite que o FUNPRESP causará prejuízo às contas públicas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88913"/>
            <a:ext cx="990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EXPOSIÇÃO DE MOTIVOS DO PL 1992/2007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30200" y="188913"/>
            <a:ext cx="93281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93675" y="1700213"/>
            <a:ext cx="9410700" cy="475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80000"/>
              </a:spcBef>
            </a:pPr>
            <a:r>
              <a:rPr lang="pt-BR" alt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finalizar, vale destacar que a FUNPRESP tende a ser a maior entidade fechada de previdência complementar presente no mercado brasileiro, tanto em quantitativo de participantes como em volume de recursos administrados..</a:t>
            </a:r>
            <a:r>
              <a:rPr lang="pt-BR" alt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8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5000"/>
              </a:lnSpc>
              <a:spcBef>
                <a:spcPct val="80000"/>
              </a:spcBef>
            </a:pPr>
            <a:endParaRPr lang="pt-BR" sz="1000">
              <a:solidFill>
                <a:schemeClr val="accent1"/>
              </a:solidFill>
              <a:cs typeface="Times New Roman" pitchFamily="18" charset="0"/>
            </a:endParaRP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 Estados e Municípios também poderão aderir ao Funpresp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188913"/>
            <a:ext cx="9906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36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30200" y="188913"/>
            <a:ext cx="9328150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80000"/>
              </a:spcBef>
            </a:pPr>
            <a:r>
              <a:rPr lang="pt-BR" sz="4200"/>
              <a:t> </a:t>
            </a:r>
            <a:endParaRPr lang="pt-BR" sz="300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3675" y="1196975"/>
            <a:ext cx="9410700" cy="5219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RESOLUÇÃO Nº 26 DO CONSELHO DE GESTÃO DA PREVIDÊNCIA COMPLEMENTAR, DE 29 DE SETEMBRO DE 2008</a:t>
            </a:r>
            <a:endParaRPr lang="pt-BR" sz="1000">
              <a:solidFill>
                <a:srgbClr val="92D050"/>
              </a:solidFill>
              <a:cs typeface="Times New Roman" pitchFamily="18" charset="0"/>
            </a:endParaRP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Permite que o patrocinador fique com parte do superávit dos fundos de pensão</a:t>
            </a: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Já significou a retirada de bilhões de reais da PREVI, em favor do Banco do Brasil</a:t>
            </a:r>
          </a:p>
          <a:p>
            <a:pPr algn="ctr">
              <a:lnSpc>
                <a:spcPct val="95000"/>
              </a:lnSpc>
              <a:spcBef>
                <a:spcPct val="80000"/>
              </a:spcBef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cs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7183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285750"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ARMADILHA DOS FUNDOS DE PENSÃO</a:t>
            </a:r>
          </a:p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285750" algn="just">
              <a:lnSpc>
                <a:spcPct val="8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As sucessivas reformas da Previdência impõem aos trabalhadores a adesão ao sistema de Fundos de Pensão</a:t>
            </a:r>
          </a:p>
          <a:p>
            <a:pPr marL="285750" algn="just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Na Argentina, a moratória de 2002 fez os Fundos de Pensão perderem 75% de seu patrimônio</a:t>
            </a:r>
          </a:p>
          <a:p>
            <a:pPr marL="285750" algn="just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Nos Estados Unidos, desde 2008 milhões de trabalhadores perderam suas economias</a:t>
            </a:r>
          </a:p>
          <a:p>
            <a:pPr marL="285750" algn="just">
              <a:lnSpc>
                <a:spcPct val="8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Na Europa,  até a OCDE já advertiu sobre o grave risco da queda nas Bolsas e dano ao Fundos de Pensão</a:t>
            </a:r>
          </a:p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é sinônimo  de segurança.  </a:t>
            </a:r>
          </a:p>
          <a:p>
            <a:pPr marL="285750" algn="ctr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podemos colocar nosso futuro em </a:t>
            </a:r>
            <a:r>
              <a:rPr lang="pt-BR" altLang="en-US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aplicações de RISCO</a:t>
            </a:r>
            <a:r>
              <a:rPr lang="pt-BR" altLang="en-US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VER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3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FALÊNCIA MUNDIAL DOS FUNDOS DE PENSÃO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Osvaldo Coggiola</a:t>
            </a:r>
          </a:p>
          <a:p>
            <a:pPr marL="285750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225425"/>
            <a:ext cx="96583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8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PRIVATIZAÇÃO DA PREVIDÊNCIA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08000" y="6381750"/>
            <a:ext cx="8837613" cy="4000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2000" b="0">
                <a:solidFill>
                  <a:srgbClr val="FFFFFF"/>
                </a:solidFill>
                <a:cs typeface="Arial" charset="0"/>
              </a:rPr>
              <a:t>Fonte: FENAPREVI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908050"/>
            <a:ext cx="8740775" cy="55451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285750"/>
            <a:ext cx="9906000" cy="586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MODELO TRIBUTÁRIO INJUSTO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CAPITAL e LUCRO: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PRIVILÉGIOS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Isenções e Liberdade de movimentação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Deduções generosas, até de despesas fictícias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TRABALHADORES: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INJUSTIÇAS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Fim de Deduções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Redução da Progressividade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Insuficiência de atualização da tabela do IRPF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Agravamento dos tributos indiretos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PEC-233: Reforma Tributária que transforma as contribuições sociais em impostos: Ameaça ao financiamento da Seguridade Social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1203" name="Text Box 9"/>
          <p:cNvSpPr txBox="1">
            <a:spLocks noChangeArrowheads="1"/>
          </p:cNvSpPr>
          <p:nvPr/>
        </p:nvSpPr>
        <p:spPr bwMode="auto">
          <a:xfrm>
            <a:off x="231775" y="214313"/>
            <a:ext cx="9440863" cy="692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INFLAÇÃO PARA O APOSENTADO É MUITO MAIOR QUE A MÉDIA GERAL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Inflação (%) – INPC X IPC-3ª Idade</a:t>
            </a: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FGV</a:t>
            </a:r>
            <a:endParaRPr lang="pt-BR" sz="1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844675"/>
            <a:ext cx="767238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269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pt-BR" i="1">
              <a:latin typeface="Verdana" pitchFamily="34" charset="0"/>
            </a:endParaRPr>
          </a:p>
          <a:p>
            <a:pPr>
              <a:lnSpc>
                <a:spcPct val="120000"/>
              </a:lnSpc>
            </a:pPr>
            <a:endParaRPr lang="pt-BR" sz="5000">
              <a:solidFill>
                <a:srgbClr val="FFFF00"/>
              </a:solidFill>
            </a:endParaRPr>
          </a:p>
          <a:p>
            <a:pPr algn="r"/>
            <a:endParaRPr lang="pt-BR" sz="2000" i="1">
              <a:solidFill>
                <a:srgbClr val="FF9900"/>
              </a:solidFill>
              <a:latin typeface="Verdana" pitchFamily="34" charset="0"/>
            </a:endParaRPr>
          </a:p>
          <a:p>
            <a:pPr algn="r"/>
            <a:endParaRPr lang="pt-BR" sz="2000" i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52227" name="CaixaDeTexto 5"/>
          <p:cNvSpPr txBox="1">
            <a:spLocks noChangeArrowheads="1"/>
          </p:cNvSpPr>
          <p:nvPr/>
        </p:nvSpPr>
        <p:spPr bwMode="auto">
          <a:xfrm>
            <a:off x="273050" y="260350"/>
            <a:ext cx="9936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Comparativo – Fator Previdenciário X Fórmula 95/85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196975"/>
            <a:ext cx="9259887" cy="51244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63513"/>
            <a:ext cx="9144000" cy="669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0" y="188913"/>
            <a:ext cx="9634538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ct val="80000"/>
              </a:lnSpc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UEM PERDE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93675" y="6248400"/>
            <a:ext cx="9050338" cy="6254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endParaRPr lang="pt-BR" sz="2000" b="0">
              <a:solidFill>
                <a:srgbClr val="FFFFFF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2000" b="0">
                <a:solidFill>
                  <a:srgbClr val="FFFFFF"/>
                </a:solidFill>
                <a:cs typeface="Arial" charset="0"/>
              </a:rPr>
              <a:t>Fonte: Boletim Estatístico de Pessoal – Ministério do Planejamento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29688" cy="3000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8"/>
              </a:tblGrid>
              <a:tr h="3000375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5310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394450"/>
          </a:xfrm>
          <a:prstGeom prst="flowChartProcess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endParaRPr lang="pt-BR" sz="32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Corte Recorde de R$ 50 Bilhões em 2011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CORTE de R$ 55 bilhões em 2012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ELEVAÇÃO DA TAXA SELIC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19/01/2011, passou de </a:t>
            </a: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10,75% </a:t>
            </a: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para 11,25%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02/03/2011, novo aumento para 11,75%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20/04/2011 subiu para 12%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05/06/2011, mais um aumento para 12,25%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20/07/2011 elevou-se pela 5ª. vez para 12,5%! 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31/08/2011 baixou para 12 %</a:t>
            </a:r>
          </a:p>
          <a:p>
            <a:pPr algn="ctr" defTabSz="449263" eaLnBrk="0" hangingPunct="0"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19/10/2011 baixou para 11,5% e em 18.01.2012 baixou a </a:t>
            </a: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10,5%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CONSOMEM MAIS de R$ 1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427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ja-JP" alt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altLang="ja-JP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  <a:r>
              <a:rPr lang="ja-JP" altLang="en-US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es-EC" altLang="ja-JP" sz="4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</a:t>
            </a:r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endParaRPr lang="es-EC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285750"/>
            <a:ext cx="10066338" cy="670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Discurso de Autoridades: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RISCO DE CONTÁGIO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CRISE EUROPÉIA ATUAL PARA PAÍSES EM DESENVOLVIMENTO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5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Fundos de Pensão, Fundo Soberano (para enfrentar o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tsunami</a:t>
            </a:r>
            <a:r>
              <a:rPr lang="pt-BR" sz="26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Estratégias de Ação: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Divulgar amplamente as verdadeiras razões da crise localizada no setor financeiro</a:t>
            </a:r>
          </a:p>
          <a:p>
            <a:pPr lvl="1" algn="just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Aprofundar estudos sobre:</a:t>
            </a:r>
          </a:p>
          <a:p>
            <a:pPr lvl="1" algn="just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Relaxamento das regras que estão permitindo a multiplicação de operações com derivativos no Brasil</a:t>
            </a:r>
          </a:p>
          <a:p>
            <a:pPr lvl="1" algn="just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Diversos indícios de irregularidades apontados pela CPI da Dívida Pública, tanto no endividamento interno quanto externo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com PARTICIPAÇÃO CIDADÃ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Formação dos Núcleos nos Estados, Municípios</a:t>
            </a:r>
          </a:p>
        </p:txBody>
      </p:sp>
      <p:sp>
        <p:nvSpPr>
          <p:cNvPr id="57347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37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DESMASCARAR O </a:t>
            </a:r>
            <a:r>
              <a:rPr lang="pt-BR" altLang="en-US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ACESSO À VERDADE</a:t>
            </a:r>
          </a:p>
          <a:p>
            <a:pPr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Evidenciar que o VERDADEIRO ROMBO DAS CONTAS PÚBLICAS é a Dívida Pública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e Amortizações da Dívida pagos nos últimos 16 anos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FHC em 8 anos = R$ 2,079 Trilhões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LULA em 8 anos = R$ 4,763 Trilhões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C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437063"/>
          <a:ext cx="8496300" cy="1439862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4398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60419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do Sector Financeiro é transformada 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 de endividamento público utilizado como um sistema de desvio de recursos públicos: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83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escancarou o privilégio do setor financeiro e a usurpação do instrumento do endividamento público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Nações submissas aos interesses do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somas de recursos públicos transferidos para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DECADÊNCIA DOS SERVIÇOS PÚBLICOS, Sacrifício Social, Exclusão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 há outro caminho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democratizar o conhecimento da realidade financeira: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 MIL CRIANÇAS  MORREM POR DIA  NO  MUNDO DEVIDO AO CUSTO  FINANCEIRO 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20713"/>
            <a:ext cx="81994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atual crise expôs as entranhas do</a:t>
            </a:r>
          </a:p>
          <a:p>
            <a:pPr algn="ctr"/>
            <a:endParaRPr 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que utiliza o instrumento do endividamento público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 deveria aportar recursos </a:t>
            </a:r>
            <a:r>
              <a:rPr 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desviar recursos públicos. </a:t>
            </a:r>
          </a:p>
          <a:p>
            <a:pPr algn="ctr"/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operar, esse sistema conta com arcabouço de privilégios de ordem legal, política, financeira e econômica que visam a garantir prioridade absoluta aos pagamentos financeiros, em detrimento de direitos humanos e sociais de toda a Nação.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Esse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deve ser desmascarado para que sejam retomados os direitos soberanos, utilizando-se do antídoto da AUDITORIA DA DÍVIDA PÚBLICA</a:t>
            </a: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endParaRPr lang="pt-BR" sz="3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fontAlgn="t"/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DEMOCRATIZAÇÃO DO CONHECIMENTO E MOBILIZAÇÃO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BNP Paribas (France): $175 billion ($175,000,000,000)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u="sng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43.000 EMNs : acima de 1.000.000 de de ligações de propriedade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40% do controle nas mãos de 147, e 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core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altamente conectado entre si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75% do 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core</a:t>
            </a:r>
            <a:r>
              <a:rPr lang="pt-BR" alt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são entidades financeiras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75% da propriedade destas 147 empresas </a:t>
            </a: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nas mãos das empresas do centro </a:t>
            </a:r>
            <a:b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2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Pouco mais de 50 empresas do setor financeiro detém controle do centro</a:t>
            </a:r>
          </a:p>
        </p:txBody>
      </p:sp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2276475"/>
            <a:ext cx="878522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19591</TotalTime>
  <Words>3476</Words>
  <Application>Microsoft Macintosh PowerPoint</Application>
  <PresentationFormat>A4 (210 x 297 mm)</PresentationFormat>
  <Paragraphs>789</Paragraphs>
  <Slides>63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63</vt:i4>
      </vt:variant>
    </vt:vector>
  </HeadingPairs>
  <TitlesOfParts>
    <vt:vector size="70" baseType="lpstr">
      <vt:lpstr>Times New Roman</vt:lpstr>
      <vt:lpstr>MS PGothic</vt:lpstr>
      <vt:lpstr>Arial</vt:lpstr>
      <vt:lpstr>Verdana</vt:lpstr>
      <vt:lpstr>Tahoma</vt:lpstr>
      <vt:lpstr>Wingdings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Orçamento Geral da União – Gastos Selecionados (R$ milhões)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1470</cp:revision>
  <cp:lastPrinted>2008-11-20T19:12:03Z</cp:lastPrinted>
  <dcterms:created xsi:type="dcterms:W3CDTF">2001-11-19T18:24:28Z</dcterms:created>
  <dcterms:modified xsi:type="dcterms:W3CDTF">2012-06-29T15:49:05Z</dcterms:modified>
</cp:coreProperties>
</file>