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4"/>
  </p:notesMasterIdLst>
  <p:handoutMasterIdLst>
    <p:handoutMasterId r:id="rId45"/>
  </p:handoutMasterIdLst>
  <p:sldIdLst>
    <p:sldId id="693" r:id="rId2"/>
    <p:sldId id="953" r:id="rId3"/>
    <p:sldId id="1138" r:id="rId4"/>
    <p:sldId id="1139" r:id="rId5"/>
    <p:sldId id="1140" r:id="rId6"/>
    <p:sldId id="1141" r:id="rId7"/>
    <p:sldId id="1142" r:id="rId8"/>
    <p:sldId id="1143" r:id="rId9"/>
    <p:sldId id="1146" r:id="rId10"/>
    <p:sldId id="1145" r:id="rId11"/>
    <p:sldId id="1147" r:id="rId12"/>
    <p:sldId id="1148" r:id="rId13"/>
    <p:sldId id="1059" r:id="rId14"/>
    <p:sldId id="982" r:id="rId15"/>
    <p:sldId id="1102" r:id="rId16"/>
    <p:sldId id="1105" r:id="rId17"/>
    <p:sldId id="1106" r:id="rId18"/>
    <p:sldId id="1104" r:id="rId19"/>
    <p:sldId id="1119" r:id="rId20"/>
    <p:sldId id="1114" r:id="rId21"/>
    <p:sldId id="1115" r:id="rId22"/>
    <p:sldId id="1107" r:id="rId23"/>
    <p:sldId id="1154" r:id="rId24"/>
    <p:sldId id="1108" r:id="rId25"/>
    <p:sldId id="1109" r:id="rId26"/>
    <p:sldId id="1110" r:id="rId27"/>
    <p:sldId id="1111" r:id="rId28"/>
    <p:sldId id="1112" r:id="rId29"/>
    <p:sldId id="1113" r:id="rId30"/>
    <p:sldId id="1155" r:id="rId31"/>
    <p:sldId id="1156" r:id="rId32"/>
    <p:sldId id="1157" r:id="rId33"/>
    <p:sldId id="1149" r:id="rId34"/>
    <p:sldId id="1124" r:id="rId35"/>
    <p:sldId id="1125" r:id="rId36"/>
    <p:sldId id="1127" r:id="rId37"/>
    <p:sldId id="1128" r:id="rId38"/>
    <p:sldId id="1129" r:id="rId39"/>
    <p:sldId id="1131" r:id="rId40"/>
    <p:sldId id="1132" r:id="rId41"/>
    <p:sldId id="1136" r:id="rId42"/>
    <p:sldId id="1137" r:id="rId43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314" y="-402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4896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27297E14-98A6-4042-9643-CF101F7692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5E809AC2-7FB6-4AB0-BB4C-7B9567FC7E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59915B26-15AC-41AA-AA50-7A0E1D469C77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  <p:sp>
        <p:nvSpPr>
          <p:cNvPr id="57348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CaixaDeTexto 3"/>
          <p:cNvSpPr txBox="1">
            <a:spLocks noChangeArrowheads="1"/>
          </p:cNvSpPr>
          <p:nvPr/>
        </p:nvSpPr>
        <p:spPr bwMode="auto">
          <a:xfrm>
            <a:off x="642938" y="4711700"/>
            <a:ext cx="578643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solidFill>
                  <a:schemeClr val="tx1"/>
                </a:solidFill>
              </a:rPr>
              <a:t>Recursos desvinculados de áreas sociais em outra cor, pois podem ser tributários. </a:t>
            </a:r>
          </a:p>
          <a:p>
            <a:r>
              <a:rPr lang="pt-BR" sz="1200">
                <a:solidFill>
                  <a:schemeClr val="tx1"/>
                </a:solidFill>
              </a:rPr>
              <a:t>Com a desvinculação permitida pelas MP 435 e 450 foram destinados diretamente para pagar dívida. </a:t>
            </a:r>
          </a:p>
          <a:p>
            <a:r>
              <a:rPr lang="pt-BR" sz="1200">
                <a:solidFill>
                  <a:schemeClr val="tx1"/>
                </a:solidFill>
              </a:rPr>
              <a:t>DE QUE ADIANTA REDUZIR O SUPERÁVIT PRIMÁRIO EM R$ 23 BILHÕES SE JÁ FORAM DESVINCULADOS EM 2008 R$ 50 BILHÕES DAS ÁREAS SOCIAIS COM AS MPS 435 E 450, PARA O PAGAMENTO DA DÍVIDA???????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46325DFD-B671-4D58-A9BB-486E138996FF}" type="slidenum">
              <a:rPr lang="pt-BR">
                <a:cs typeface="Arial" charset="0"/>
              </a:rPr>
              <a:pPr/>
              <a:t>27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Espaço Reservado para Anotações 2"/>
          <p:cNvSpPr>
            <a:spLocks noGrp="1"/>
          </p:cNvSpPr>
          <p:nvPr>
            <p:ph type="body" idx="3"/>
          </p:nvPr>
        </p:nvSpPr>
        <p:spPr>
          <a:xfrm>
            <a:off x="500063" y="4611688"/>
            <a:ext cx="5929312" cy="4602162"/>
          </a:xfrm>
          <a:noFill/>
          <a:ln w="9525"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  <p:sp>
        <p:nvSpPr>
          <p:cNvPr id="69636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7270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95ECCBE5-B065-42CB-8340-3B7E8BC63B5A}" type="slidenum">
              <a:rPr lang="pt-BR">
                <a:cs typeface="Arial" charset="0"/>
              </a:rPr>
              <a:pPr/>
              <a:t>33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4348" tIns="47174" rIns="94348" bIns="47174" anchor="b"/>
          <a:lstStyle/>
          <a:p>
            <a:pPr algn="r" defTabSz="942975" eaLnBrk="0" hangingPunct="0">
              <a:buFont typeface="Times New Roman" pitchFamily="18" charset="0"/>
              <a:buNone/>
            </a:pPr>
            <a:fld id="{DDCDA97F-BF09-4010-8881-BA4954CB6C3F}" type="slidenum">
              <a:rPr lang="en-GB" sz="1200" b="0">
                <a:solidFill>
                  <a:schemeClr val="tx1"/>
                </a:solidFill>
              </a:rPr>
              <a:pPr algn="r" defTabSz="942975" eaLnBrk="0" hangingPunct="0">
                <a:buFont typeface="Times New Roman" pitchFamily="18" charset="0"/>
                <a:buNone/>
              </a:pPr>
              <a:t>35</a:t>
            </a:fld>
            <a:endParaRPr lang="en-GB" sz="1200" b="0">
              <a:solidFill>
                <a:schemeClr val="tx1"/>
              </a:solidFill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7578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6897397D-8A12-4EFC-81E1-D50C6051A25F}" type="slidenum">
              <a:rPr lang="pt-BR">
                <a:cs typeface="Arial" charset="0"/>
              </a:rPr>
              <a:pPr/>
              <a:t>36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7782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F0CAEA94-F60F-4A65-9CF9-ECB206833A45}" type="slidenum">
              <a:rPr lang="pt-BR">
                <a:cs typeface="Arial" charset="0"/>
              </a:rPr>
              <a:pPr/>
              <a:t>39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6E7CFF66-96FF-48B1-8012-7A9FEA1C8E1F}" type="slidenum">
              <a:rPr lang="pt-BR">
                <a:cs typeface="Arial" charset="0"/>
              </a:rPr>
              <a:pPr/>
              <a:t>40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7987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4440779C-54CE-48AA-93BF-8EEC0F78EC82}" type="slidenum">
              <a:rPr lang="pt-BR">
                <a:cs typeface="Arial" charset="0"/>
              </a:rPr>
              <a:pPr/>
              <a:t>42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config/DI2010.jpg/image_view_fullscree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4.bcb.gov.br/top50/port/top50.asp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o.gov/products/GAO-11-69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9906000" cy="6416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2700">
              <a:solidFill>
                <a:srgbClr val="FFFF00"/>
              </a:solidFill>
            </a:endParaRPr>
          </a:p>
          <a:p>
            <a:pPr algn="ctr" eaLnBrk="0" hangingPunct="0"/>
            <a:endParaRPr lang="pt-BR" sz="500" i="1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>
              <a:solidFill>
                <a:srgbClr val="FFFFFF"/>
              </a:solidFill>
              <a:latin typeface="Verdana" pitchFamily="34" charset="0"/>
            </a:endParaRPr>
          </a:p>
          <a:p>
            <a:pPr algn="ctr" eaLnBrk="0" hangingPunct="0"/>
            <a:endParaRPr lang="pt-BR" b="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pt-BR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Maria Lucia Fattorelli</a:t>
            </a:r>
          </a:p>
          <a:p>
            <a:pPr algn="ctr" eaLnBrk="0" hangingPunct="0"/>
            <a:endParaRPr lang="pt-BR" sz="500" b="0" i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 MINEIRO DA AUDITORIA CIDADÃ DA DÍVIDA</a:t>
            </a:r>
          </a:p>
          <a:p>
            <a:pPr algn="ctr" eaLnBrk="0" hangingPunct="0"/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Belo Horizonte, 6 de março de 2012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8" y="836613"/>
            <a:ext cx="3287712" cy="35115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2052" name="CaixaDeTexto 3"/>
          <p:cNvSpPr txBox="1">
            <a:spLocks noChangeArrowheads="1"/>
          </p:cNvSpPr>
          <p:nvPr/>
        </p:nvSpPr>
        <p:spPr bwMode="auto">
          <a:xfrm>
            <a:off x="3873500" y="1500188"/>
            <a:ext cx="60325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pt-BR" sz="4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AUDITORIA </a:t>
            </a:r>
          </a:p>
          <a:p>
            <a:pPr algn="ctr" eaLnBrk="0" hangingPunct="0">
              <a:spcBef>
                <a:spcPts val="600"/>
              </a:spcBef>
            </a:pPr>
            <a:r>
              <a:rPr lang="pt-BR" altLang="ja-JP" sz="4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da Dívida</a:t>
            </a:r>
            <a:endParaRPr lang="pt-BR" sz="4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66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CONJUNTURA GLOBAL</a:t>
            </a:r>
          </a:p>
          <a:p>
            <a:pPr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Diante da </a:t>
            </a: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CRISE DA DÍVIDA</a:t>
            </a: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Medidas de </a:t>
            </a:r>
            <a:r>
              <a:rPr lang="pt-BR" sz="2800" b="0" u="sng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austeridade</a:t>
            </a: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para destinar recursos ao  pagamento da dívida: </a:t>
            </a:r>
          </a:p>
          <a:p>
            <a:pPr lvl="1" algn="just" defTabSz="449263" eaLnBrk="0" hangingPunct="0"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Corte de gastos sociais</a:t>
            </a:r>
          </a:p>
          <a:p>
            <a:pPr lvl="1" algn="just" defTabSz="449263" eaLnBrk="0" hangingPunct="0"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Congelamento e redução dos salários</a:t>
            </a:r>
          </a:p>
          <a:p>
            <a:pPr lvl="1" algn="just" defTabSz="449263" eaLnBrk="0" hangingPunct="0"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Demissões </a:t>
            </a:r>
          </a:p>
          <a:p>
            <a:pPr lvl="1" algn="just" defTabSz="449263" eaLnBrk="0" hangingPunct="0"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Reformas da Previdência</a:t>
            </a:r>
          </a:p>
          <a:p>
            <a:pPr lvl="1" algn="just" defTabSz="449263" eaLnBrk="0" hangingPunct="0"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Comprometimento dos Fundos de Pensão</a:t>
            </a:r>
          </a:p>
          <a:p>
            <a:pPr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EUROPA: REAÇÃO DA CLASSE TRABALHADORA 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Grandes mobilizações e </a:t>
            </a:r>
            <a:r>
              <a:rPr lang="pt-BR" sz="2800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GREVE GERAL</a:t>
            </a:r>
          </a:p>
        </p:txBody>
      </p:sp>
      <p:pic>
        <p:nvPicPr>
          <p:cNvPr id="11267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0"/>
            <a:ext cx="16478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5"/>
          <p:cNvSpPr txBox="1">
            <a:spLocks noChangeArrowheads="1"/>
          </p:cNvSpPr>
          <p:nvPr/>
        </p:nvSpPr>
        <p:spPr bwMode="auto">
          <a:xfrm>
            <a:off x="200025" y="3357563"/>
            <a:ext cx="8929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           Grécia                            Irlanda	                      França</a:t>
            </a:r>
          </a:p>
        </p:txBody>
      </p:sp>
      <p:sp>
        <p:nvSpPr>
          <p:cNvPr id="12291" name="CaixaDeTexto 7"/>
          <p:cNvSpPr txBox="1">
            <a:spLocks noChangeArrowheads="1"/>
          </p:cNvSpPr>
          <p:nvPr/>
        </p:nvSpPr>
        <p:spPr bwMode="auto">
          <a:xfrm>
            <a:off x="344488" y="6165850"/>
            <a:ext cx="8929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        Portugal                          Inglaterra	                   Espanha</a:t>
            </a:r>
          </a:p>
        </p:txBody>
      </p:sp>
      <p:sp>
        <p:nvSpPr>
          <p:cNvPr id="12292" name="CaixaDeTexto 12"/>
          <p:cNvSpPr txBox="1">
            <a:spLocks noChangeArrowheads="1"/>
          </p:cNvSpPr>
          <p:nvPr/>
        </p:nvSpPr>
        <p:spPr bwMode="auto">
          <a:xfrm>
            <a:off x="0" y="188913"/>
            <a:ext cx="9906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Conjuntura Atual – EUROPA</a:t>
            </a:r>
          </a:p>
          <a:p>
            <a:pPr algn="ctr" eaLnBrk="0" hangingPunct="0">
              <a:lnSpc>
                <a:spcPts val="2200"/>
              </a:lnSpc>
              <a:spcBef>
                <a:spcPct val="500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Manifestações  contra </a:t>
            </a:r>
            <a:r>
              <a:rPr lang="pt-BR" sz="2800" i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Troika </a:t>
            </a: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(FMI, CE, Governos e Bancos)</a:t>
            </a:r>
          </a:p>
        </p:txBody>
      </p:sp>
      <p:pic>
        <p:nvPicPr>
          <p:cNvPr id="12293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6063" y="1643063"/>
            <a:ext cx="2628900" cy="176053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pic>
        <p:nvPicPr>
          <p:cNvPr id="12294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628775"/>
            <a:ext cx="2498725" cy="164623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pic>
        <p:nvPicPr>
          <p:cNvPr id="12295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75" y="1643063"/>
            <a:ext cx="2536825" cy="166846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pic>
        <p:nvPicPr>
          <p:cNvPr id="12296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388" y="4437063"/>
            <a:ext cx="2530475" cy="17303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pic>
        <p:nvPicPr>
          <p:cNvPr id="12297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4437063"/>
            <a:ext cx="2568575" cy="174466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pic>
        <p:nvPicPr>
          <p:cNvPr id="12298" name="Picture 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97688" y="4365625"/>
            <a:ext cx="2019300" cy="183673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34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925" algn="ctr" defTabSz="449263" eaLnBrk="0" hangingPunct="0">
              <a:spcBef>
                <a:spcPts val="24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REAÇÕES POPULARES </a:t>
            </a:r>
            <a:r>
              <a:rPr lang="en-US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Auditoria Cidadã na Europa</a:t>
            </a:r>
          </a:p>
          <a:p>
            <a:pPr marL="34925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GRÉCIA: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Mobilização social e criação de comissão para auditar a dívida pública</a:t>
            </a:r>
          </a:p>
          <a:p>
            <a:pPr marL="34925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IRLANDA: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Criada comissão popular de auditoria da dívida </a:t>
            </a:r>
          </a:p>
          <a:p>
            <a:pPr marL="34925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ISLÂNDIA:</a:t>
            </a: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Referendo eleitoral decide não pagar dívida feita para salvar bancos</a:t>
            </a:r>
          </a:p>
          <a:p>
            <a:pPr marL="34925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PORTUGAL: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Criada comissão: Iniciativa para Auditoria Cidadã à Dívida </a:t>
            </a:r>
            <a:r>
              <a:rPr 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IAC</a:t>
            </a:r>
          </a:p>
          <a:p>
            <a:pPr marL="34925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FRANÇA: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Diversos núcleos </a:t>
            </a:r>
            <a:r>
              <a:rPr 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cerca de 50 - debatendo a criação de comitês locais para iniciar auditoria cidadã</a:t>
            </a:r>
          </a:p>
          <a:p>
            <a:pPr marL="34925" algn="ctr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Debates na Bélgica, Itália, Espanha entre outros</a:t>
            </a:r>
            <a:endParaRPr 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427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 </a:t>
            </a:r>
            <a:endParaRPr lang="es-EC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4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ja-JP" sz="4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en-US" sz="4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es-EC" altLang="ja-JP" sz="40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 </a:t>
            </a:r>
            <a:endParaRPr lang="es-EC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endParaRPr lang="es-EC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52438" y="571500"/>
            <a:ext cx="92059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95313" y="260350"/>
            <a:ext cx="8497887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PAPEL DA DÍVIDA PÚBLICA</a:t>
            </a:r>
            <a:endParaRPr lang="en-US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Instrumento de financiamento do Estado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Aportar recursos ao Estado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</a:pPr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PAPEL USURPADO</a:t>
            </a:r>
            <a:endParaRPr lang="en-US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</a:pPr>
            <a:endParaRPr lang="en-US" sz="5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Instrumento do Poder financeiro que utiliza a dívida pública como um mecanismo de transferência de recursos do setor público para o setor financeiro privado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Sangria de recursos públicos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endParaRPr lang="pt-BR" sz="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endParaRPr lang="pt-BR" sz="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endParaRPr lang="pt-BR" sz="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endParaRPr lang="pt-BR" sz="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en-US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ja-JP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925" algn="ctr" defTabSz="449263" eaLnBrk="0" hangingPunct="0">
              <a:spcBef>
                <a:spcPts val="24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en-US" sz="2800">
                <a:solidFill>
                  <a:srgbClr val="92D050"/>
                </a:solidFill>
                <a:latin typeface="Tahoma" pitchFamily="34" charset="0"/>
              </a:rPr>
              <a:t>“</a:t>
            </a:r>
            <a:r>
              <a:rPr lang="pt-BR" sz="2800">
                <a:solidFill>
                  <a:srgbClr val="92D050"/>
                </a:solidFill>
                <a:latin typeface="Tahoma" pitchFamily="34" charset="0"/>
              </a:rPr>
              <a:t>Sistema da Dívida</a:t>
            </a:r>
            <a:r>
              <a:rPr lang="pt-BR" altLang="en-US" sz="2800">
                <a:solidFill>
                  <a:srgbClr val="92D050"/>
                </a:solidFill>
                <a:latin typeface="Tahoma" pitchFamily="34" charset="0"/>
              </a:rPr>
              <a:t>”</a:t>
            </a:r>
            <a:endParaRPr lang="pt-BR" altLang="ja-JP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4925" algn="ctr" defTabSz="449263" eaLnBrk="0" hangingPunct="0">
              <a:spcBef>
                <a:spcPts val="24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ja-JP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Como opera</a:t>
            </a:r>
          </a:p>
          <a:p>
            <a:pPr marL="34925" algn="just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4925" algn="just" defTabSz="449263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Modelo Econômico</a:t>
            </a:r>
          </a:p>
          <a:p>
            <a:pPr marL="34925" algn="just" defTabSz="449263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Sistema Legal </a:t>
            </a:r>
          </a:p>
          <a:p>
            <a:pPr marL="34925" algn="just" defTabSz="449263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Sistema Político</a:t>
            </a:r>
          </a:p>
          <a:p>
            <a:pPr marL="34925" algn="just" defTabSz="449263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Corrupção</a:t>
            </a:r>
          </a:p>
          <a:p>
            <a:pPr marL="34925" algn="just" defTabSz="449263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Grande Mídia</a:t>
            </a:r>
          </a:p>
          <a:p>
            <a:pPr marL="34925" algn="ctr" defTabSz="449263">
              <a:lnSpc>
                <a:spcPct val="200000"/>
              </a:lnSpc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Dominação financeira e graves consequências sociais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402763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PARADOXO BRASIL </a:t>
            </a:r>
          </a:p>
          <a:p>
            <a:pPr algn="ctr" defTabSz="449263" eaLnBrk="0" hangingPunct="0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3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6ª Economia Mundial</a:t>
            </a:r>
            <a:endParaRPr lang="pt-BR" sz="32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3ª Pior distribuição de renda do mundo</a:t>
            </a:r>
          </a:p>
          <a:p>
            <a:pPr algn="ctr" defTabSz="449263" eaLnBrk="0" hangingPunct="0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84º no ranking de respeito aos Direitos Humanos - IDH</a:t>
            </a:r>
          </a:p>
          <a:p>
            <a:pPr algn="ctr" defTabSz="449263" eaLnBrk="0" hangingPunct="0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POR QUÊ?</a:t>
            </a:r>
          </a:p>
          <a:p>
            <a:pPr algn="ctr" defTabSz="449263" eaLnBrk="0" hangingPunct="0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 DEPENDÊNCIA ECONÔMICA GERADA PELO PROCESSO DE ENDIVIDAMENTO É O NÓ QUE AMARRA O BRASIL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606425"/>
            <a:ext cx="9545637" cy="581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8436" name="Text Box 12"/>
          <p:cNvSpPr txBox="1">
            <a:spLocks noChangeArrowheads="1"/>
          </p:cNvSpPr>
          <p:nvPr/>
        </p:nvSpPr>
        <p:spPr bwMode="auto">
          <a:xfrm>
            <a:off x="0" y="6357938"/>
            <a:ext cx="9906000" cy="6461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Nota: Inclui o </a:t>
            </a:r>
            <a:r>
              <a:rPr lang="pt-BR" altLang="en-US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refinanciamento</a:t>
            </a:r>
            <a:r>
              <a:rPr lang="pt-BR" altLang="en-US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ou </a:t>
            </a:r>
            <a:r>
              <a:rPr lang="pt-BR" altLang="en-US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rolagem</a:t>
            </a:r>
            <a:r>
              <a:rPr lang="pt-BR" altLang="en-US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t-BR" sz="12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Fonte: SIAFI - Banco de Dados Access p/ download (execução do Orçamento da União) – Disponível em http://www.camara.gov.br/internet/orcament/bd/exe2010mdb.EXE. Elaboração: Auditoria Cidadã da Dívida</a:t>
            </a:r>
          </a:p>
        </p:txBody>
      </p:sp>
      <p:sp>
        <p:nvSpPr>
          <p:cNvPr id="18437" name="CaixaDeTexto 5"/>
          <p:cNvSpPr txBox="1">
            <a:spLocks noChangeArrowheads="1"/>
          </p:cNvSpPr>
          <p:nvPr/>
        </p:nvSpPr>
        <p:spPr bwMode="auto">
          <a:xfrm>
            <a:off x="360363" y="3713163"/>
            <a:ext cx="1639887" cy="64611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/>
              <a:t>R$ 708 bilhões (17% do PIB)</a:t>
            </a:r>
          </a:p>
        </p:txBody>
      </p:sp>
      <p:cxnSp>
        <p:nvCxnSpPr>
          <p:cNvPr id="18438" name="Conector de seta reta 7"/>
          <p:cNvCxnSpPr>
            <a:cxnSpLocks noChangeShapeType="1"/>
          </p:cNvCxnSpPr>
          <p:nvPr/>
        </p:nvCxnSpPr>
        <p:spPr bwMode="auto">
          <a:xfrm flipH="1">
            <a:off x="2006600" y="4037013"/>
            <a:ext cx="665163" cy="0"/>
          </a:xfrm>
          <a:prstGeom prst="straightConnector1">
            <a:avLst/>
          </a:prstGeom>
          <a:noFill/>
          <a:ln w="41275" cap="sq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8439" name="CaixaDeTexto 10"/>
          <p:cNvSpPr txBox="1">
            <a:spLocks noChangeArrowheads="1"/>
          </p:cNvSpPr>
          <p:nvPr/>
        </p:nvSpPr>
        <p:spPr bwMode="auto">
          <a:xfrm>
            <a:off x="128588" y="188913"/>
            <a:ext cx="9777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800"/>
              </a:spcBef>
            </a:pPr>
            <a:r>
              <a:rPr lang="pt-BR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ORÇAMENTO GERAL DA UNIÃO Executado em 2011 Total: R$ 1,571 trilhão</a:t>
            </a:r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10015538" cy="671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925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ja-JP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Como opera o </a:t>
            </a:r>
            <a:r>
              <a:rPr lang="pt-BR" altLang="en-US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t-BR" altLang="ja-JP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4925" algn="just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4925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Modelo Econômico</a:t>
            </a:r>
          </a:p>
          <a:p>
            <a:pPr marL="1085850" lvl="1" indent="-342900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Poder exacerbado do setor financeiro: Bancos Privados, FMI</a:t>
            </a:r>
          </a:p>
          <a:p>
            <a:pPr marL="1085850" lvl="1" indent="-342900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Financeirização baseada em </a:t>
            </a:r>
            <a:r>
              <a:rPr lang="pt-BR" altLang="en-US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papéis</a:t>
            </a:r>
            <a:r>
              <a:rPr lang="pt-BR" altLang="en-US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: Fundos </a:t>
            </a:r>
          </a:p>
          <a:p>
            <a:pPr marL="1085850" lvl="1" indent="-342900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en-US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Crises</a:t>
            </a:r>
            <a:r>
              <a:rPr lang="pt-BR" altLang="en-US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provocadas pelo setor financeiro</a:t>
            </a:r>
          </a:p>
          <a:p>
            <a:pPr marL="1085850" lvl="1" indent="-342900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Liberdade total para os fluxos de capitais, Sigilo, Paraísos Fiscais</a:t>
            </a:r>
          </a:p>
          <a:p>
            <a:pPr marL="1085850" lvl="1" indent="-342900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Privilégios que garantem a destinação da maioria dos recursos continuamente para o pagamento da dívida</a:t>
            </a:r>
          </a:p>
          <a:p>
            <a:pPr marL="1085850" lvl="1" indent="-342900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Ausência de Transparência e utilização de artifícios</a:t>
            </a:r>
          </a:p>
          <a:p>
            <a:pPr marL="1085850" lvl="1" indent="-342900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Prioridade para o </a:t>
            </a:r>
            <a:r>
              <a:rPr lang="pt-BR" altLang="en-US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controle da inflação</a:t>
            </a:r>
            <a:r>
              <a:rPr lang="pt-BR" altLang="en-US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ancorado nas políticas de juros altos e controle da base monetária</a:t>
            </a:r>
          </a:p>
          <a:p>
            <a:pPr marL="1085850" lvl="1" indent="-342900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Privatização de setores estatais estratégicos</a:t>
            </a:r>
          </a:p>
          <a:p>
            <a:pPr marL="1085850" lvl="1" indent="-342900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Privilégios tributários para o setor financeiro e grandes corporações</a:t>
            </a:r>
          </a:p>
          <a:p>
            <a:pPr marL="1085850" lvl="1" indent="-342900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Controle da grande mídia pelo setor financeiro e grandes corporações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440863" cy="658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 estratégia de manutenção do Poder e da Acumulação Capitalista</a:t>
            </a:r>
          </a:p>
          <a:p>
            <a:pPr algn="just" defTabSz="449263" eaLnBrk="0" hangingPunct="0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Lucros crescentes para setor financeiro/empresarial</a:t>
            </a:r>
          </a:p>
          <a:p>
            <a:pPr algn="just" defTabSz="449263" eaLnBrk="0" hangingPunct="0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Financiamento de campanhas eleitorais e corrupção</a:t>
            </a:r>
          </a:p>
          <a:p>
            <a:pPr algn="just" defTabSz="449263" eaLnBrk="0" hangingPunct="0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Extremo poder da mídia ligada ao grande capital </a:t>
            </a:r>
          </a:p>
          <a:p>
            <a:pPr algn="just" defTabSz="449263" eaLnBrk="0" hangingPunct="0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Ilusória distribuição de riqueza </a:t>
            </a:r>
          </a:p>
          <a:p>
            <a:pPr lvl="1" algn="just" defTabSz="449263" eaLnBrk="0" hangingPunct="0">
              <a:lnSpc>
                <a:spcPts val="41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Pequenos ganhos para os pobres: Bolsa Família</a:t>
            </a:r>
          </a:p>
          <a:p>
            <a:pPr lvl="1" algn="just" defTabSz="449263" eaLnBrk="0" hangingPunct="0">
              <a:lnSpc>
                <a:spcPts val="41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Pífios reajustes para trabalhadores</a:t>
            </a:r>
          </a:p>
          <a:p>
            <a:pPr lvl="1" algn="just" defTabSz="449263" eaLnBrk="0" hangingPunct="0">
              <a:lnSpc>
                <a:spcPts val="41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Acesso a produtos baratos: sensação de melhoria de vida</a:t>
            </a:r>
          </a:p>
          <a:p>
            <a:pPr lvl="1" algn="just" defTabSz="449263" eaLnBrk="0" hangingPunct="0">
              <a:lnSpc>
                <a:spcPts val="41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Acesso a crédito/financiamentos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76288" y="142875"/>
            <a:ext cx="8902700" cy="652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3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DEBATE NÚCLEO - MG</a:t>
            </a:r>
          </a:p>
          <a:p>
            <a:pPr algn="ctr"/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pt-BR" sz="28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Conjuntura Internacional: Crise Financeira</a:t>
            </a:r>
          </a:p>
          <a:p>
            <a:pPr>
              <a:lnSpc>
                <a:spcPct val="200000"/>
              </a:lnSpc>
            </a:pPr>
            <a:endParaRPr lang="pt-BR" sz="280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pt-BR" sz="28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Sistema da Dívida</a:t>
            </a:r>
          </a:p>
          <a:p>
            <a:pPr>
              <a:lnSpc>
                <a:spcPct val="200000"/>
              </a:lnSpc>
            </a:pPr>
            <a:endParaRPr lang="pt-BR" sz="280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pt-BR" sz="28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Auditoria da Dívida</a:t>
            </a:r>
            <a:endParaRPr lang="es-EC" sz="280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pt-BR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 </a:t>
            </a:r>
            <a:endParaRPr lang="es-EC" b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endParaRPr lang="es-ES" sz="2000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defTabSz="449263">
              <a:spcBef>
                <a:spcPts val="8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330200" y="214313"/>
            <a:ext cx="9440863" cy="663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ja-JP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Como opera o </a:t>
            </a:r>
            <a:r>
              <a:rPr lang="pt-BR" altLang="en-US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en-GB" altLang="ja-JP" sz="2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SUPER ESTRUTURA LEGAL – O PRIVILÉGIO DA DÍVIDA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600" u="sng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600" u="sng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Constituição</a:t>
            </a:r>
            <a:r>
              <a:rPr lang="en-GB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Federal 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	</a:t>
            </a: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Exceção no Art. 166,  § 3º, II, </a:t>
            </a:r>
            <a:r>
              <a:rPr lang="pt-BR" alt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ja-JP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</a:t>
            </a:r>
            <a:r>
              <a:rPr lang="pt-BR" alt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t-BR" altLang="ja-JP" sz="2000" b="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Ver </a:t>
            </a:r>
            <a:r>
              <a:rPr lang="pt-BR" alt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Anatomia de uma Fraude à Constituição</a:t>
            </a:r>
            <a:r>
              <a:rPr lang="pt-BR" alt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defTabSz="449263"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LDO – Lei de </a:t>
            </a:r>
            <a:r>
              <a:rPr lang="pt-BR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Diretrizes Orçamentárias</a:t>
            </a:r>
          </a:p>
          <a:p>
            <a:pPr defTabSz="449263"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	</a:t>
            </a: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Elaboração</a:t>
            </a:r>
            <a:r>
              <a:rPr lang="en-GB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parte das Metas de Superávit Primário</a:t>
            </a:r>
          </a:p>
          <a:p>
            <a:pPr defTabSz="449263"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	Garantia de atualização automática mensal para a dívida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Lei de Responsabilidade Fiscal – LC 101/2000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	Limites para gastos públicos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	Ausência de limites para o custo da Política Monetária. Transfere 			ao Tesouro Nacional esse custo quando negativo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OUTRAS FONTES </a:t>
            </a:r>
            <a:r>
              <a:rPr lang="pt-BR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não</a:t>
            </a:r>
            <a:r>
              <a:rPr lang="en-GB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pt-BR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tributárias</a:t>
            </a:r>
          </a:p>
          <a:p>
            <a:pPr lvl="1" algn="just" defTabSz="449263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	Lucros das estatais distribuídos ao governo, Privatizações, 										 			Dívidas pagas pelos Estados e Municípios</a:t>
            </a:r>
          </a:p>
          <a:p>
            <a:pPr algn="just" defTabSz="449263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Desvinculação de recursos específicos de outras áreas  (MP 435 e 450)</a:t>
            </a:r>
            <a:endParaRPr lang="pt-BR" sz="200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71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925" algn="ctr" defTabSz="449263" eaLnBrk="0" hangingPunct="0">
              <a:spcBef>
                <a:spcPts val="24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ESTRUTURA LEGAL NEGADA À SOCIEDADE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Contingenciamento recorde de R$ 50 bilhões em 2010 e acréscimo de mais R$ 10 bilhões para o superávit. Prorrogação da DRU (PEC 61)</a:t>
            </a:r>
          </a:p>
          <a:p>
            <a:pPr marL="34925" defTabSz="449263" eaLnBrk="0" hangingPunct="0">
              <a:spcBef>
                <a:spcPts val="12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Arrocho de gastos sociais no orçamento/2012 sob a justificativa de 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equilíbrio fiscal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Contingenciamento de R$ 55 bilhões</a:t>
            </a:r>
          </a:p>
          <a:p>
            <a:pPr marL="34925" defTabSz="449263" eaLnBrk="0" hangingPunct="0">
              <a:spcBef>
                <a:spcPts val="12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Negativa de reajustes salariais aos servidores públicos</a:t>
            </a:r>
          </a:p>
          <a:p>
            <a:pPr marL="34925" defTabSz="449263" eaLnBrk="0" hangingPunct="0">
              <a:spcBef>
                <a:spcPts val="12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PLP 306: recusa em aumentar recursos destinados à saúde</a:t>
            </a:r>
          </a:p>
          <a:p>
            <a:pPr marL="34925" defTabSz="449263" eaLnBrk="0" hangingPunct="0">
              <a:spcBef>
                <a:spcPts val="12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PL-8035 (PNE): recusa em aumentar recursos destinados à educação</a:t>
            </a:r>
          </a:p>
          <a:p>
            <a:pPr marL="34925" defTabSz="449263" eaLnBrk="0" hangingPunct="0">
              <a:spcBef>
                <a:spcPts val="12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PL-1992: privatização da previdência do setor público</a:t>
            </a:r>
          </a:p>
          <a:p>
            <a:pPr marL="34925" defTabSz="449263" eaLnBrk="0" hangingPunct="0">
              <a:spcBef>
                <a:spcPts val="12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PL-1749: privatização hospitais universitários</a:t>
            </a:r>
          </a:p>
          <a:p>
            <a:pPr marL="34925" defTabSz="449263" eaLnBrk="0" hangingPunct="0">
              <a:spcBef>
                <a:spcPts val="12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PLP-549: congelamento salarial</a:t>
            </a:r>
          </a:p>
          <a:p>
            <a:pPr marL="34925" defTabSz="449263" eaLnBrk="0" hangingPunct="0">
              <a:spcBef>
                <a:spcPts val="12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Crise da dívida dos Estados </a:t>
            </a:r>
          </a:p>
          <a:p>
            <a:pPr marL="34925" defTabSz="449263" eaLnBrk="0" hangingPunct="0">
              <a:spcBef>
                <a:spcPts val="12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Anúncio de que o Brasil e países do 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BRIC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irão adquirir bônus do Banco Central Europeu: 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RISCO DE IMPROTAÇÃO DA CRISE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944563"/>
            <a:ext cx="956945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88913"/>
            <a:ext cx="9906000" cy="576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t-BR" sz="2400" b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Orçamento Geral da União – Gastos Selecionados (R$ milhões) </a:t>
            </a:r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776288" y="6380163"/>
            <a:ext cx="8064500" cy="30638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0">
                <a:solidFill>
                  <a:srgbClr val="FFFFFF"/>
                </a:solidFill>
              </a:rPr>
              <a:t>Fonte: Secretaria do Tesouro Nacional - SIAFI. Inclui a rolagem, ou </a:t>
            </a:r>
            <a:r>
              <a:rPr lang="ja-JP" altLang="en-US" sz="1400" b="0">
                <a:solidFill>
                  <a:srgbClr val="FFFFFF"/>
                </a:solidFill>
              </a:rPr>
              <a:t>“</a:t>
            </a:r>
            <a:r>
              <a:rPr lang="en-US" altLang="ja-JP" sz="1400" b="0">
                <a:solidFill>
                  <a:srgbClr val="FFFFFF"/>
                </a:solidFill>
              </a:rPr>
              <a:t>refinanciamento</a:t>
            </a:r>
            <a:r>
              <a:rPr lang="ja-JP" altLang="en-US" sz="1400" b="0">
                <a:solidFill>
                  <a:srgbClr val="FFFFFF"/>
                </a:solidFill>
              </a:rPr>
              <a:t>”</a:t>
            </a:r>
            <a:r>
              <a:rPr lang="en-US" altLang="ja-JP" sz="1400" b="0">
                <a:solidFill>
                  <a:srgbClr val="FFFFFF"/>
                </a:solidFill>
              </a:rPr>
              <a:t> da Dívida</a:t>
            </a: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3557" name="CaixaDeTexto 4"/>
          <p:cNvSpPr txBox="1">
            <a:spLocks noChangeArrowheads="1"/>
          </p:cNvSpPr>
          <p:nvPr/>
        </p:nvSpPr>
        <p:spPr bwMode="auto">
          <a:xfrm>
            <a:off x="5768975" y="1082675"/>
            <a:ext cx="3071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>
                <a:solidFill>
                  <a:srgbClr val="1F1FFF"/>
                </a:solidFill>
              </a:rPr>
              <a:t>Juros e Amortizações da Dívida</a:t>
            </a:r>
          </a:p>
        </p:txBody>
      </p:sp>
      <p:sp>
        <p:nvSpPr>
          <p:cNvPr id="23558" name="CaixaDeTexto 5"/>
          <p:cNvSpPr txBox="1">
            <a:spLocks noChangeArrowheads="1"/>
          </p:cNvSpPr>
          <p:nvPr/>
        </p:nvSpPr>
        <p:spPr bwMode="auto">
          <a:xfrm>
            <a:off x="6548438" y="4667250"/>
            <a:ext cx="3357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Pessoal e Encargos Sociais</a:t>
            </a:r>
          </a:p>
        </p:txBody>
      </p:sp>
      <p:sp>
        <p:nvSpPr>
          <p:cNvPr id="23559" name="CaixaDeTexto 6"/>
          <p:cNvSpPr txBox="1">
            <a:spLocks noChangeArrowheads="1"/>
          </p:cNvSpPr>
          <p:nvPr/>
        </p:nvSpPr>
        <p:spPr bwMode="auto">
          <a:xfrm>
            <a:off x="6369050" y="5106988"/>
            <a:ext cx="3214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Saúde e Saneamento</a:t>
            </a:r>
          </a:p>
        </p:txBody>
      </p:sp>
      <p:sp>
        <p:nvSpPr>
          <p:cNvPr id="23560" name="CaixaDeTexto 7"/>
          <p:cNvSpPr txBox="1">
            <a:spLocks noChangeArrowheads="1"/>
          </p:cNvSpPr>
          <p:nvPr/>
        </p:nvSpPr>
        <p:spPr bwMode="auto">
          <a:xfrm>
            <a:off x="6453188" y="5715000"/>
            <a:ext cx="3452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>
                <a:solidFill>
                  <a:srgbClr val="2222FF"/>
                </a:solidFill>
                <a:latin typeface="Tahoma" pitchFamily="34" charset="0"/>
                <a:cs typeface="Tahoma" pitchFamily="34" charset="0"/>
              </a:rPr>
              <a:t>Educação e Cultura</a:t>
            </a:r>
          </a:p>
        </p:txBody>
      </p:sp>
      <p:sp>
        <p:nvSpPr>
          <p:cNvPr id="23561" name="CaixaDeTexto 8"/>
          <p:cNvSpPr txBox="1">
            <a:spLocks noChangeArrowheads="1"/>
          </p:cNvSpPr>
          <p:nvPr/>
        </p:nvSpPr>
        <p:spPr bwMode="auto">
          <a:xfrm>
            <a:off x="5313363" y="3490913"/>
            <a:ext cx="3214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Previdência e Assistência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55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925" algn="ctr" defTabSz="449263" eaLnBrk="0" hangingPunct="0">
              <a:spcBef>
                <a:spcPts val="24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en-US" sz="2800">
                <a:solidFill>
                  <a:srgbClr val="92D050"/>
                </a:solidFill>
                <a:latin typeface="Tahoma" pitchFamily="34" charset="0"/>
              </a:rPr>
              <a:t>“</a:t>
            </a:r>
            <a:r>
              <a:rPr lang="pt-BR" sz="2800">
                <a:solidFill>
                  <a:srgbClr val="92D050"/>
                </a:solidFill>
                <a:latin typeface="Tahoma" pitchFamily="34" charset="0"/>
              </a:rPr>
              <a:t>Sistema da Dívida</a:t>
            </a:r>
            <a:r>
              <a:rPr lang="pt-BR" altLang="en-US" sz="2800">
                <a:solidFill>
                  <a:srgbClr val="92D050"/>
                </a:solidFill>
                <a:latin typeface="Tahoma" pitchFamily="34" charset="0"/>
              </a:rPr>
              <a:t>”</a:t>
            </a:r>
            <a:endParaRPr lang="pt-BR" altLang="ja-JP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4925" algn="ctr" defTabSz="449263" eaLnBrk="0" hangingPunct="0">
              <a:spcBef>
                <a:spcPts val="24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ja-JP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Como opera</a:t>
            </a:r>
          </a:p>
          <a:p>
            <a:pPr marL="34925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Sistema Político</a:t>
            </a:r>
          </a:p>
          <a:p>
            <a:pPr marL="1085850" lvl="1" indent="-342900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Ditaduras na América Latina na década de 70</a:t>
            </a:r>
          </a:p>
          <a:p>
            <a:pPr marL="1085850" lvl="1" indent="-342900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Governos submissos ao modelo econômico</a:t>
            </a:r>
          </a:p>
          <a:p>
            <a:pPr marL="1085850" lvl="1" indent="-342900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Financiamento de campanhas eleitorais pelo setor financeiro e grandes corporações</a:t>
            </a:r>
          </a:p>
          <a:p>
            <a:pPr marL="1085850" lvl="1" indent="-342900" algn="just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085850" lvl="1" indent="-342900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Soberania dá lugar à dependência financeira</a:t>
            </a:r>
          </a:p>
          <a:p>
            <a:pPr marL="1085850" lvl="1" indent="-342900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Federalismo dá lugar à submissão</a:t>
            </a:r>
          </a:p>
          <a:p>
            <a:pPr marL="1085850" lvl="1" indent="-342900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085850" lvl="1" indent="-342900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Tecnocracia na Europa recentemente; risco à democracia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25603" name="Text Box 12"/>
          <p:cNvSpPr txBox="1">
            <a:spLocks noChangeArrowheads="1"/>
          </p:cNvSpPr>
          <p:nvPr/>
        </p:nvSpPr>
        <p:spPr bwMode="auto">
          <a:xfrm>
            <a:off x="0" y="6381750"/>
            <a:ext cx="9906000" cy="2762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25604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25605" name="Picture 2" descr="http://www.divida-auditoriacidada.org.br/config/Evolucao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3" y="357188"/>
            <a:ext cx="9072562" cy="595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176963" y="4286250"/>
            <a:ext cx="3133725" cy="709613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Pagamento antecipado ao FMI e resgates com ágio</a:t>
            </a:r>
            <a:endParaRPr lang="pt-BR" sz="1600">
              <a:cs typeface="Tahoma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V="1">
            <a:off x="8239125" y="3929063"/>
            <a:ext cx="0" cy="360362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C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513138" y="2643188"/>
            <a:ext cx="2057400" cy="1325562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buClr>
                <a:srgbClr val="FF00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Elevação juros</a:t>
            </a:r>
          </a:p>
          <a:p>
            <a:pPr algn="ctr" defTabSz="449263" eaLnBrk="0" hangingPunct="0">
              <a:buClr>
                <a:srgbClr val="FF00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 Conversão da dívida pública e privada para BC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3224213" y="3933825"/>
            <a:ext cx="865187" cy="107950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C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738313" y="2643188"/>
            <a:ext cx="1512887" cy="709612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Dívida da ditadura</a:t>
            </a: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2073275" y="3357563"/>
            <a:ext cx="0" cy="2087562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26988" y="33338"/>
            <a:ext cx="98790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597700"/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pt-BR">
                <a:solidFill>
                  <a:srgbClr val="92D050"/>
                </a:solidFill>
              </a:rPr>
              <a:t>BRASIL:</a:t>
            </a:r>
          </a:p>
          <a:p>
            <a:pPr algn="ctr" eaLnBrk="0" hangingPunct="0"/>
            <a:r>
              <a:rPr lang="pt-BR">
                <a:solidFill>
                  <a:srgbClr val="92D050"/>
                </a:solidFill>
              </a:rPr>
              <a:t>Dívida Externa Registrada no Banco Central – US$ milhões – 1969 a 1994</a:t>
            </a:r>
            <a:endParaRPr lang="es-EC">
              <a:solidFill>
                <a:srgbClr val="92D050"/>
              </a:solidFill>
              <a:cs typeface="Arial" charset="0"/>
            </a:endParaRPr>
          </a:p>
        </p:txBody>
      </p:sp>
      <p:pic>
        <p:nvPicPr>
          <p:cNvPr id="26627" name="Imagem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052513"/>
            <a:ext cx="9802813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30163" y="6742113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597700"/>
            </a:prstShdw>
          </a:effec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1000"/>
              <a:t> Fonte: Relatórios Anuais do Banco Central disponibilizados à CPI da Dívida.</a:t>
            </a:r>
            <a:endParaRPr lang="pt-B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divida-auditoriacidada.org.br/config/DI201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38" y="285750"/>
            <a:ext cx="9453562" cy="62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27652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</a:rPr>
              <a:t>Fonte: Banco Central - Nota para a Imprensa - Política Fiscal - Quadro 35.</a:t>
            </a:r>
          </a:p>
        </p:txBody>
      </p:sp>
      <p:sp>
        <p:nvSpPr>
          <p:cNvPr id="27653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524250" y="1500188"/>
            <a:ext cx="3857625" cy="1633537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ahoma" pitchFamily="34" charset="0"/>
                <a:cs typeface="Tahoma" pitchFamily="34" charset="0"/>
              </a:rPr>
              <a:t>CPI: </a:t>
            </a:r>
          </a:p>
          <a:p>
            <a:pPr algn="ctr" defTabSz="449263" eaLnBrk="0" hangingPunct="0"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>
                <a:latin typeface="Tahoma" pitchFamily="34" charset="0"/>
                <a:cs typeface="Tahoma" pitchFamily="34" charset="0"/>
              </a:rPr>
              <a:t>Ausência de Contrapartida real</a:t>
            </a:r>
          </a:p>
          <a:p>
            <a:pPr algn="ctr" defTabSz="449263" eaLnBrk="0" hangingPunct="0"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>
                <a:latin typeface="Tahoma" pitchFamily="34" charset="0"/>
                <a:cs typeface="Tahoma" pitchFamily="34" charset="0"/>
              </a:rPr>
              <a:t>Mecanismos financeiros</a:t>
            </a:r>
          </a:p>
          <a:p>
            <a:pPr algn="ctr" defTabSz="449263" eaLnBrk="0" hangingPunct="0"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>
                <a:latin typeface="Tahoma" pitchFamily="34" charset="0"/>
                <a:cs typeface="Tahoma" pitchFamily="34" charset="0"/>
              </a:rPr>
              <a:t>Conflito de interesses</a:t>
            </a:r>
          </a:p>
          <a:p>
            <a:pPr algn="ctr" defTabSz="449263" eaLnBrk="0" hangingPunct="0"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>
                <a:latin typeface="Tahoma" pitchFamily="34" charset="0"/>
                <a:cs typeface="Tahoma" pitchFamily="34" charset="0"/>
              </a:rPr>
              <a:t> Falta de transparência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8" y="1052513"/>
            <a:ext cx="9151937" cy="521176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895350" y="0"/>
            <a:ext cx="84201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QUEM GANHA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61988" y="1901825"/>
            <a:ext cx="8348662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algn="ctr" eaLnBrk="0" hangingPunct="0">
              <a:spcBef>
                <a:spcPct val="20000"/>
              </a:spcBef>
            </a:pPr>
            <a:endParaRPr lang="pt-BR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19150" y="6397625"/>
            <a:ext cx="8670925" cy="307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Fonte: Banco Central - </a:t>
            </a:r>
            <a:r>
              <a:rPr lang="pt-BR" sz="1400" b="0">
                <a:solidFill>
                  <a:srgbClr val="FFFFFF"/>
                </a:solidFill>
                <a:latin typeface="Tahoma" pitchFamily="34" charset="0"/>
                <a:cs typeface="Tahoma" pitchFamily="34" charset="0"/>
                <a:hlinkClick r:id="rId4"/>
              </a:rPr>
              <a:t>http://www4.bcb.gov.br/top50/port/top50.asp</a:t>
            </a:r>
            <a:r>
              <a:rPr lang="pt-BR" sz="14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81438" y="2428875"/>
            <a:ext cx="2903537" cy="600075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ts val="600"/>
              </a:spcBef>
              <a:defRPr/>
            </a:pPr>
            <a:r>
              <a:rPr lang="pt-BR" sz="2000" b="0" dirty="0">
                <a:solidFill>
                  <a:schemeClr val="bg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Aparente queda</a:t>
            </a:r>
          </a:p>
          <a:p>
            <a:pPr algn="ctr" eaLnBrk="0" hangingPunct="0">
              <a:lnSpc>
                <a:spcPct val="70000"/>
              </a:lnSpc>
              <a:spcBef>
                <a:spcPts val="600"/>
              </a:spcBef>
              <a:defRPr/>
            </a:pPr>
            <a:r>
              <a:rPr lang="pt-BR" sz="2000" b="0" dirty="0">
                <a:solidFill>
                  <a:schemeClr val="bg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Aumento de Provisões</a:t>
            </a:r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 flipH="1">
            <a:off x="6810375" y="2636838"/>
            <a:ext cx="879475" cy="6350"/>
          </a:xfrm>
          <a:prstGeom prst="line">
            <a:avLst/>
          </a:prstGeom>
          <a:noFill/>
          <a:ln w="2222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28680" name="Line 7"/>
          <p:cNvSpPr>
            <a:spLocks noChangeShapeType="1"/>
          </p:cNvSpPr>
          <p:nvPr/>
        </p:nvSpPr>
        <p:spPr bwMode="auto">
          <a:xfrm>
            <a:off x="7689850" y="2636838"/>
            <a:ext cx="382588" cy="500062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lg"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296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29700" name="Picture 2" descr="http://www.nakelelugar.com/wp-content/uploads/2010/07/banco-centra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6375" y="1989138"/>
            <a:ext cx="19272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CaixaDeTexto 10"/>
          <p:cNvSpPr txBox="1">
            <a:spLocks noChangeArrowheads="1"/>
          </p:cNvSpPr>
          <p:nvPr/>
        </p:nvSpPr>
        <p:spPr bwMode="auto">
          <a:xfrm>
            <a:off x="4016375" y="3286125"/>
            <a:ext cx="187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BANCO CENTRAL DO BRASIL</a:t>
            </a:r>
          </a:p>
        </p:txBody>
      </p:sp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4713" y="1319213"/>
            <a:ext cx="1584325" cy="6588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2144713" y="2205038"/>
            <a:ext cx="1584325" cy="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lg" len="lg"/>
          </a:ln>
        </p:spPr>
        <p:txBody>
          <a:bodyPr/>
          <a:lstStyle/>
          <a:p>
            <a:endParaRPr lang="es-EC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73050" y="857250"/>
            <a:ext cx="1727200" cy="2249488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/>
              <a:t>Ingresso de moeda estrangeira aciona Sistema de Metas de Inflação</a:t>
            </a: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H="1">
            <a:off x="2144713" y="4221163"/>
            <a:ext cx="1655762" cy="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lg" len="lg"/>
          </a:ln>
        </p:spPr>
        <p:txBody>
          <a:bodyPr/>
          <a:lstStyle/>
          <a:p>
            <a:endParaRPr lang="es-EC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52438" y="3786188"/>
            <a:ext cx="1419225" cy="194945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chemeClr val="bg1"/>
                </a:solidFill>
              </a:rPr>
              <a:t>TÍTULOS DA DÍVIDA INTERNA</a:t>
            </a:r>
          </a:p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chemeClr val="bg1"/>
                </a:solidFill>
              </a:rPr>
              <a:t>Juros mais elevados do mundo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7438" y="2143125"/>
            <a:ext cx="1512887" cy="6286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6176963" y="3213100"/>
            <a:ext cx="1584325" cy="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lg" len="lg"/>
          </a:ln>
        </p:spPr>
        <p:txBody>
          <a:bodyPr/>
          <a:lstStyle/>
          <a:p>
            <a:endParaRPr lang="es-EC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832725" y="2786063"/>
            <a:ext cx="1873250" cy="1825625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/>
              <a:t>Aplicação em Reservas Internacionais</a:t>
            </a:r>
          </a:p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/>
              <a:t>Juros quase zero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089400" y="4857750"/>
            <a:ext cx="3006725" cy="928688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334F15"/>
                </a:solidFill>
                <a:latin typeface="Tahoma" pitchFamily="34" charset="0"/>
                <a:cs typeface="Tahoma" pitchFamily="34" charset="0"/>
              </a:rPr>
              <a:t>Prejuízo Banco Central 2009 = R$ 147 bilhões 2010 = R$ 50 bilhões</a:t>
            </a:r>
          </a:p>
        </p:txBody>
      </p:sp>
      <p:sp>
        <p:nvSpPr>
          <p:cNvPr id="29711" name="22 Rectángulo"/>
          <p:cNvSpPr>
            <a:spLocks noChangeArrowheads="1"/>
          </p:cNvSpPr>
          <p:nvPr/>
        </p:nvSpPr>
        <p:spPr bwMode="auto">
          <a:xfrm>
            <a:off x="238125" y="0"/>
            <a:ext cx="9667875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QUEM GANHA E QUEM PERDE</a:t>
            </a:r>
          </a:p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712" name="16 Rectángulo"/>
          <p:cNvSpPr>
            <a:spLocks noChangeArrowheads="1"/>
          </p:cNvSpPr>
          <p:nvPr/>
        </p:nvSpPr>
        <p:spPr bwMode="auto">
          <a:xfrm>
            <a:off x="0" y="6215063"/>
            <a:ext cx="10239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 Interna = NOVA CARA da Dívida Externa </a:t>
            </a:r>
            <a:endParaRPr lang="pt-BR" b="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9"/>
          <p:cNvSpPr txBox="1">
            <a:spLocks noChangeArrowheads="1"/>
          </p:cNvSpPr>
          <p:nvPr/>
        </p:nvSpPr>
        <p:spPr bwMode="auto">
          <a:xfrm>
            <a:off x="0" y="214313"/>
            <a:ext cx="1016793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Acúmulo de Reservas = Explosão da Dívida Interna (R$ bilhões)</a:t>
            </a: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23" name="Text Box 11"/>
          <p:cNvSpPr txBox="1">
            <a:spLocks noChangeArrowheads="1"/>
          </p:cNvSpPr>
          <p:nvPr/>
        </p:nvSpPr>
        <p:spPr bwMode="auto">
          <a:xfrm>
            <a:off x="666750" y="5572125"/>
            <a:ext cx="4402138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eaLnBrk="0" hangingPunct="0">
              <a:spcBef>
                <a:spcPts val="15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chemeClr val="bg1"/>
                </a:solidFill>
              </a:rPr>
              <a:t>Fonte: Banco Central</a:t>
            </a:r>
          </a:p>
        </p:txBody>
      </p:sp>
      <p:sp>
        <p:nvSpPr>
          <p:cNvPr id="30724" name="Text Box 11"/>
          <p:cNvSpPr txBox="1">
            <a:spLocks noChangeArrowheads="1"/>
          </p:cNvSpPr>
          <p:nvPr/>
        </p:nvSpPr>
        <p:spPr bwMode="auto">
          <a:xfrm>
            <a:off x="381000" y="6270625"/>
            <a:ext cx="864870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5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Fonte: Banco Central. Nota: As reservas foram convertidas para Real à taxa de câmbio de R$ 1,80.</a:t>
            </a:r>
          </a:p>
        </p:txBody>
      </p:sp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63" y="857250"/>
            <a:ext cx="7748587" cy="51435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60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CONJUNTURA GLOBAL</a:t>
            </a:r>
          </a:p>
          <a:p>
            <a:pPr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Crise </a:t>
            </a:r>
          </a:p>
          <a:p>
            <a:pPr lvl="2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financeira </a:t>
            </a:r>
          </a:p>
          <a:p>
            <a:pPr lvl="2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social</a:t>
            </a:r>
          </a:p>
          <a:p>
            <a:pPr lvl="2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alimentar</a:t>
            </a:r>
          </a:p>
          <a:p>
            <a:pPr lvl="2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ambiental</a:t>
            </a:r>
          </a:p>
          <a:p>
            <a:pPr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Crise de Valores</a:t>
            </a:r>
          </a:p>
          <a:p>
            <a:pPr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Exacerbado poder do </a:t>
            </a:r>
            <a:r>
              <a:rPr lang="pt-BR" altLang="en-US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mercado</a:t>
            </a:r>
            <a:r>
              <a:rPr lang="pt-BR" altLang="en-US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da grande mídia </a:t>
            </a:r>
            <a:r>
              <a:rPr lang="pt-BR" altLang="en-US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...</a:t>
            </a:r>
            <a:r>
              <a:rPr lang="pt-BR" sz="2800" b="0" i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incrível massa retórica enganosa e desinformação.</a:t>
            </a:r>
            <a:r>
              <a:rPr lang="pt-BR" altLang="en-US" sz="2800" b="0" i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ja-JP" sz="28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pt-BR" altLang="ja-JP" sz="5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ESGOTAMENTO DO MODELO DE ACUMULAÇÃO CAPITALISTA</a:t>
            </a:r>
          </a:p>
        </p:txBody>
      </p:sp>
      <p:pic>
        <p:nvPicPr>
          <p:cNvPr id="4099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8813" y="1071563"/>
            <a:ext cx="23574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52438" y="142875"/>
            <a:ext cx="9453562" cy="6357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</a:rPr>
              <a:t>SITUAÇÃO DOS ESTADOS DA FEDERAÇÃO</a:t>
            </a:r>
            <a:endParaRPr lang="pt-BR" sz="2800">
              <a:solidFill>
                <a:srgbClr val="92D050"/>
              </a:solidFill>
              <a:latin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 u="sng">
              <a:solidFill>
                <a:srgbClr val="FFFF00"/>
              </a:solidFill>
              <a:latin typeface="Tahoma" pitchFamily="34" charset="0"/>
            </a:endParaRPr>
          </a:p>
          <a:p>
            <a:pPr defTabSz="449263" eaLnBrk="0" hangingPunct="0">
              <a:spcBef>
                <a:spcPts val="12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</a:rPr>
              <a:t>Concentração da arrecadação tributária na esfera federal</a:t>
            </a:r>
          </a:p>
          <a:p>
            <a:pPr defTabSz="449263" eaLnBrk="0" hangingPunct="0">
              <a:spcBef>
                <a:spcPts val="12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</a:rPr>
              <a:t> Reduzidas transferências legais para Estados e Municípios</a:t>
            </a:r>
          </a:p>
          <a:p>
            <a:pPr defTabSz="449263" eaLnBrk="0" hangingPunct="0">
              <a:spcBef>
                <a:spcPts val="12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</a:rPr>
              <a:t> Subtração de receitas dos entes federativos para o pagamento de dívidas renegociadas pela União a partir de 1996</a:t>
            </a:r>
          </a:p>
          <a:p>
            <a:pPr marL="0" lvl="1" defTabSz="449263" eaLnBrk="0" hangingPunct="0">
              <a:spcBef>
                <a:spcPts val="12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</a:rPr>
              <a:t> Transferência de responsabilidades para os estados (saúde, educação, segurança, entre outros)</a:t>
            </a:r>
          </a:p>
          <a:p>
            <a:pPr defTabSz="449263" eaLnBrk="0" hangingPunct="0">
              <a:spcBef>
                <a:spcPts val="12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</a:rPr>
              <a:t> Falta de recursos para investimentos sociais </a:t>
            </a:r>
          </a:p>
          <a:p>
            <a:pPr defTabSz="449263" eaLnBrk="0" hangingPunct="0">
              <a:spcBef>
                <a:spcPts val="12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</a:rPr>
              <a:t> Exigência de Privatização do patrimônio estadual</a:t>
            </a:r>
          </a:p>
          <a:p>
            <a:pPr defTabSz="449263" eaLnBrk="0" hangingPunct="0">
              <a:spcBef>
                <a:spcPts val="12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</a:rPr>
              <a:t> Imposição de reformas neoliberais: Previdência, Enxugamento e Redução de serviços públicos, Terceirização, entre outros</a:t>
            </a:r>
          </a:p>
          <a:p>
            <a:pPr algn="ctr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00">
              <a:solidFill>
                <a:srgbClr val="92D050"/>
              </a:solidFill>
              <a:latin typeface="Tahoma" pitchFamily="34" charset="0"/>
            </a:endParaRPr>
          </a:p>
          <a:p>
            <a:pPr algn="ctr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</a:rPr>
              <a:t>DADOS OFICIAIS COMPROVAM ESSES ASPECTOS</a:t>
            </a:r>
            <a:endParaRPr lang="pt-BR" sz="2200" b="0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142875"/>
            <a:ext cx="9906000" cy="1679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</a:rPr>
              <a:t>CRISE DA DÍVIDA DOS ESTADOS:  </a:t>
            </a:r>
            <a:r>
              <a:rPr lang="pt-BR" b="0">
                <a:solidFill>
                  <a:srgbClr val="92D050"/>
                </a:solidFill>
                <a:latin typeface="Tahoma" pitchFamily="34" charset="0"/>
              </a:rPr>
              <a:t>EFEITO BRUTAL DA TAXA DE 													JUROS (IGP-DI positivo + 7,5%)</a:t>
            </a:r>
          </a:p>
          <a:p>
            <a:pPr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FFFFFF"/>
                </a:solidFill>
                <a:latin typeface="Tahoma" pitchFamily="34" charset="0"/>
              </a:rPr>
              <a:t>      DÍVIDA CONTRATUAL DE MINAS GERAIS – R$ bilhões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>
              <a:solidFill>
                <a:srgbClr val="92D050"/>
              </a:solidFill>
              <a:latin typeface="Tahoma" pitchFamily="34" charset="0"/>
            </a:endParaRPr>
          </a:p>
        </p:txBody>
      </p:sp>
      <p:sp>
        <p:nvSpPr>
          <p:cNvPr id="32771" name="CaixaDeTexto 3"/>
          <p:cNvSpPr txBox="1">
            <a:spLocks noChangeArrowheads="1"/>
          </p:cNvSpPr>
          <p:nvPr/>
        </p:nvSpPr>
        <p:spPr bwMode="auto">
          <a:xfrm>
            <a:off x="407988" y="5345113"/>
            <a:ext cx="9498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0">
                <a:solidFill>
                  <a:srgbClr val="FFFFFF"/>
                </a:solidFill>
                <a:latin typeface="Tahoma" pitchFamily="34" charset="0"/>
              </a:rPr>
              <a:t>Elaboração: Auditoria Cidadã da Dívida, a partir de dados coletados pelo SINDIFISCO, e disponíveis em:</a:t>
            </a:r>
          </a:p>
          <a:p>
            <a:r>
              <a:rPr lang="pt-BR" sz="1200" b="0" u="sng">
                <a:solidFill>
                  <a:srgbClr val="FFFFFF"/>
                </a:solidFill>
                <a:latin typeface="Tahoma" pitchFamily="34" charset="0"/>
              </a:rPr>
              <a:t>http://www.sindifiscomg.com.br/cartilhas/Cartilha/cartilha.pdf 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</a:rPr>
              <a:t>, pág 41 </a:t>
            </a:r>
            <a:endParaRPr lang="pt-BR" sz="1200">
              <a:solidFill>
                <a:srgbClr val="FFFFFF"/>
              </a:solidFill>
            </a:endParaRP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388" y="1931988"/>
            <a:ext cx="6048375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CaixaDeTexto 1"/>
          <p:cNvSpPr txBox="1">
            <a:spLocks noChangeArrowheads="1"/>
          </p:cNvSpPr>
          <p:nvPr/>
        </p:nvSpPr>
        <p:spPr bwMode="auto">
          <a:xfrm>
            <a:off x="7242175" y="1700213"/>
            <a:ext cx="2824163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200">
                <a:solidFill>
                  <a:srgbClr val="FFFFFF"/>
                </a:solidFill>
                <a:latin typeface="Tahoma" pitchFamily="34" charset="0"/>
              </a:rPr>
              <a:t>Simulação com Juros de 6% ao ano: </a:t>
            </a:r>
          </a:p>
          <a:p>
            <a:pPr algn="ctr"/>
            <a:endParaRPr lang="pt-BR" sz="2200">
              <a:solidFill>
                <a:srgbClr val="FFFFFF"/>
              </a:solidFill>
              <a:latin typeface="Tahoma" pitchFamily="34" charset="0"/>
            </a:endParaRPr>
          </a:p>
          <a:p>
            <a:pPr algn="ctr"/>
            <a:r>
              <a:rPr lang="pt-BR" sz="2200">
                <a:solidFill>
                  <a:srgbClr val="FFFFFF"/>
                </a:solidFill>
                <a:latin typeface="Tahoma" pitchFamily="34" charset="0"/>
              </a:rPr>
              <a:t>JUROS IGUAIS AOS COBRADOS PELO BNDES DAS EMPRESAS PRIVADAS</a:t>
            </a:r>
          </a:p>
          <a:p>
            <a:endParaRPr lang="pt-BR"/>
          </a:p>
        </p:txBody>
      </p:sp>
      <p:sp>
        <p:nvSpPr>
          <p:cNvPr id="32774" name="CaixaDeTexto 2"/>
          <p:cNvSpPr txBox="1">
            <a:spLocks noChangeArrowheads="1"/>
          </p:cNvSpPr>
          <p:nvPr/>
        </p:nvSpPr>
        <p:spPr bwMode="auto">
          <a:xfrm>
            <a:off x="420688" y="6021388"/>
            <a:ext cx="9356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800"/>
              </a:spcBef>
            </a:pPr>
            <a:r>
              <a:rPr lang="pt-BR" sz="1800">
                <a:solidFill>
                  <a:srgbClr val="92D050"/>
                </a:solidFill>
                <a:latin typeface="Tahoma" pitchFamily="34" charset="0"/>
              </a:rPr>
              <a:t>É importante que a Comissão requeira os dados, ano a ano, do quanto foi pago, o quanto a dívida rendeu de juros, e o demonstrativo do saldo final a cada ano. Com base nisso, esta simulação poderia se tornar mais precisa.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427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 </a:t>
            </a:r>
            <a:endParaRPr lang="es-EC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4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4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  <a:r>
              <a:rPr lang="en-US" sz="4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es-EC" altLang="ja-JP" sz="40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 </a:t>
            </a:r>
            <a:endParaRPr lang="es-EC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endParaRPr lang="es-EC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285750"/>
            <a:ext cx="10066338" cy="6705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Discurso de Autoridades: </a:t>
            </a:r>
            <a:r>
              <a:rPr lang="pt-BR" altLang="en-US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RISCO DE CONTÁGIO</a:t>
            </a:r>
            <a:r>
              <a:rPr lang="pt-BR" altLang="en-US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CRISE EUROPÉIA ATUAL PARA PAÍSES EM DESENVOLVIMENTO</a:t>
            </a:r>
          </a:p>
          <a:p>
            <a:pPr algn="just" defTabSz="449263" eaLnBrk="0" hangingPunct="0">
              <a:lnSpc>
                <a:spcPct val="50000"/>
              </a:lnSpc>
              <a:spcBef>
                <a:spcPts val="25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Riscos para o Fundo do Pré-sal</a:t>
            </a:r>
          </a:p>
          <a:p>
            <a:pPr algn="just" defTabSz="449263" eaLnBrk="0" hangingPunct="0">
              <a:lnSpc>
                <a:spcPct val="50000"/>
              </a:lnSpc>
              <a:spcBef>
                <a:spcPts val="25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Fundos de Pensão, Fundo Soberano (para enfrentar o </a:t>
            </a:r>
            <a:r>
              <a:rPr lang="pt-BR" sz="2600" b="0" i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tsunami</a:t>
            </a:r>
            <a:r>
              <a:rPr lang="pt-BR" sz="26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algn="just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Estratégias de Ação: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Divulgar amplamente as verdadeiras razões da crise localizada no setor financeiro</a:t>
            </a:r>
          </a:p>
          <a:p>
            <a:pPr lvl="1" algn="just" defTabSz="449263" eaLnBrk="0" hangingPunct="0">
              <a:lnSpc>
                <a:spcPct val="900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Aprofundar estudos sobre:</a:t>
            </a:r>
          </a:p>
          <a:p>
            <a:pPr lvl="1" algn="just" defTabSz="449263" eaLnBrk="0" hangingPunct="0">
              <a:lnSpc>
                <a:spcPct val="90000"/>
              </a:lnSpc>
              <a:spcBef>
                <a:spcPts val="24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Relaxamento das regras que estão permitindo a multiplicação de operações com derivativos no Brasil</a:t>
            </a:r>
          </a:p>
          <a:p>
            <a:pPr lvl="1" algn="just" defTabSz="449263" eaLnBrk="0" hangingPunct="0">
              <a:lnSpc>
                <a:spcPct val="90000"/>
              </a:lnSpc>
              <a:spcBef>
                <a:spcPts val="24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Diversos indícios de irregularidades apontados pela CPI da Dívida Pública, tanto no endividamento interno quanto externo</a:t>
            </a:r>
          </a:p>
          <a:p>
            <a:pPr lvl="1" algn="ctr" defTabSz="449263" eaLnBrk="0" hangingPunct="0">
              <a:lnSpc>
                <a:spcPct val="900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AUDITORIA DA DÍVIDA com PARTICIPAÇÃO CIDADÃ</a:t>
            </a: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Formação dos Núcleos nos Estados, Municípios</a:t>
            </a:r>
          </a:p>
        </p:txBody>
      </p:sp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-2001838" y="29702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440863" cy="6437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COMO DESMASCARAR O </a:t>
            </a:r>
            <a:r>
              <a:rPr lang="pt-BR" altLang="en-US" sz="3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3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3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sz="3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ACESSO À VERDADE</a:t>
            </a:r>
          </a:p>
          <a:p>
            <a:pPr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REVER a política monetária e fiscal, o modelo econômico que está propiciando a destinação da maior parte dos recursos públicos para o pagamento de uma dívida cuja contrapartida não representa bens e serviços à Nação, mas uma contínua sangria</a:t>
            </a:r>
          </a:p>
          <a:p>
            <a:pPr lvl="1" algn="just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Evidenciar que o VERDADEIRO ROMBO DAS CONTAS PÚBLICAS é a Dívida Pública</a:t>
            </a:r>
          </a:p>
          <a:p>
            <a:pPr lvl="1"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Juros e Amortizações da Dívida pagos nos últimos 16 anos</a:t>
            </a:r>
          </a:p>
          <a:p>
            <a:pPr lvl="1"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FHC em 8 anos = R$ 2,079 Trilhões</a:t>
            </a:r>
          </a:p>
          <a:p>
            <a:pPr lvl="1"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LULA em 8 anos = R$ 4,763 Trilhões</a:t>
            </a:r>
          </a:p>
          <a:p>
            <a:pPr lvl="1"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C" sz="4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graphicFrame>
        <p:nvGraphicFramePr>
          <p:cNvPr id="28685" name="Group 13"/>
          <p:cNvGraphicFramePr>
            <a:graphicFrameLocks noGrp="1"/>
          </p:cNvGraphicFramePr>
          <p:nvPr/>
        </p:nvGraphicFramePr>
        <p:xfrm>
          <a:off x="920750" y="4437063"/>
          <a:ext cx="8496300" cy="1439862"/>
        </p:xfrm>
        <a:graphic>
          <a:graphicData uri="http://schemas.openxmlformats.org/drawingml/2006/table">
            <a:tbl>
              <a:tblPr/>
              <a:tblGrid>
                <a:gridCol w="8496300"/>
              </a:tblGrid>
              <a:tr h="14398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100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 realizado no contexto da Terceira Semana Social: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www.divida-auditoriacidada.org.br</a:t>
            </a:r>
            <a:endParaRPr lang="en-GB" sz="3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9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378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 eaLnBrk="0" hangingPunct="0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06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2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 – Lição de Soberania</a:t>
            </a:r>
          </a:p>
          <a:p>
            <a:pPr algn="ctr" eaLnBrk="0" hangingPunct="0">
              <a:spcBef>
                <a:spcPts val="1200"/>
              </a:spcBef>
            </a:pPr>
            <a:endParaRPr lang="pt-BR" sz="5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ts val="12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Decreto</a:t>
            </a:r>
          </a:p>
          <a:p>
            <a:pPr algn="just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 eaLnBrk="0" hangingPunct="0">
              <a:spcBef>
                <a:spcPct val="50000"/>
              </a:spcBef>
            </a:pP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93675" y="357188"/>
            <a:ext cx="9440863" cy="591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– CÂMARA DOS DEPUTADOS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Criada em Dez/2008 e Instalada em Ago/2009, por iniciativa do Dep. Ivan Valente (PSOL/SP)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Concluída em 11 de maio de 2010 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Identificação de graves indícios de ilegalidade da dívida pública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Momento atual: investigações do Ministério Público</a:t>
            </a:r>
          </a:p>
          <a:p>
            <a:pPr algn="ctr" defTabSz="449263" eaLnBrk="0" hangingPunct="0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NECESSIDADE DE PARTICIPAÇÃO DA SOCIEDADE CIVIL PARA EXIGIR A COMPLETA INVESTIGAÇÃO DA DÍVIDA PÚBLICA E A AUDITORIA PREVISTA NA CONSTITUIÇÃO FEDERAL </a:t>
            </a:r>
            <a:endParaRPr lang="es-EC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38125" y="285750"/>
            <a:ext cx="9667875" cy="6832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CONCLUSÃO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Crise escancarou o privilégio do setor financeiro e a usurpação do instrumento do endividamento público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Nações submissas aos interesses do </a:t>
            </a:r>
            <a:r>
              <a:rPr lang="pt-BR" altLang="en-US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Mercado</a:t>
            </a:r>
            <a:r>
              <a:rPr lang="pt-BR" altLang="en-US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t-BR" sz="26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Grandes somas de recursos públicos transferidos para setor financeiro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Consequências: DECADÊNCIA DOS SERVIÇOS PÚBLICOS, Sacrifício Social, Exclusão e Violência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Terrorismo: </a:t>
            </a:r>
            <a:r>
              <a:rPr lang="pt-BR" altLang="en-US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Não há outro caminho</a:t>
            </a:r>
            <a:r>
              <a:rPr lang="pt-BR" altLang="en-US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t-BR" sz="26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Fazem parecer difícil </a:t>
            </a:r>
            <a:r>
              <a:rPr lang="pt-BR" sz="2600" b="0" i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(massa retórica enganosa e desinformação)  </a:t>
            </a: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que acreditemos que é impossível mudar os rumos</a:t>
            </a:r>
            <a:endParaRPr lang="pt-BR" sz="2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58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CONJUNTURA GLOBAL</a:t>
            </a:r>
          </a:p>
          <a:p>
            <a:pPr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Crise Financeira Mundial</a:t>
            </a: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Causas: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Desregulamentação do mercado financeiro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Derivativos sem lastro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Ativos 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Tóxicos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Efeitos: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Grandes bancos internacionais em risco de quebra</a:t>
            </a:r>
          </a:p>
          <a:p>
            <a:pPr marL="457200" lvl="2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Bad Banks?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EUA e Europa se endividam para salvar setor bancário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Expansão da crise para outros setores</a:t>
            </a:r>
          </a:p>
        </p:txBody>
      </p:sp>
      <p:pic>
        <p:nvPicPr>
          <p:cNvPr id="5123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7563" y="642938"/>
            <a:ext cx="16478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6502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Auditoria da Dívida Pública para desmascarar o 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democratizar o conhecimento da realidade financeira: 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Investigações pelo Ministério Público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Rever a política monetária e fiscal para garantir distribuição da renda e justiça social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Atender Direitos Humanos 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TRANSPARÊNCIA e acesso à VERDADE</a:t>
            </a:r>
            <a:endParaRPr lang="pt-BR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41338" y="928688"/>
            <a:ext cx="874553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endParaRPr lang="pt-BR" sz="4400" b="0">
              <a:solidFill>
                <a:schemeClr val="tx2"/>
              </a:solidFill>
            </a:endParaRPr>
          </a:p>
          <a:p>
            <a:pPr algn="ctr"/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ja-JP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19 MIL CRIANÇAS  MORREM POR DIA  NO  MUNDO DEVIDO AO CUSTO  FINANCEIRO  DA DÍVIDA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ja-JP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altLang="ja-JP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(UNICEF-ONU)</a:t>
            </a:r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25" y="620713"/>
            <a:ext cx="8199438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60400" y="1219200"/>
            <a:ext cx="8701088" cy="5308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pt-BR" i="1">
              <a:latin typeface="Verdana" pitchFamily="34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pitchFamily="34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pitchFamily="34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pt-BR" sz="3000">
                <a:solidFill>
                  <a:srgbClr val="92D050"/>
                </a:solidFill>
                <a:latin typeface="Verdana" pitchFamily="34" charset="0"/>
              </a:rPr>
              <a:t>Obrigada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sz="3000" i="1">
                <a:solidFill>
                  <a:srgbClr val="92D050"/>
                </a:solidFill>
                <a:latin typeface="Verdana" pitchFamily="34" charset="0"/>
              </a:rPr>
              <a:t>Maria Lucia Fattorelli</a:t>
            </a: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pitchFamily="34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>
                <a:solidFill>
                  <a:srgbClr val="FFFFFF"/>
                </a:solidFill>
                <a:latin typeface="Verdana" pitchFamily="34" charset="0"/>
              </a:rPr>
              <a:t>www.divida-auditoriacidada.org.br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813" y="642938"/>
            <a:ext cx="8286750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04850" y="142875"/>
            <a:ext cx="9001125" cy="606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CONJUNTURA GLOBAL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Crise do Sector Financeiro é transformada em 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CRISE DA DÍVIDA</a:t>
            </a: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Instrumento de endividamento público utilizado como um sistema de desvio de recursos públicos: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en-US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1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 atual crise expôs as entranhas do</a:t>
            </a:r>
          </a:p>
          <a:p>
            <a:pPr algn="ctr"/>
            <a:endParaRPr lang="pt-BR" sz="2800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altLang="en-US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/>
            <a:endParaRPr lang="pt-BR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que utiliza o instrumento do endividamento público </a:t>
            </a:r>
            <a:r>
              <a:rPr 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 deveria aportar recursos </a:t>
            </a:r>
            <a:r>
              <a:rPr 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para desviar recursos públicos. </a:t>
            </a:r>
          </a:p>
          <a:p>
            <a:pPr algn="ctr"/>
            <a:endParaRPr 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operar, esse sistema conta com arcabouço de privilégios de ordem legal, política, financeira e econômica que visam a garantir prioridade absoluta aos pagamentos financeiros, em detrimento de direitos humanos e sociais de toda a Nação.</a:t>
            </a:r>
            <a:endParaRPr lang="es-EC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fontAlgn="t"/>
            <a:endParaRPr lang="es-EC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fontAlgn="t"/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Esse 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deve ser desmascarado para que sejam retomados os direitos soberanos, utilizando-se do antídoto da AUDITORIA DA DÍVIDA PÚBLICA</a:t>
            </a:r>
          </a:p>
          <a:p>
            <a:pPr algn="ctr" fontAlgn="t"/>
            <a:endParaRPr lang="pt-BR" sz="3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fontAlgn="t"/>
            <a:endParaRPr lang="pt-BR" sz="3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fontAlgn="t"/>
            <a:endParaRPr lang="pt-BR" sz="3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fontAlgn="t"/>
            <a:endParaRPr lang="pt-BR" sz="3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fontAlgn="t"/>
            <a:endParaRPr lang="pt-BR" sz="3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fontAlgn="t"/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DEMOCRATIZAÇÃO DO CONHECIMENTO E MOBILIZAÇÃO</a:t>
            </a:r>
            <a:endParaRPr lang="es-EC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93675" y="214313"/>
            <a:ext cx="9440863" cy="7481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INÉDITA: </a:t>
            </a: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Departamento de Contabilidade Governamental dos EUA revelou que US$ 16 trilhões foram secretamente repassados pelo Banco Central dos Estados Unidos – FED, Federal Reserve Bank - para bancos e corporações </a:t>
            </a:r>
          </a:p>
          <a:p>
            <a:pPr algn="ctr" defTabSz="449263" eaLnBrk="0" hangingPunct="0"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Citigroup: $2.5 trillion ($2,500,000,000,000)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Morgan Stanley: $2.04 trillion ($2,040,000,000,000)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Merrill Lynch: $1.949 trillion ($1,949,000,000,000)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Bank of America: $1.344 trillion ($1,344,000,000,000)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Barclays PLC (United Kingdom): $868 billion ($868,000,000,000)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Bear Sterns: $853 billion ($853,000,000,000)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Goldman Sachs: $814 billion ($814,000,000,000)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Royal Bank of Scotland (UK): $541 billion ($541,000,000,000)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JP Morgan Chase: $391 billion ($391,000,000,000)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Deutsche Bank (Germany): $354 billion ($354,000,000,000)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UBS (Switzerland): $287 billion ($287,000,000,000)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Credit Suisse (Switzerland): $262 billion ($262,000,000,000)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Lehman Brothers: $183 billion ($183,000,000,000)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Bank of Scotland (United Kingdom): $181 billion ($181,000,000,000)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BNP Paribas (France): $175 billion ($175,000,000,000)</a:t>
            </a:r>
          </a:p>
          <a:p>
            <a:pPr algn="ctr" defTabSz="449263" eaLnBrk="0" hangingPunct="0"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u="sng">
                <a:solidFill>
                  <a:srgbClr val="FFFFFF"/>
                </a:solidFill>
                <a:latin typeface="Tahoma" pitchFamily="34" charset="0"/>
                <a:cs typeface="Tahoma" pitchFamily="34" charset="0"/>
                <a:hlinkClick r:id="rId3"/>
              </a:rPr>
              <a:t>http://www.gao.gov/products/GAO-11-696</a:t>
            </a:r>
            <a:endParaRPr lang="es-EC" sz="14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 bwMode="auto">
          <a:xfrm>
            <a:off x="200025" y="188913"/>
            <a:ext cx="9936163" cy="192881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43.000 EMNs : acima de 1.000.000 de de ligações de propriedade</a:t>
            </a:r>
            <a:br>
              <a:rPr lang="pt-BR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40% do controle nas mãos de 147, e </a:t>
            </a:r>
            <a:r>
              <a:rPr lang="pt-BR" altLang="en-US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core</a:t>
            </a:r>
            <a:r>
              <a:rPr lang="pt-BR" altLang="en-US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altamente conectado entre si</a:t>
            </a:r>
            <a:br>
              <a:rPr lang="pt-BR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pt-BR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75% do </a:t>
            </a:r>
            <a:r>
              <a:rPr lang="pt-BR" altLang="en-US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core</a:t>
            </a:r>
            <a:r>
              <a:rPr lang="pt-BR" altLang="en-US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são entidades financeiras</a:t>
            </a:r>
            <a:br>
              <a:rPr lang="pt-BR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75% da propriedade destas 147 empresas </a:t>
            </a:r>
            <a:r>
              <a:rPr lang="pt-BR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nas mãos das empresas do centro </a:t>
            </a:r>
            <a:br>
              <a:rPr lang="pt-BR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pt-BR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Pouco mais de 50 empresas do setor financeiro detém controle do centro</a:t>
            </a:r>
          </a:p>
        </p:txBody>
      </p:sp>
      <p:sp>
        <p:nvSpPr>
          <p:cNvPr id="10243" name="CaixaDeTexto 5"/>
          <p:cNvSpPr txBox="1">
            <a:spLocks noChangeArrowheads="1"/>
          </p:cNvSpPr>
          <p:nvPr/>
        </p:nvSpPr>
        <p:spPr bwMode="auto">
          <a:xfrm>
            <a:off x="273050" y="6453188"/>
            <a:ext cx="9632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S. Vitali, J.B. Glattfelder, and S. Battiston (2011)  The network of global corporate control</a:t>
            </a:r>
            <a:endParaRPr lang="pt-BR" sz="1800" b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288" y="2378075"/>
            <a:ext cx="8785225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19478</TotalTime>
  <Words>2418</Words>
  <Application>Microsoft Macintosh PowerPoint</Application>
  <PresentationFormat>A4 (210 x 297 mm)</PresentationFormat>
  <Paragraphs>589</Paragraphs>
  <Slides>42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9" baseType="lpstr">
      <vt:lpstr>Times New Roman</vt:lpstr>
      <vt:lpstr>MS PGothic</vt:lpstr>
      <vt:lpstr>Arial</vt:lpstr>
      <vt:lpstr>Verdana</vt:lpstr>
      <vt:lpstr>Tahoma</vt:lpstr>
      <vt:lpstr>Wingdings</vt:lpstr>
      <vt:lpstr>Pulso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43.000 EMNs : acima de 1.000.000 de de ligações de propriedade 40% do controle nas mãos de 147, e “core” altamente conectado entre si 75% do “core” são entidades financeiras 75% da propriedade destas 147 empresas nas mãos das empresas do centro  Pouco mais de 50 empresas do setor financeiro detém controle do centro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Orçamento Geral da União – Gastos Selecionados (R$ milhões) 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</vt:vector>
  </TitlesOfParts>
  <Company>Maria Lúcia F. Carneiro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User</cp:lastModifiedBy>
  <cp:revision>1464</cp:revision>
  <cp:lastPrinted>2008-11-20T19:12:03Z</cp:lastPrinted>
  <dcterms:created xsi:type="dcterms:W3CDTF">2001-11-19T18:24:28Z</dcterms:created>
  <dcterms:modified xsi:type="dcterms:W3CDTF">2012-06-29T15:49:42Z</dcterms:modified>
</cp:coreProperties>
</file>