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978" r:id="rId2"/>
    <p:sldId id="953" r:id="rId3"/>
    <p:sldId id="925" r:id="rId4"/>
    <p:sldId id="957" r:id="rId5"/>
    <p:sldId id="981" r:id="rId6"/>
    <p:sldId id="982" r:id="rId7"/>
    <p:sldId id="921" r:id="rId8"/>
    <p:sldId id="904" r:id="rId9"/>
    <p:sldId id="926" r:id="rId10"/>
    <p:sldId id="903" r:id="rId11"/>
    <p:sldId id="915" r:id="rId12"/>
    <p:sldId id="974" r:id="rId13"/>
    <p:sldId id="975" r:id="rId14"/>
    <p:sldId id="916" r:id="rId15"/>
    <p:sldId id="976" r:id="rId16"/>
    <p:sldId id="977" r:id="rId17"/>
    <p:sldId id="905" r:id="rId18"/>
    <p:sldId id="900" r:id="rId19"/>
    <p:sldId id="910" r:id="rId20"/>
    <p:sldId id="924" r:id="rId21"/>
    <p:sldId id="923" r:id="rId22"/>
    <p:sldId id="917" r:id="rId23"/>
    <p:sldId id="868" r:id="rId24"/>
    <p:sldId id="980" r:id="rId25"/>
    <p:sldId id="979" r:id="rId26"/>
    <p:sldId id="967" r:id="rId27"/>
    <p:sldId id="860" r:id="rId28"/>
    <p:sldId id="946" r:id="rId29"/>
    <p:sldId id="947" r:id="rId30"/>
    <p:sldId id="833" r:id="rId31"/>
    <p:sldId id="940" r:id="rId32"/>
    <p:sldId id="928" r:id="rId33"/>
    <p:sldId id="827" r:id="rId34"/>
    <p:sldId id="828" r:id="rId35"/>
    <p:sldId id="797" r:id="rId36"/>
    <p:sldId id="877" r:id="rId37"/>
    <p:sldId id="854" r:id="rId38"/>
    <p:sldId id="930" r:id="rId39"/>
    <p:sldId id="869" r:id="rId40"/>
    <p:sldId id="870" r:id="rId41"/>
    <p:sldId id="794" r:id="rId42"/>
    <p:sldId id="951" r:id="rId43"/>
    <p:sldId id="983" r:id="rId44"/>
    <p:sldId id="958" r:id="rId4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990" y="-18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561D8B7-4CE4-4D1C-A398-FAB011CDE1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91D7510-0DD5-49B6-9AC2-905DB53392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3344BD95-05A9-4B01-BEB5-AEB6465FDD01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59396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DFF655DE-AA5F-429B-9E9C-6D0F50B86BD3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>
              <a:buFont typeface="Times New Roman" pitchFamily="18" charset="0"/>
              <a:buNone/>
            </a:pPr>
            <a:fld id="{666F6AC0-FB99-47E6-9F5B-C8AE773AA53D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 defTabSz="942975" eaLnBrk="0" hangingPunct="0">
                <a:buFont typeface="Times New Roman" pitchFamily="18" charset="0"/>
                <a:buNone/>
              </a:pPr>
              <a:t>34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F40A98B4-5650-44FD-9954-3A28F4005B29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3332163"/>
          <a:ext cx="5715000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Item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Dez/2002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Abr/2009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 Interna Líquida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42%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51,3%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 Externa Líquida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15,5%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-13,8%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457292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</a:t>
                      </a:r>
                      <a:r>
                        <a:rPr lang="pt-BR" sz="1200" baseline="0" smtClean="0"/>
                        <a:t> Líquida do Setor Público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57,5%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37,5%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9975" y="711200"/>
            <a:ext cx="4346575" cy="3009900"/>
          </a:xfrm>
          <a:ln/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28688" y="3925888"/>
            <a:ext cx="5029200" cy="5145087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80900" name="Espaço Reservado para Número de Slide 3"/>
          <p:cNvSpPr txBox="1">
            <a:spLocks noGrp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/>
            <a:fld id="{76A57DCB-621E-4CEF-9595-FD172882FA94}" type="slidenum">
              <a:rPr lang="pt-BR" sz="1200" b="0">
                <a:solidFill>
                  <a:schemeClr val="tx1"/>
                </a:solidFill>
              </a:rPr>
              <a:pPr algn="r" defTabSz="942975" eaLnBrk="0" hangingPunct="0"/>
              <a:t>40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0D5A6C8-91F7-4A41-9347-D7AD93F5DC57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EAE53A6C-121D-41F1-AF04-CF9E0E08E93E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9C439DEE-760A-4037-8E94-682CCB5FAD0E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pt-BR" sz="2000" smtClean="0"/>
              <a:t>The most important banks in the world have many subsidiaries in Tax Heavens, as we see in this table. The main US banks have one thousand and a hundred nine subsidiaries in Tax Heavens, while UK main banks have twenty three percent of its subsidiaries on these places.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D479C-268A-4790-A58C-9A78C89DC942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904280 w 5760"/>
              <a:gd name="T5" fmla="*/ 1681163 h 1060"/>
              <a:gd name="T6" fmla="*/ 9904280 w 5760"/>
              <a:gd name="T7" fmla="*/ 0 h 1060"/>
              <a:gd name="T8" fmla="*/ 9338469 w 5760"/>
              <a:gd name="T9" fmla="*/ 0 h 1060"/>
              <a:gd name="T10" fmla="*/ 9111456 w 5760"/>
              <a:gd name="T11" fmla="*/ 133350 h 1060"/>
              <a:gd name="T12" fmla="*/ 8832850 w 5760"/>
              <a:gd name="T13" fmla="*/ 252413 h 1060"/>
              <a:gd name="T14" fmla="*/ 8543925 w 5760"/>
              <a:gd name="T15" fmla="*/ 352425 h 1060"/>
              <a:gd name="T16" fmla="*/ 8275638 w 5760"/>
              <a:gd name="T17" fmla="*/ 423863 h 1060"/>
              <a:gd name="T18" fmla="*/ 7955756 w 5760"/>
              <a:gd name="T19" fmla="*/ 514350 h 1060"/>
              <a:gd name="T20" fmla="*/ 7635875 w 5760"/>
              <a:gd name="T21" fmla="*/ 581025 h 1060"/>
              <a:gd name="T22" fmla="*/ 7274719 w 5760"/>
              <a:gd name="T23" fmla="*/ 657225 h 1060"/>
              <a:gd name="T24" fmla="*/ 6774259 w 5760"/>
              <a:gd name="T25" fmla="*/ 742950 h 1060"/>
              <a:gd name="T26" fmla="*/ 6382147 w 5760"/>
              <a:gd name="T27" fmla="*/ 800100 h 1060"/>
              <a:gd name="T28" fmla="*/ 5917803 w 5760"/>
              <a:gd name="T29" fmla="*/ 862013 h 1060"/>
              <a:gd name="T30" fmla="*/ 5484416 w 5760"/>
              <a:gd name="T31" fmla="*/ 919163 h 1060"/>
              <a:gd name="T32" fmla="*/ 5030391 w 5760"/>
              <a:gd name="T33" fmla="*/ 962026 h 1060"/>
              <a:gd name="T34" fmla="*/ 4607322 w 5760"/>
              <a:gd name="T35" fmla="*/ 1004888 h 1060"/>
              <a:gd name="T36" fmla="*/ 4158456 w 5760"/>
              <a:gd name="T37" fmla="*/ 1038226 h 1060"/>
              <a:gd name="T38" fmla="*/ 3683794 w 5760"/>
              <a:gd name="T39" fmla="*/ 1071563 h 1060"/>
              <a:gd name="T40" fmla="*/ 3260725 w 5760"/>
              <a:gd name="T41" fmla="*/ 1100138 h 1060"/>
              <a:gd name="T42" fmla="*/ 2832497 w 5760"/>
              <a:gd name="T43" fmla="*/ 1123951 h 1060"/>
              <a:gd name="T44" fmla="*/ 2414588 w 5760"/>
              <a:gd name="T45" fmla="*/ 1143001 h 1060"/>
              <a:gd name="T46" fmla="*/ 2012156 w 5760"/>
              <a:gd name="T47" fmla="*/ 1162051 h 1060"/>
              <a:gd name="T48" fmla="*/ 1558131 w 5760"/>
              <a:gd name="T49" fmla="*/ 1171576 h 1060"/>
              <a:gd name="T50" fmla="*/ 918369 w 5760"/>
              <a:gd name="T51" fmla="*/ 1185863 h 1060"/>
              <a:gd name="T52" fmla="*/ 34567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521067 w 5284"/>
              <a:gd name="T5" fmla="*/ 1066800 h 673"/>
              <a:gd name="T6" fmla="*/ 1243337 w 5284"/>
              <a:gd name="T7" fmla="*/ 1052513 h 673"/>
              <a:gd name="T8" fmla="*/ 1754085 w 5284"/>
              <a:gd name="T9" fmla="*/ 1038225 h 673"/>
              <a:gd name="T10" fmla="*/ 2239038 w 5284"/>
              <a:gd name="T11" fmla="*/ 1019175 h 673"/>
              <a:gd name="T12" fmla="*/ 2672401 w 5284"/>
              <a:gd name="T13" fmla="*/ 1000125 h 673"/>
              <a:gd name="T14" fmla="*/ 3059331 w 5284"/>
              <a:gd name="T15" fmla="*/ 976313 h 673"/>
              <a:gd name="T16" fmla="*/ 3374035 w 5284"/>
              <a:gd name="T17" fmla="*/ 962025 h 673"/>
              <a:gd name="T18" fmla="*/ 3771284 w 5284"/>
              <a:gd name="T19" fmla="*/ 933450 h 673"/>
              <a:gd name="T20" fmla="*/ 4209805 w 5284"/>
              <a:gd name="T21" fmla="*/ 904875 h 673"/>
              <a:gd name="T22" fmla="*/ 4643167 w 5284"/>
              <a:gd name="T23" fmla="*/ 866775 h 673"/>
              <a:gd name="T24" fmla="*/ 4993984 w 5284"/>
              <a:gd name="T25" fmla="*/ 838200 h 673"/>
              <a:gd name="T26" fmla="*/ 5396392 w 5284"/>
              <a:gd name="T27" fmla="*/ 790575 h 673"/>
              <a:gd name="T28" fmla="*/ 5716255 w 5284"/>
              <a:gd name="T29" fmla="*/ 752475 h 673"/>
              <a:gd name="T30" fmla="*/ 6077390 w 5284"/>
              <a:gd name="T31" fmla="*/ 709613 h 673"/>
              <a:gd name="T32" fmla="*/ 6423048 w 5284"/>
              <a:gd name="T33" fmla="*/ 666750 h 673"/>
              <a:gd name="T34" fmla="*/ 6763547 w 5284"/>
              <a:gd name="T35" fmla="*/ 609600 h 673"/>
              <a:gd name="T36" fmla="*/ 7078250 w 5284"/>
              <a:gd name="T37" fmla="*/ 557213 h 673"/>
              <a:gd name="T38" fmla="*/ 7336204 w 5284"/>
              <a:gd name="T39" fmla="*/ 504825 h 673"/>
              <a:gd name="T40" fmla="*/ 7645749 w 5284"/>
              <a:gd name="T41" fmla="*/ 442913 h 673"/>
              <a:gd name="T42" fmla="*/ 7944975 w 5284"/>
              <a:gd name="T43" fmla="*/ 376238 h 673"/>
              <a:gd name="T44" fmla="*/ 8218406 w 5284"/>
              <a:gd name="T45" fmla="*/ 304800 h 673"/>
              <a:gd name="T46" fmla="*/ 8460882 w 5284"/>
              <a:gd name="T47" fmla="*/ 233363 h 673"/>
              <a:gd name="T48" fmla="*/ 8744631 w 5284"/>
              <a:gd name="T49" fmla="*/ 142875 h 673"/>
              <a:gd name="T50" fmla="*/ 8930358 w 5284"/>
              <a:gd name="T51" fmla="*/ 66675 h 673"/>
              <a:gd name="T52" fmla="*/ 9085130 w 5284"/>
              <a:gd name="T53" fmla="*/ 0 h 673"/>
              <a:gd name="T54" fmla="*/ 5504733 w 5284"/>
              <a:gd name="T55" fmla="*/ 0 h 673"/>
              <a:gd name="T56" fmla="*/ 5128120 w 5284"/>
              <a:gd name="T57" fmla="*/ 90488 h 673"/>
              <a:gd name="T58" fmla="*/ 4772144 w 5284"/>
              <a:gd name="T59" fmla="*/ 171450 h 673"/>
              <a:gd name="T60" fmla="*/ 4405850 w 5284"/>
              <a:gd name="T61" fmla="*/ 238125 h 673"/>
              <a:gd name="T62" fmla="*/ 4122101 w 5284"/>
              <a:gd name="T63" fmla="*/ 290513 h 673"/>
              <a:gd name="T64" fmla="*/ 3791920 w 5284"/>
              <a:gd name="T65" fmla="*/ 338138 h 673"/>
              <a:gd name="T66" fmla="*/ 3441103 w 5284"/>
              <a:gd name="T67" fmla="*/ 385763 h 673"/>
              <a:gd name="T68" fmla="*/ 3054172 w 5284"/>
              <a:gd name="T69" fmla="*/ 433388 h 673"/>
              <a:gd name="T70" fmla="*/ 2641446 w 5284"/>
              <a:gd name="T71" fmla="*/ 471488 h 673"/>
              <a:gd name="T72" fmla="*/ 2311265 w 5284"/>
              <a:gd name="T73" fmla="*/ 495300 h 673"/>
              <a:gd name="T74" fmla="*/ 1950130 w 5284"/>
              <a:gd name="T75" fmla="*/ 523875 h 673"/>
              <a:gd name="T76" fmla="*/ 1583836 w 5284"/>
              <a:gd name="T77" fmla="*/ 542925 h 673"/>
              <a:gd name="T78" fmla="*/ 1196905 w 5284"/>
              <a:gd name="T79" fmla="*/ 561975 h 673"/>
              <a:gd name="T80" fmla="*/ 861565 w 5284"/>
              <a:gd name="T81" fmla="*/ 571500 h 673"/>
              <a:gd name="T82" fmla="*/ 479794 w 5284"/>
              <a:gd name="T83" fmla="*/ 581025 h 673"/>
              <a:gd name="T84" fmla="*/ 170249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30165 w 2884"/>
              <a:gd name="T5" fmla="*/ 452438 h 286"/>
              <a:gd name="T6" fmla="*/ 660330 w 2884"/>
              <a:gd name="T7" fmla="*/ 447676 h 286"/>
              <a:gd name="T8" fmla="*/ 995653 w 2884"/>
              <a:gd name="T9" fmla="*/ 438151 h 286"/>
              <a:gd name="T10" fmla="*/ 1356771 w 2884"/>
              <a:gd name="T11" fmla="*/ 423863 h 286"/>
              <a:gd name="T12" fmla="*/ 1717889 w 2884"/>
              <a:gd name="T13" fmla="*/ 409576 h 286"/>
              <a:gd name="T14" fmla="*/ 1996465 w 2884"/>
              <a:gd name="T15" fmla="*/ 390526 h 286"/>
              <a:gd name="T16" fmla="*/ 2238930 w 2884"/>
              <a:gd name="T17" fmla="*/ 371476 h 286"/>
              <a:gd name="T18" fmla="*/ 2507189 w 2884"/>
              <a:gd name="T19" fmla="*/ 352426 h 286"/>
              <a:gd name="T20" fmla="*/ 2863148 w 2884"/>
              <a:gd name="T21" fmla="*/ 319088 h 286"/>
              <a:gd name="T22" fmla="*/ 3425460 w 2884"/>
              <a:gd name="T23" fmla="*/ 252413 h 286"/>
              <a:gd name="T24" fmla="*/ 3956818 w 2884"/>
              <a:gd name="T25" fmla="*/ 185738 h 286"/>
              <a:gd name="T26" fmla="*/ 4477860 w 2884"/>
              <a:gd name="T27" fmla="*/ 95250 h 286"/>
              <a:gd name="T28" fmla="*/ 4957630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DI2010.jpg/image_view_fullscre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jnamericalatina.org/wp-content/uploads/2010/10/LA_FUGA_DE_CAPITALES-II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78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PDT</a:t>
            </a: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Florianópolis, 5 de novembro de 2011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836613"/>
            <a:ext cx="3287712" cy="3511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3873500" y="1285875"/>
            <a:ext cx="60325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Conjuntura Nacional, Internacional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o Papel da Dívida Pública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SITUAÇÃO ATUAL – BRASIL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Governo não admite crise da dívida, mas qual a razão para: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Privilégio na destinação recursos para a dívida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mais elevados do mundo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Carga tributária elevada e regressiva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retorno em bens e serviços públicos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Contigenciamento de gastos sociais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Congelamento salários setor público 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Prioridade para Metas de “Superávit Primário” e “Inflação”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Reformas neoliberais: Previdência, Privatizações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2293" name="Picture 2" descr="http://www.divida-auditoriacidada.org.br/config/Evoluca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57188"/>
            <a:ext cx="9072562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6963" y="4286250"/>
            <a:ext cx="3133725" cy="7096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Pagamento antecipado ao FMI e resgates com ágio</a:t>
            </a:r>
            <a:endParaRPr lang="pt-BR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8239125" y="3929063"/>
            <a:ext cx="0" cy="3603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13138" y="2643188"/>
            <a:ext cx="2057400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juros</a:t>
            </a:r>
          </a:p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Conversão da dívida pública e privada para BC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24213" y="3933825"/>
            <a:ext cx="865187" cy="10795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8313" y="2643188"/>
            <a:ext cx="1512887" cy="7096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Dívida da ditadura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73275" y="3357563"/>
            <a:ext cx="0" cy="20875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357188"/>
            <a:ext cx="94297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ASPECTOS LEGAIS ABORDADOS PELA CPI</a:t>
            </a:r>
            <a:r>
              <a:rPr lang="pt-BR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s-EC" sz="200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Graves deficiências de controle e registro do endividamento público;</a:t>
            </a: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descumprimento de normas legais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Descumprimento de atribuições legais e constitucionais pelos órgãos de controle do endividamento público federal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Danos patrimoniais às finanças do país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Ilegalidades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Desrespeito aos Direitos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0"/>
            <a:ext cx="942975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EXTERNA</a:t>
            </a:r>
          </a:p>
          <a:p>
            <a:pPr indent="449263" algn="just" eaLnBrk="0" hangingPunct="0">
              <a:defRPr/>
            </a:pPr>
            <a:endParaRPr lang="pt-BR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Empréstimos contraídos por ditaduras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Juros flutuantes (desrespeito ao Art. 62 da Convenção de Viena sobre o Direito dos Tratados)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Estatização de Dívidas privadas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Renegociações sem autorização legal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Transformação de Dívidas “nulas” em Bônus </a:t>
            </a:r>
            <a:r>
              <a:rPr lang="pt-BR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Brady</a:t>
            </a: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Emissão acelerada de bônus ‘soberanos’ a partir de 1997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Cláusulas de Ação Coletiva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Recompras e Pagamentos antecipados com ágio de até 70%</a:t>
            </a: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ivida-auditoriacidada.org.br/config/DI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285750"/>
            <a:ext cx="9453562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23838" y="0"/>
            <a:ext cx="942975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INTERNA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Dívida Interna não tem contrapartida real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Juros sobre Juros: Ilegalidade, conforme Súmula 121 do STF: “É vedada a capitalização de juros, ainda que expressamente convencionada.”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Participação preponderante de </a:t>
            </a:r>
            <a:r>
              <a:rPr lang="pt-BR" sz="22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rentistas</a:t>
            </a: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 reuniões promovidas pelo Banco Central para a definição de expectativas de inflação, crescimento e juros, que </a:t>
            </a:r>
            <a:r>
              <a:rPr lang="pt-BR" sz="22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infuenciam</a:t>
            </a: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COPOM na definição das taxas de juros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interna resultante da ausência de controle de capitais e da compra de dólares, pelo Banco Central, mediante a entrega de títulos do Tesouro (com juros mais altos do mundo). Elevado custo das reservas internacionais. Prejuízo brutal do BC. Burla à Lei de Responsabilidade Fiscal, que impediu o BC de emitir títulos.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Contabilização de parte dos juros como se fossem amortizações</a:t>
            </a:r>
          </a:p>
          <a:p>
            <a:pPr marL="457200" indent="-457200" algn="just" eaLnBrk="0" hangingPunct="0">
              <a:buFontTx/>
              <a:buAutoNum type="arabicPeriod"/>
              <a:defRPr/>
            </a:pPr>
            <a:endParaRPr lang="pt-BR" sz="22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50825" y="574675"/>
            <a:ext cx="942975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DOS ESTADOS</a:t>
            </a:r>
          </a:p>
          <a:p>
            <a:pPr indent="449263" algn="just" eaLnBrk="0" hangingPunct="0">
              <a:defRPr/>
            </a:pPr>
            <a:endParaRPr lang="pt-BR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 anos 90, a dívida dos estados já explodia devido às altas taxas de juros estabelecidas pela esfera federal.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Após a renegociação com a União, em finais dos anos 90, as taxas de juros de 6% a 9% ao ano mais a inflação medida pelo IGP-DI causaram custo excessivo aos estados. O IGP-DI se mostrou um índice volátil.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Caso a correção tivesse dado pelo IPCA, tal dívida seria cerca de R$ 100 bilhões menor.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785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PARADOXO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7ª Economia Mundial</a:t>
            </a:r>
            <a:endParaRPr lang="pt-BR" sz="3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10ª Pior distribuição de renda do mundo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84º no ranking de respeito aos Direitos Humanos - IDH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 QUÊ?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DEPENDÊNCIA ECONÔMICA GERADA PELO PROCESSO DE ENDIVIDAMENTO É O NÓ QUE AMARRA 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8215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39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“refinanciamento” ou “rolagem” – Total do Orçamento 2010 = R$ 1,414 Trilhões</a:t>
            </a: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19461" name="CaixaDeTexto 5"/>
          <p:cNvSpPr txBox="1">
            <a:spLocks noChangeArrowheads="1"/>
          </p:cNvSpPr>
          <p:nvPr/>
        </p:nvSpPr>
        <p:spPr bwMode="auto">
          <a:xfrm>
            <a:off x="1497013" y="5589588"/>
            <a:ext cx="20716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R$ 635 bilhões</a:t>
            </a:r>
          </a:p>
        </p:txBody>
      </p:sp>
      <p:cxnSp>
        <p:nvCxnSpPr>
          <p:cNvPr id="19462" name="Conector de seta reta 7"/>
          <p:cNvCxnSpPr>
            <a:cxnSpLocks noChangeShapeType="1"/>
          </p:cNvCxnSpPr>
          <p:nvPr/>
        </p:nvCxnSpPr>
        <p:spPr bwMode="auto">
          <a:xfrm rot="10800000" flipV="1">
            <a:off x="2865438" y="5157788"/>
            <a:ext cx="574675" cy="360362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463" name="CaixaDeTexto 10"/>
          <p:cNvSpPr txBox="1">
            <a:spLocks noChangeArrowheads="1"/>
          </p:cNvSpPr>
          <p:nvPr/>
        </p:nvSpPr>
        <p:spPr bwMode="auto">
          <a:xfrm>
            <a:off x="273050" y="188913"/>
            <a:ext cx="928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2010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20484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alimentar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ambiental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de Valores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incrível massa retórica enganosa e desinformação.”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ESGOTAMENTO DO MODELO DE ACUMULAÇÃO CAPITALISTA</a:t>
            </a:r>
          </a:p>
        </p:txBody>
      </p:sp>
      <p:pic>
        <p:nvPicPr>
          <p:cNvPr id="3075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25" y="285750"/>
            <a:ext cx="9396413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QUEM GANHA E QUEM PERDE</a:t>
            </a:r>
          </a:p>
          <a:p>
            <a:pPr lvl="1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Lucro em 2010:</a:t>
            </a:r>
          </a:p>
          <a:p>
            <a:pPr marL="180000" lvl="1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Itaú/Unibanco = R$ 13,3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Bradesco = R$ 10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Banco Brasil = 11,7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1º trimestre de 2011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crescimento recorde de 17%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Lucratividade exorbitante favorecida por: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Metas de Inflação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Ausência de limites para os juros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Benesses tributárias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Falta de controle de capitais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3556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TÍTULOS DA DÍVIDA INTERNA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Aplicação em Reservas Internacionais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334F15"/>
                </a:solidFill>
                <a:latin typeface="Tahoma" pitchFamily="34" charset="0"/>
                <a:cs typeface="Tahoma" pitchFamily="34" charset="0"/>
              </a:rPr>
              <a:t>Prejuízo Banco Central 2009 = R$ 147 bilhões 2010 = R$ 50 bilhões</a:t>
            </a:r>
          </a:p>
        </p:txBody>
      </p:sp>
      <p:sp>
        <p:nvSpPr>
          <p:cNvPr id="23567" name="22 Rectángulo"/>
          <p:cNvSpPr>
            <a:spLocks noChangeArrowheads="1"/>
          </p:cNvSpPr>
          <p:nvPr/>
        </p:nvSpPr>
        <p:spPr bwMode="auto">
          <a:xfrm>
            <a:off x="1881188" y="214313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</p:txBody>
      </p:sp>
      <p:sp>
        <p:nvSpPr>
          <p:cNvPr id="23568" name="16 Rectángulo"/>
          <p:cNvSpPr>
            <a:spLocks noChangeArrowheads="1"/>
          </p:cNvSpPr>
          <p:nvPr/>
        </p:nvSpPr>
        <p:spPr bwMode="auto">
          <a:xfrm>
            <a:off x="2024063" y="6215063"/>
            <a:ext cx="607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CARA DA DÍVIDA INTERNA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Fonte: Banco Central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29688" cy="30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8"/>
              </a:tblGrid>
              <a:tr h="3000375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14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927850"/>
          </a:xfrm>
          <a:prstGeom prst="flowChartProcess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endParaRPr lang="pt-BR" sz="32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Corte Recorde de R$ 50 Bilhões de gastos sociais no Orçamento Federal de 2011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ELEVAÇÃO DA TAXA SELIC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19/01/2011, passou de 10,75% para 11,25%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02/03/2011, novo aumento para 11,75%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20/04/2011 subiu para 12%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05/06/2011, mais um aumento para 12,25%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20/07/2011 elevou-se pela 5ª. vez para 12,5%!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31/08/2011 baixou para 12 %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19/10/2011 baixou para 11,5%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CONSOMEM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 de R$ 1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75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Federal 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Exceção no Art. 166,  § 3º, II, “b”</a:t>
            </a:r>
            <a:endParaRPr lang="pt-BR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Ver “Anatomia de uma Fraude à Constituição”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LDO – Lei de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Diretrizes Orçamentárias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Elaboração</a:t>
            </a: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parte das Metas de Superávit Primário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Obriga o administrador público a cumprir metas fiscais, ainda que isso signifique cortes em serviços essenciais.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Criminaliza o administrador público que não cumprir o pagamento da dívida pública.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Não impõe qualquer limite para o custo da Política Monetária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Transfere ao Tesouro Nacional esse custo quando negativo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OUTRAS FONTES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tributárias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das estatais distribuídos ao governo, Privatizações, recebimentos dos estados e municípios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Desvinculação de recursos específicos de outras áreas  (MP 435 e 450)</a:t>
            </a:r>
            <a:endParaRPr lang="pt-BR" sz="20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734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RISCOS FUNDO SOCIAL do PRÉ-SAL </a:t>
            </a:r>
          </a:p>
          <a:p>
            <a:pPr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12.351/2010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investimentos e aplicações do FS serão destinados preferencialmente a ativos no exterior (...)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recursos do FS para aplicação nos programas e projetos a que se refere o art. 47 deverão ser os resultantes do retorno sobre o capital.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85750"/>
            <a:ext cx="9906000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Modelo Tributário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CAPITAL e LUCRO: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PRIVILÉGIOS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Isenções e Liberdade de movimentação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Deduções generosas, até de despesas fictícias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Proposta de redução da Contribuição Patronal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TRABALHADORES: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INJUSTIÇAS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Fim de Deduções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Redução da Progressividade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Insuficiência de atualização da tabela do IRPF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Agravamento dos tributos indiretos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PEC-233: Reforma Tributária que transforma as contribuições sociais em impostos: Ameaça ao financiamento da Seguridade Social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5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 PÚBLICOS: Diferença de Tratamento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Contagotas para Gastos Sociais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Menos de 5% do orçado para 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Prevenção e Preparação para Desastres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Apenas 20% do Orçamento do programa 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Minha Casa Minha Vida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foram gastos em 2010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Pífio reajuste do salário mínimo; congelamento servidores públicos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Ralo aberto para gastos com a Dívida Pública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Pagamento antecipado ao FMI em 2005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Resgate antecipado de títulos da dívida externa desde 2005 e       	com  pagamento  de  ágio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Emissão de títulos para pagar juros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AUSÊNCIA DE QUALQUER LIMITE para gastos com dívida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financeira mundial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Causas: 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Desregulamentação do mercado financeiro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Derivativos sem lastro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Ativos “Tóxicos”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Efeitos: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bancos internacionais em risco de quebra</a:t>
            </a:r>
          </a:p>
          <a:p>
            <a:pPr marL="457200" lvl="2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Bad Banks?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EUA e Europa se endividam para salvar setor bancário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Expansão da crise para outros setores</a:t>
            </a:r>
          </a:p>
        </p:txBody>
      </p:sp>
      <p:pic>
        <p:nvPicPr>
          <p:cNvPr id="4099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“refinanciamento”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37325" y="1844675"/>
            <a:ext cx="3071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>
                <a:solidFill>
                  <a:schemeClr val="accent6">
                    <a:lumMod val="50000"/>
                    <a:lumOff val="50000"/>
                  </a:schemeClr>
                </a:solidFill>
                <a:cs typeface="+mn-cs"/>
              </a:rPr>
              <a:t>Juros e Amortizações da Dívida</a:t>
            </a:r>
          </a:p>
        </p:txBody>
      </p:sp>
      <p:sp>
        <p:nvSpPr>
          <p:cNvPr id="31750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Pessoal e Encargos Sociais</a:t>
            </a:r>
          </a:p>
        </p:txBody>
      </p:sp>
      <p:sp>
        <p:nvSpPr>
          <p:cNvPr id="31751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Saúde e Saneamento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53188" y="5715000"/>
            <a:ext cx="3452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800" dirty="0">
                <a:solidFill>
                  <a:schemeClr val="accent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Educação e Cultura</a:t>
            </a:r>
          </a:p>
        </p:txBody>
      </p:sp>
      <p:sp>
        <p:nvSpPr>
          <p:cNvPr id="31753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(INSS)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inaceitável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7a.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Maior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economia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mundo</a:t>
            </a:r>
            <a:endParaRPr lang="en-GB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ts val="0"/>
              </a:spcBef>
              <a:spcAft>
                <a:spcPts val="1800"/>
              </a:spcAft>
              <a:defRPr/>
            </a:pPr>
            <a:endParaRPr lang="pt-BR" u="sng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Saúde Pública: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Educação: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Ausência de políticas educacionais efetivas; Salários irrisórios para professores, apesar da sobrecarga de trabalho, provocando queda na qualidade do ensino básico e adoecimento profissional; Insuficiência de vagas nas Universidades</a:t>
            </a: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Déficit Habitacional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8 milhões de moradias, além de 11,2 milhões de domicílios inadequados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Fundação João Pinheiro, 2007)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Pobreza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40,4 milhões de pobres (2009) –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http://www.iets.org.br/article.php3?</a:t>
            </a:r>
            <a:r>
              <a:rPr lang="pt-BR" sz="16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id_article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=915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sz="16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Fome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9,6 milhões de famintos (2009)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http://www.iets.org.br/article.php3?</a:t>
            </a:r>
            <a:r>
              <a:rPr lang="pt-BR" sz="16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id_article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=915</a:t>
            </a:r>
            <a:endParaRPr lang="pt-BR" sz="16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Analfabetismo: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20,3% da população brasileira com mais de 15 anos são analfabetos funcionais 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PNAD 2009)</a:t>
            </a: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Taxa de Desemprego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12%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 Regiões Metropolitanas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DIEESE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2010)</a:t>
            </a:r>
            <a:r>
              <a:rPr lang="pt-BR" sz="1600" b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1600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NECESSIDADE DE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Evidenciar que o VERDADEIRO ROMBO DAS CONTAS PÚBLICAS é a Dívida Pública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e Amortizações da Dívida pagos nos últimos 16 anos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FHC em 8 anos = R$ 2,079 Trilhões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LULA em 8 anos = R$ 4,763 Trilhões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C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Dívida: Articulação e participação social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Rectángulo"/>
          <p:cNvSpPr>
            <a:spLocks noChangeArrowheads="1"/>
          </p:cNvSpPr>
          <p:nvPr/>
        </p:nvSpPr>
        <p:spPr bwMode="auto">
          <a:xfrm>
            <a:off x="238125" y="6643688"/>
            <a:ext cx="966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Fonte: Banco Central (abri/2010) e Secretaria de Previdência Complementar (Estatística Mensal– Dez/2009)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928688"/>
            <a:ext cx="7572375" cy="55006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40964" name="3 Rectángulo"/>
          <p:cNvSpPr>
            <a:spLocks noChangeArrowheads="1"/>
          </p:cNvSpPr>
          <p:nvPr/>
        </p:nvSpPr>
        <p:spPr bwMode="auto">
          <a:xfrm>
            <a:off x="0" y="214313"/>
            <a:ext cx="990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Pública Brasileira: Quem detém os títulos?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5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do Setor Financeiro é transformada 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 do endividamento público utilizado como um sistema de desvio de recursos públicos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Arcabouço de privilégios: “Sistema da Dívida”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inédita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Departamento de Contabilidade Governamental dos EUA revelou que US$ 16 trilhões foram secretamente repassados pelo Banco Central dos Estados Unidos – FED, 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Federal Reserve Bank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- para bancos e corporações norte-americanas, bem como para alguns bancos estrangeiros de diversos países a juros próximos de zero, no período de dezembro/2007 e junho/2010. 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285750"/>
            <a:ext cx="9705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SÃO DEFINIDAS AS TAXAS DE JUROS???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Convidados à 36ª Reunião do Banco Central com analistas independentes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60388" y="6421438"/>
            <a:ext cx="87852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Ofício 969.1/2009-BCB/Diret, de 25/11/2009 (nomes dos convidados) e pesquisas na internet (cargos).</a:t>
            </a:r>
          </a:p>
        </p:txBody>
      </p:sp>
      <p:pic>
        <p:nvPicPr>
          <p:cNvPr id="4198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214438"/>
            <a:ext cx="7874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financeira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 MIL CRIANÇAS  MORREM POR DIA  NO  MUNDO DEVIDO AO CUSTO  FINANCEIRO  DA DÍVIDA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 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(UNICEF-ONU)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500063"/>
            <a:ext cx="8202613" cy="47704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BNP Paribas (France): $175 billion ($175,000,000,000)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u="sng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/>
          <p:cNvSpPr txBox="1">
            <a:spLocks noChangeArrowheads="1"/>
          </p:cNvSpPr>
          <p:nvPr/>
        </p:nvSpPr>
        <p:spPr bwMode="auto">
          <a:xfrm>
            <a:off x="415925" y="6092825"/>
            <a:ext cx="929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Source: Jorge Gaggero, Romina Kupelian y María Agustina Zelada - LA FUGA DE CAPITALES II. - ARGENTINA EN EL ESCENARIO GLOBAL (2002-2009) - Documento de Trabajo Nº 29 - Julio de 2010 – CEFID-AR – Pag 62 -63 - Disponible en: 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EC" sz="12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http://www.tjnamericalatina.org/wp-content/uploads/2010/10/LA_FUGA_DE_CAPITALES-II.pdf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CaixaDeTexto 3"/>
          <p:cNvSpPr txBox="1">
            <a:spLocks noChangeArrowheads="1"/>
          </p:cNvSpPr>
          <p:nvPr/>
        </p:nvSpPr>
        <p:spPr bwMode="auto">
          <a:xfrm>
            <a:off x="344488" y="188913"/>
            <a:ext cx="9145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BANCOS EM PARAÍSOS FISCAIS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692150"/>
            <a:ext cx="7286625" cy="52959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da 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destinar recursos ao  pagamento da dívida: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gastos sociais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Congelamento e redução dos salários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Demissões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Reformas da Previdência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Comprometimento dos Fundos de Pensão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EUROPA: REAÇÃO DA CLASSE TRABALHADORA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GREVE GERAL</a:t>
            </a:r>
          </a:p>
        </p:txBody>
      </p:sp>
      <p:pic>
        <p:nvPicPr>
          <p:cNvPr id="8195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9219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9220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EUROPA</a:t>
            </a: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(FMI, CE, Governos e Bancos)</a:t>
            </a:r>
          </a:p>
        </p:txBody>
      </p:sp>
      <p:pic>
        <p:nvPicPr>
          <p:cNvPr id="922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922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922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9225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9226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REAÇÕES POPULARES - Europa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Mobilização social pela criação de comissão para auditar a dívida pública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 popular de auditoria da dívida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Referendo eleitoral decide não pagar dívida feita para salvar bancos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PARLAMENTARES EUROPEUS: </a:t>
            </a: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"[querem] que famílias paguem por erros de bancos. Os islandeses não entendem assim". (Marisa Matias)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"Ninguém debateu se os pagadores de impostos devem resgatar instituições financeiras (...) Espero que o espírito de luta dos islandeses se espalhe.” (Eva Joly) </a:t>
            </a:r>
          </a:p>
          <a:p>
            <a:pPr marL="34925" algn="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Folha Online de 23/04/2011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17241</TotalTime>
  <Words>2825</Words>
  <Application>Microsoft Office PowerPoint</Application>
  <PresentationFormat>A4 (210 x 297 mm)</PresentationFormat>
  <Paragraphs>590</Paragraphs>
  <Slides>44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Times New Roman</vt:lpstr>
      <vt:lpstr>Arial</vt:lpstr>
      <vt:lpstr>Verdana</vt:lpstr>
      <vt:lpstr>Tahoma</vt:lpstr>
      <vt:lpstr>Arial Unicode MS</vt:lpstr>
      <vt:lpstr>Wingdings</vt:lpstr>
      <vt:lpstr>Calibri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Orçamento Geral da União – Gastos Selecionados (R$ milhões) 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1288</cp:revision>
  <cp:lastPrinted>2008-11-20T19:12:03Z</cp:lastPrinted>
  <dcterms:created xsi:type="dcterms:W3CDTF">2001-11-19T18:24:28Z</dcterms:created>
  <dcterms:modified xsi:type="dcterms:W3CDTF">2012-06-28T17:46:34Z</dcterms:modified>
</cp:coreProperties>
</file>