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978" r:id="rId2"/>
    <p:sldId id="900" r:id="rId3"/>
    <p:sldId id="833" r:id="rId4"/>
    <p:sldId id="953" r:id="rId5"/>
    <p:sldId id="981" r:id="rId6"/>
    <p:sldId id="983" r:id="rId7"/>
    <p:sldId id="982" r:id="rId8"/>
    <p:sldId id="984" r:id="rId9"/>
    <p:sldId id="967" r:id="rId10"/>
    <p:sldId id="797" r:id="rId11"/>
    <p:sldId id="828" r:id="rId12"/>
    <p:sldId id="877" r:id="rId13"/>
    <p:sldId id="854" r:id="rId14"/>
    <p:sldId id="930" r:id="rId15"/>
    <p:sldId id="915" r:id="rId16"/>
    <p:sldId id="916" r:id="rId17"/>
    <p:sldId id="977" r:id="rId18"/>
    <p:sldId id="869" r:id="rId19"/>
    <p:sldId id="870" r:id="rId20"/>
    <p:sldId id="794" r:id="rId21"/>
    <p:sldId id="951" r:id="rId22"/>
    <p:sldId id="904" r:id="rId23"/>
    <p:sldId id="958" r:id="rId24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84" y="-384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7C90F03-B963-4107-9144-89729D2896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A7903EF-2C93-4728-AD73-4BE3C5E5EE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C2BED6C8-BCEE-4356-9741-1A2C9C289E86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207A6B67-F469-442A-A476-08C0FA49BF97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42975" eaLnBrk="0" hangingPunct="0">
                <a:buFont typeface="Times New Roman" pitchFamily="18" charset="0"/>
                <a:buNone/>
              </a:pPr>
              <a:t>11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CaixaDeTexto 4"/>
          <p:cNvSpPr txBox="1">
            <a:spLocks noChangeArrowheads="1"/>
          </p:cNvSpPr>
          <p:nvPr/>
        </p:nvSpPr>
        <p:spPr bwMode="auto">
          <a:xfrm>
            <a:off x="928688" y="4640263"/>
            <a:ext cx="50006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1º LUGAR: QUAL A SITUAÇÃO DO PAÍS (Independentemente da atual crise)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Desde anos 80: SÉRIA CRISE DE ENDIVIDAMENTO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DÍVIDA É O CENTRO DOS PROBLEMAS NACIONAIS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BRIZOLA: É O PROBLEMA DO BRASIL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ATUAL CRISE APROFUNDA O PROBLEMA QUE JÁ ESTÁ INSTALADO HÁ 30 ANOS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ORÇAMENTO DA UNIÃO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É através dele que o governo decide as prioridades.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Todas as políticas públicas de que dependem o desenvolvimento e o bem-estar passam pelo Orçamento.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dados: Predominância da Dívida Pública: MAIOR GASTO É O FINANCEIRO (AINDA QUE NÃO ESTEJA AÍ A ROLAGEM)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Observação: Os juros considerados como despesa no orçamento executado incluem os juros pagos por meio de emissão de novos títulos (porque o superávit não é suficiente). 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TOTAL DO ORÇAMENTO EXECUTADO EM 2008: R$ 924 Bilhões</a:t>
            </a:r>
          </a:p>
          <a:p>
            <a:endParaRPr lang="pt-B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1988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/>
            <a:fld id="{37C72506-22B4-4543-92E7-9A4A52917A49}" type="slidenum">
              <a:rPr lang="pt-BR" sz="1200" b="0">
                <a:solidFill>
                  <a:schemeClr val="tx1"/>
                </a:solidFill>
              </a:rPr>
              <a:pPr algn="r" defTabSz="942975" eaLnBrk="0" hangingPunct="0"/>
              <a:t>19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22E8448F-B1DE-4E88-ABF9-7194D3BBEB8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20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787B7DF2-D0E0-45F2-87E1-A5BCD0AC89B9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23D861A-C246-4779-B535-CEF129AA17EC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23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  <a:ea typeface="MS PGothic" pitchFamily="34" charset="-128"/>
              </a:rPr>
              <a:t>“</a:t>
            </a:r>
            <a:r>
              <a:rPr lang="pt-BR" sz="1200" i="1">
                <a:solidFill>
                  <a:schemeClr val="tx1"/>
                </a:solidFill>
                <a:ea typeface="MS PGothic" pitchFamily="34" charset="-128"/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  <a:ea typeface="MS PGothic" pitchFamily="34" charset="-128"/>
              </a:rPr>
              <a:t>”</a:t>
            </a:r>
            <a:endParaRPr lang="pt-BR" sz="1200" i="1">
              <a:solidFill>
                <a:schemeClr val="tx1"/>
              </a:solidFill>
              <a:ea typeface="MS PGothic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  <a:ea typeface="MS PGothic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  <a:ea typeface="MS PGothic" pitchFamily="34" charset="-128"/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  <a:ea typeface="MS PGothic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  <a:ea typeface="MS PGothic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  <a:ea typeface="MS PGothic" pitchFamily="34" charset="-128"/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  <a:ea typeface="MS PGothic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  <a:ea typeface="MS PGothic" pitchFamily="34" charset="-128"/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>
              <a:ea typeface="MS PGothic" pitchFamily="34" charset="-128"/>
            </a:endParaRPr>
          </a:p>
        </p:txBody>
      </p:sp>
      <p:sp>
        <p:nvSpPr>
          <p:cNvPr id="30724" name="Espaço Reservado para Anotações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5664FD44-4267-4755-9F93-70CB733C59B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8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3F8CFBF6-1E7B-454A-B9A9-CF98DB1C4323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10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cs typeface="+mn-cs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config/DI2010.jpg/image_view_fullscree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n.fazenda.gov.br/estados_municipios/download/exec_orc_estado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4.bcb.gov.br/top50/port/top50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16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39º Congresso da UBES</a:t>
            </a: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São Paulo, 2 de dezembro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3873500" y="1285875"/>
            <a:ext cx="60325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Educação 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 a Dívida Pública 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 Brasil  </a:t>
            </a:r>
          </a:p>
          <a:p>
            <a:pPr algn="ctr">
              <a:spcBef>
                <a:spcPts val="600"/>
              </a:spcBef>
            </a:pPr>
            <a:endParaRPr lang="pt-BR" sz="4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 eaLnBrk="0" hangingPunct="0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 realizado no contexto da Terceira Semana Social: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 eaLnBrk="0" hangingPunct="0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 2009: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 eaLnBrk="0" hangingPunct="0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193675" y="188913"/>
            <a:ext cx="9440863" cy="584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Dívida: Articulação e participação social</a:t>
            </a: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000125"/>
            <a:ext cx="9072562" cy="564356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0" y="6381750"/>
            <a:ext cx="9906000" cy="2762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Nota para a Imprensa - Setor Externo - Quadro 51 e Séries Temporais - BC</a:t>
            </a:r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6389" name="Picture 2" descr="http://www.divida-auditoriacidada.org.br/config/Evolucao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57188"/>
            <a:ext cx="9072562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76963" y="4286250"/>
            <a:ext cx="3133725" cy="70961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Pagamento antecipado ao FMI e resgates com ágio</a:t>
            </a:r>
            <a:endParaRPr lang="pt-BR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8239125" y="3929063"/>
            <a:ext cx="0" cy="3603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3138" y="2643188"/>
            <a:ext cx="2057400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juros</a:t>
            </a:r>
          </a:p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Conversão da dívida pública e privada para BC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24213" y="3933825"/>
            <a:ext cx="865187" cy="107950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8313" y="2643188"/>
            <a:ext cx="1512887" cy="70961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Dívida da ditadura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2073275" y="3357563"/>
            <a:ext cx="0" cy="20875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ivida-auditoriacidada.org.br/config/DI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285750"/>
            <a:ext cx="9453562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Banco Central - Nota para a Imprensa - Política Fiscal - Quadro 35.</a:t>
            </a:r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4250" y="1500188"/>
            <a:ext cx="3857625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PRINCIPAL FATOR DE CRESCIMENTO DA DÍVIDA: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JUROS SOBRE JUROS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50825" y="574675"/>
            <a:ext cx="9429750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just" eaLnBrk="0" hangingPunct="0">
              <a:defRPr/>
            </a:pPr>
            <a:endParaRPr lang="pt-BR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49263" algn="ctr" eaLnBrk="0" hangingPunct="0">
              <a:defRPr/>
            </a:pP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DÍVIDA DOS ESTADOS</a:t>
            </a:r>
          </a:p>
          <a:p>
            <a:pPr indent="449263" algn="just" eaLnBrk="0" hangingPunct="0">
              <a:defRPr/>
            </a:pPr>
            <a:endParaRPr lang="pt-BR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defRPr/>
            </a:pPr>
            <a:endParaRPr lang="pt-BR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Nos anos 90, a dívida dos estados já explodia devido às altas taxas de juros estabelecidas pela esfera federal.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Após a renegociação com a União, em finais dos anos 90, as taxas de juros de 6% a 9% ao ano mais a inflação medida pelo IGP-DI causaram custo excessivo aos estados. O IGP-DI se mostrou um índice volátil.</a:t>
            </a:r>
          </a:p>
          <a:p>
            <a:pPr marL="457200" indent="-457200" algn="just" eaLnBrk="0" hangingPunct="0">
              <a:spcBef>
                <a:spcPts val="1800"/>
              </a:spcBef>
              <a:buFontTx/>
              <a:buAutoNum type="arabicPeriod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Caso a correção tivesse dado pelo IPCA, tal dívida seria cerca de R$ 100 bilhões menor.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928688"/>
            <a:ext cx="7572375" cy="55006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9460" name="3 Rectángulo"/>
          <p:cNvSpPr>
            <a:spLocks noChangeArrowheads="1"/>
          </p:cNvSpPr>
          <p:nvPr/>
        </p:nvSpPr>
        <p:spPr bwMode="auto">
          <a:xfrm>
            <a:off x="0" y="214313"/>
            <a:ext cx="990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 Pública Brasileira: Quem detém os títulos?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285750"/>
            <a:ext cx="9705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2048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050" y="857250"/>
            <a:ext cx="963295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397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3077" name="CaixaDeTexto 5"/>
          <p:cNvSpPr txBox="1">
            <a:spLocks noChangeArrowheads="1"/>
          </p:cNvSpPr>
          <p:nvPr/>
        </p:nvSpPr>
        <p:spPr bwMode="auto">
          <a:xfrm>
            <a:off x="273050" y="4538663"/>
            <a:ext cx="2071688" cy="646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R$ 635 bilhões (17% do PIB)</a:t>
            </a:r>
          </a:p>
        </p:txBody>
      </p:sp>
      <p:cxnSp>
        <p:nvCxnSpPr>
          <p:cNvPr id="3078" name="Conector de seta reta 7"/>
          <p:cNvCxnSpPr>
            <a:cxnSpLocks noChangeShapeType="1"/>
          </p:cNvCxnSpPr>
          <p:nvPr/>
        </p:nvCxnSpPr>
        <p:spPr bwMode="auto">
          <a:xfrm rot="10800000" flipV="1">
            <a:off x="2057400" y="4329113"/>
            <a:ext cx="57467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079" name="CaixaDeTexto 10"/>
          <p:cNvSpPr txBox="1">
            <a:spLocks noChangeArrowheads="1"/>
          </p:cNvSpPr>
          <p:nvPr/>
        </p:nvSpPr>
        <p:spPr bwMode="auto">
          <a:xfrm>
            <a:off x="128588" y="188913"/>
            <a:ext cx="977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 – Total = R$ 1,414 trilhão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081" name="CaixaDeTexto 2"/>
          <p:cNvSpPr txBox="1">
            <a:spLocks noChangeArrowheads="1"/>
          </p:cNvSpPr>
          <p:nvPr/>
        </p:nvSpPr>
        <p:spPr bwMode="auto">
          <a:xfrm>
            <a:off x="533400" y="5341938"/>
            <a:ext cx="4664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/>
              <a:t>Valor equivalente a mais que o triplo do necessário para aumentar os gastos com educação de 5% para 10% do PIB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8125" y="285750"/>
            <a:ext cx="9667875" cy="6432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Instrumento do endividamento público foi usurpado pelo setor financeiro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Nação submissa aos interesses do “Mercado”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Metade dos recursos orçamentários da União transferidos para pagamento da dívida pública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Consequências: Sacrifício Social, Exclusão, Miséria e Violência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Terrorismo: “Não há outro caminho 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Fazem parecer difícil </a:t>
            </a:r>
            <a:r>
              <a:rPr lang="pt-BR" sz="26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(massa retórica enganosa e desinformação)  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para que acreditemos que é impossível mudar os rumos</a:t>
            </a: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50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“Sistema da Dívida” e democratizar o conhecimento da realidade financeira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Investigações pelo Ministério Público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 para garantir distribuição da renda e justiça social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 e acesso à VERDADE</a:t>
            </a:r>
            <a:endParaRPr 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23555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23556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SAÍDA: AUDITORIA DA DÍVIDA E MOBILIZAÇÃO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Seguir o exemplo dos movimentos sociais europeus</a:t>
            </a: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355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23558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2355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23560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23561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23562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392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42938"/>
            <a:ext cx="9525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906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2400" b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Gastos Selecionados (R$ milhões) 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776288" y="6380163"/>
            <a:ext cx="8064500" cy="3063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FFFFFF"/>
                </a:solidFill>
              </a:rPr>
              <a:t>Fonte: Secretaria do Tesouro Nacional - SIAFI. Inclui a rolagem, ou “refinanciamento” da Dívida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37325" y="1844675"/>
            <a:ext cx="3071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>
                <a:solidFill>
                  <a:schemeClr val="accent6">
                    <a:lumMod val="50000"/>
                    <a:lumOff val="50000"/>
                  </a:schemeClr>
                </a:solidFill>
                <a:cs typeface="+mn-cs"/>
              </a:rPr>
              <a:t>Juros e Amortizações da Dívida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6548438" y="46672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Pessoal e Encargos Sociais</a:t>
            </a:r>
          </a:p>
        </p:txBody>
      </p:sp>
      <p:sp>
        <p:nvSpPr>
          <p:cNvPr id="4103" name="CaixaDeTexto 6"/>
          <p:cNvSpPr txBox="1">
            <a:spLocks noChangeArrowheads="1"/>
          </p:cNvSpPr>
          <p:nvPr/>
        </p:nvSpPr>
        <p:spPr bwMode="auto">
          <a:xfrm>
            <a:off x="6453188" y="528637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Saúde e Saneamento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53188" y="5715000"/>
            <a:ext cx="34528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accent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 e Cultura</a:t>
            </a:r>
          </a:p>
        </p:txBody>
      </p:sp>
      <p:sp>
        <p:nvSpPr>
          <p:cNvPr id="4105" name="CaixaDeTexto 8"/>
          <p:cNvSpPr txBox="1">
            <a:spLocks noChangeArrowheads="1"/>
          </p:cNvSpPr>
          <p:nvPr/>
        </p:nvSpPr>
        <p:spPr bwMode="auto">
          <a:xfrm>
            <a:off x="3163888" y="4149725"/>
            <a:ext cx="321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Previdência e Assistência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OS ORÇAMENTOS ESTADUAIS TAMBÉM ESTÃO COMPROMETIDOS COM A DÍVIDA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da dívida dos estados com a União em 2010: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R$ 66,5 Bilhões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Valor obtido aplicando-se o IGP-DI+6% sobre o estoque da dívida dos estados com a União em 2009, obtido junto ao Tesouro Nacional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Este valor equivaleu a quase 90% de TODOS os gastos dos estados com a Educação (R$ 75,2 bilhões)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Linha 613 da planilha “2010” do arquivo disponível em: 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3"/>
              </a:rPr>
              <a:t>http://www.stn.fazenda.gov.br/estados_municipios/download/exec_orc_estados.xls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465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FRAGILIDADE DOS MECANISMOS DE FINANCIAMENTO DA EDUCAÇÃO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212 da Constituição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PORÉM...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Em 2010, a receita líquida de impostos da União equivaleu a apenas 11% do total do orçamento federal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RESULTADO: A Educação recebe apenas 2% do orçamento</a:t>
            </a:r>
            <a:endParaRPr lang="pt-BR" sz="2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42875"/>
            <a:ext cx="10137775" cy="232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O GOVERNO FEDERAL CONCENTRA A ARRECADAÇÃO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Estados ficam cada vez mais dependentes do Governo Federal, que </a:t>
            </a:r>
            <a:r>
              <a:rPr lang="pt-BR" sz="1800" u="sng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pode reter as transferências aos estados em caso de não pagamento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 </a:t>
            </a:r>
            <a:endParaRPr lang="pt-BR" b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3988" y="1557338"/>
            <a:ext cx="72739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CaixaDeTexto 4"/>
          <p:cNvSpPr txBox="1">
            <a:spLocks noChangeArrowheads="1"/>
          </p:cNvSpPr>
          <p:nvPr/>
        </p:nvSpPr>
        <p:spPr bwMode="auto">
          <a:xfrm>
            <a:off x="488950" y="6524625"/>
            <a:ext cx="941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0">
                <a:solidFill>
                  <a:srgbClr val="FFFFFF"/>
                </a:solidFill>
                <a:ea typeface="MS PGothic" pitchFamily="34" charset="-128"/>
              </a:rPr>
              <a:t>Fonte: Secretaria da Receita Federal e CONFAZ. Elaboração: Auditoria Cidadã da Dívida</a:t>
            </a:r>
          </a:p>
        </p:txBody>
      </p:sp>
      <p:sp>
        <p:nvSpPr>
          <p:cNvPr id="7173" name="CaixaDeTexto 5"/>
          <p:cNvSpPr txBox="1">
            <a:spLocks noChangeArrowheads="1"/>
          </p:cNvSpPr>
          <p:nvPr/>
        </p:nvSpPr>
        <p:spPr bwMode="auto">
          <a:xfrm>
            <a:off x="3944938" y="3213100"/>
            <a:ext cx="4321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ea typeface="MS PGothic" pitchFamily="34" charset="-128"/>
              </a:rPr>
              <a:t>Governo Federal</a:t>
            </a:r>
          </a:p>
        </p:txBody>
      </p:sp>
      <p:sp>
        <p:nvSpPr>
          <p:cNvPr id="7174" name="CaixaDeTexto 6"/>
          <p:cNvSpPr txBox="1">
            <a:spLocks noChangeArrowheads="1"/>
          </p:cNvSpPr>
          <p:nvPr/>
        </p:nvSpPr>
        <p:spPr bwMode="auto">
          <a:xfrm>
            <a:off x="3440113" y="4941888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solidFill>
                  <a:schemeClr val="bg1"/>
                </a:solidFill>
                <a:ea typeface="MS PGothic" pitchFamily="34" charset="-128"/>
              </a:rPr>
              <a:t>Estados</a:t>
            </a:r>
          </a:p>
        </p:txBody>
      </p:sp>
      <p:sp>
        <p:nvSpPr>
          <p:cNvPr id="7175" name="CaixaDeTexto 7"/>
          <p:cNvSpPr txBox="1">
            <a:spLocks noChangeArrowheads="1"/>
          </p:cNvSpPr>
          <p:nvPr/>
        </p:nvSpPr>
        <p:spPr bwMode="auto">
          <a:xfrm>
            <a:off x="5584825" y="4581525"/>
            <a:ext cx="43211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FFFFFF"/>
                </a:solidFill>
                <a:ea typeface="MS PGothic" pitchFamily="34" charset="-128"/>
              </a:rPr>
              <a:t>Municípios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3675" y="33338"/>
            <a:ext cx="9440863" cy="585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financia o Estado?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650" y="908050"/>
            <a:ext cx="9151938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CaixaDeTexto 1"/>
          <p:cNvSpPr txBox="1">
            <a:spLocks noChangeArrowheads="1"/>
          </p:cNvSpPr>
          <p:nvPr/>
        </p:nvSpPr>
        <p:spPr bwMode="auto">
          <a:xfrm>
            <a:off x="1568450" y="3138488"/>
            <a:ext cx="4608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Imp. de Importação, IPI, IOF, CPMF, Cofins, PIS, CIDE, ICMS, ISS, IRPF, IRRF</a:t>
            </a:r>
          </a:p>
        </p:txBody>
      </p:sp>
      <p:sp>
        <p:nvSpPr>
          <p:cNvPr id="8197" name="CaixaDeTexto 3"/>
          <p:cNvSpPr txBox="1">
            <a:spLocks noChangeArrowheads="1"/>
          </p:cNvSpPr>
          <p:nvPr/>
        </p:nvSpPr>
        <p:spPr bwMode="auto">
          <a:xfrm>
            <a:off x="3008313" y="4316413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2"/>
                </a:solidFill>
              </a:rPr>
              <a:t>IR (Capital e outros), CSLL</a:t>
            </a:r>
          </a:p>
        </p:txBody>
      </p:sp>
      <p:sp>
        <p:nvSpPr>
          <p:cNvPr id="8198" name="CaixaDeTexto 4"/>
          <p:cNvSpPr txBox="1">
            <a:spLocks noChangeArrowheads="1"/>
          </p:cNvSpPr>
          <p:nvPr/>
        </p:nvSpPr>
        <p:spPr bwMode="auto">
          <a:xfrm>
            <a:off x="2073275" y="5013325"/>
            <a:ext cx="410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FFFFFF"/>
                </a:solidFill>
              </a:rPr>
              <a:t>Outros (inclui INSS e FGTS)</a:t>
            </a:r>
          </a:p>
        </p:txBody>
      </p:sp>
      <p:sp>
        <p:nvSpPr>
          <p:cNvPr id="8199" name="CaixaDeTexto 5"/>
          <p:cNvSpPr txBox="1">
            <a:spLocks noChangeArrowheads="1"/>
          </p:cNvSpPr>
          <p:nvPr/>
        </p:nvSpPr>
        <p:spPr bwMode="auto">
          <a:xfrm>
            <a:off x="2289175" y="5483225"/>
            <a:ext cx="453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2"/>
                </a:solidFill>
              </a:rPr>
              <a:t>ITR, IPVA, ITCD, IPTU, ITBI</a:t>
            </a:r>
          </a:p>
        </p:txBody>
      </p:sp>
      <p:sp>
        <p:nvSpPr>
          <p:cNvPr id="8200" name="CaixaDeTexto 6"/>
          <p:cNvSpPr txBox="1">
            <a:spLocks noChangeArrowheads="1"/>
          </p:cNvSpPr>
          <p:nvPr/>
        </p:nvSpPr>
        <p:spPr bwMode="auto">
          <a:xfrm>
            <a:off x="560388" y="65690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8201" name="CaixaDeTexto 4"/>
          <p:cNvSpPr txBox="1">
            <a:spLocks noChangeArrowheads="1"/>
          </p:cNvSpPr>
          <p:nvPr/>
        </p:nvSpPr>
        <p:spPr bwMode="auto">
          <a:xfrm>
            <a:off x="560388" y="6559550"/>
            <a:ext cx="8856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solidFill>
                  <a:srgbClr val="FFFFFF"/>
                </a:solidFill>
              </a:rPr>
              <a:t>Fonte: Secretaria da Receita Federal e Banco Central. Elaboração: Auditoria Cidadã da Dívida.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052513"/>
            <a:ext cx="9151937" cy="52117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5350" y="0"/>
            <a:ext cx="84201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 2010, o lucro dos bancos foi comparável a TODOS os gastos estaduais com Educação.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19150" y="6397625"/>
            <a:ext cx="86709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4"/>
              </a:rPr>
              <a:t>http://www4.bcb.gov.br/top50/port/top50.asp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1438" y="2428875"/>
            <a:ext cx="2903537" cy="60007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Aparente queda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Aumento de Provisões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6810375" y="2636838"/>
            <a:ext cx="879475" cy="6350"/>
          </a:xfrm>
          <a:prstGeom prst="line">
            <a:avLst/>
          </a:prstGeom>
          <a:noFill/>
          <a:ln w="2222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7689850" y="2636838"/>
            <a:ext cx="382588" cy="50006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med" len="lg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734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RISCOS DO FUNDO SOCIAL do PRÉ-SAL </a:t>
            </a:r>
          </a:p>
          <a:p>
            <a:pPr defTabSz="449263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Lei 12.351/2010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Art. 47.</a:t>
            </a: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 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É criado o Fundo Social - FS (...) com a finalidade de constituir fonte de recursos para o desenvolvimento social e regional, na forma de programas e projetos nas áreas de combate à pobreza e de desenvolvimento: I - da educação; II - da cultura;</a:t>
            </a:r>
            <a:r>
              <a:rPr lang="es-EC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III - do esporte; IV - da saúde pública; V - da ciência e tecnologia; VI - do meio ambiente; e VII - de mitigação e adaptação às mudanças climáticas.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Recursos serão aplicados no exterior: 				Art. 50.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 Parágrafo único. 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Os investimentos e aplicações do FS serão destinados preferencialmente a ativos no exterior (...)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os rendimentos das aplicações para o Social: 	Art. 51. 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Os recursos do FS para aplicação nos programas e projetos a que se refere o art. 47 deverão ser os resultantes do retorno sobre o capital.</a:t>
            </a:r>
            <a:endParaRPr lang="es-EC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17232</TotalTime>
  <Words>1319</Words>
  <Application>Microsoft Office PowerPoint</Application>
  <PresentationFormat>A4 (210 x 297 mm)</PresentationFormat>
  <Paragraphs>259</Paragraphs>
  <Slides>23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Times New Roman</vt:lpstr>
      <vt:lpstr>Arial</vt:lpstr>
      <vt:lpstr>Verdana</vt:lpstr>
      <vt:lpstr>Tahoma</vt:lpstr>
      <vt:lpstr>MS PGothic</vt:lpstr>
      <vt:lpstr>Arial Unicode MS</vt:lpstr>
      <vt:lpstr>Wingdings</vt:lpstr>
      <vt:lpstr>Calibri</vt:lpstr>
      <vt:lpstr>Pulso</vt:lpstr>
      <vt:lpstr>Diapositiva 1</vt:lpstr>
      <vt:lpstr>Diapositiva 2</vt:lpstr>
      <vt:lpstr>Orçamento Geral da União – Gastos Selecionados (R$ milhões)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1293</cp:revision>
  <cp:lastPrinted>2008-11-20T19:12:03Z</cp:lastPrinted>
  <dcterms:created xsi:type="dcterms:W3CDTF">2001-11-19T18:24:28Z</dcterms:created>
  <dcterms:modified xsi:type="dcterms:W3CDTF">2012-06-28T17:37:39Z</dcterms:modified>
</cp:coreProperties>
</file>