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1393" r:id="rId2"/>
    <p:sldId id="1381" r:id="rId3"/>
    <p:sldId id="1389" r:id="rId4"/>
    <p:sldId id="1292" r:id="rId5"/>
    <p:sldId id="1383" r:id="rId6"/>
    <p:sldId id="1378" r:id="rId7"/>
    <p:sldId id="1379" r:id="rId8"/>
    <p:sldId id="1380" r:id="rId9"/>
    <p:sldId id="1385" r:id="rId10"/>
    <p:sldId id="1386" r:id="rId11"/>
    <p:sldId id="1329" r:id="rId12"/>
    <p:sldId id="1373" r:id="rId13"/>
    <p:sldId id="1279" r:id="rId14"/>
    <p:sldId id="1391" r:id="rId15"/>
    <p:sldId id="1392" r:id="rId16"/>
    <p:sldId id="1390" r:id="rId17"/>
    <p:sldId id="1356" r:id="rId18"/>
    <p:sldId id="1357" r:id="rId19"/>
    <p:sldId id="1375" r:id="rId20"/>
    <p:sldId id="1219" r:id="rId21"/>
    <p:sldId id="1347" r:id="rId22"/>
    <p:sldId id="1220" r:id="rId23"/>
    <p:sldId id="1395" r:id="rId24"/>
    <p:sldId id="1396" r:id="rId25"/>
    <p:sldId id="1397" r:id="rId26"/>
    <p:sldId id="1355" r:id="rId27"/>
    <p:sldId id="1362" r:id="rId28"/>
    <p:sldId id="1377" r:id="rId2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050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90" y="9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2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4FBA668F-CDB1-6840-9806-B77315818F7D}" type="presOf" srcId="{96ED5622-202F-C947-BC45-A5FA037D119B}" destId="{3B8012C6-BDB5-5E42-AD5B-3E946D617566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CE4014F1-7357-724C-9835-9243BB0C6CAA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7217542F-99E5-B140-8BEA-4D3CCA1C6976}" type="presOf" srcId="{20780591-29E4-CF48-87F7-3F6B004E709A}" destId="{5C929E12-B5A9-524E-8637-7BDE97CEB999}" srcOrd="0" destOrd="0" presId="urn:microsoft.com/office/officeart/2009/3/layout/CircleRelationship"/>
    <dgm:cxn modelId="{5A27C1FF-59A3-6E4D-B329-C88AF00169B0}" type="presOf" srcId="{67399531-B4AD-494A-92F2-504158F3E707}" destId="{CD68683C-D877-F146-989D-683FF92CCE28}" srcOrd="0" destOrd="0" presId="urn:microsoft.com/office/officeart/2009/3/layout/CircleRelationship"/>
    <dgm:cxn modelId="{4DF51849-7AEE-7344-8D64-BB31E73F5439}" type="presOf" srcId="{91032682-16C8-8746-92ED-AF58BF7EB348}" destId="{12638A83-E4F5-674B-9467-240AA0C5FB0A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B1F0D5E1-10B6-C849-AE46-0A816B9B35E9}" type="presOf" srcId="{86D17B7E-E696-8941-8E58-7886025557FE}" destId="{C1B0984E-E3E0-C943-AF18-A37F5C5D8942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AEF8662A-6361-3C4B-9D73-E5986CF5DAA0}" type="presOf" srcId="{6F5795CA-FCF7-3D49-92E8-4F066CD012F3}" destId="{2C4EA2EF-7032-994A-8CDA-D08E93AE0AB3}" srcOrd="0" destOrd="0" presId="urn:microsoft.com/office/officeart/2009/3/layout/CircleRelationship"/>
    <dgm:cxn modelId="{40BF2AAF-A306-E943-9047-CAFAD0B6D1EB}" type="presParOf" srcId="{12638A83-E4F5-674B-9467-240AA0C5FB0A}" destId="{CD68683C-D877-F146-989D-683FF92CCE28}" srcOrd="0" destOrd="0" presId="urn:microsoft.com/office/officeart/2009/3/layout/CircleRelationship"/>
    <dgm:cxn modelId="{9A8D2AAB-0DFC-594E-BEBF-2957A2656F75}" type="presParOf" srcId="{12638A83-E4F5-674B-9467-240AA0C5FB0A}" destId="{58D9F01F-9E18-A346-A934-8987F4284017}" srcOrd="1" destOrd="0" presId="urn:microsoft.com/office/officeart/2009/3/layout/CircleRelationship"/>
    <dgm:cxn modelId="{CB35058F-5E79-BC4F-B725-16C44833FC4C}" type="presParOf" srcId="{12638A83-E4F5-674B-9467-240AA0C5FB0A}" destId="{FEF05A9F-2AAC-074D-BD7A-9196CC8F387E}" srcOrd="2" destOrd="0" presId="urn:microsoft.com/office/officeart/2009/3/layout/CircleRelationship"/>
    <dgm:cxn modelId="{5BB458BD-7D50-6B46-B492-0DA76AE008A0}" type="presParOf" srcId="{12638A83-E4F5-674B-9467-240AA0C5FB0A}" destId="{3E2BC93E-E0ED-0A4C-904E-34FEB557D6B3}" srcOrd="3" destOrd="0" presId="urn:microsoft.com/office/officeart/2009/3/layout/CircleRelationship"/>
    <dgm:cxn modelId="{01EE103E-D138-074A-A746-0DCDBEC2EF69}" type="presParOf" srcId="{12638A83-E4F5-674B-9467-240AA0C5FB0A}" destId="{9AE0C5AB-F05E-C54F-946F-524451D97D6A}" srcOrd="4" destOrd="0" presId="urn:microsoft.com/office/officeart/2009/3/layout/CircleRelationship"/>
    <dgm:cxn modelId="{E672CFCA-AB53-6F42-8B36-72E4065ADBF9}" type="presParOf" srcId="{12638A83-E4F5-674B-9467-240AA0C5FB0A}" destId="{9B818891-721B-E249-A46D-3F104437D69C}" srcOrd="5" destOrd="0" presId="urn:microsoft.com/office/officeart/2009/3/layout/CircleRelationship"/>
    <dgm:cxn modelId="{7BD685B7-6D05-A344-85B5-3FA6820E3AB2}" type="presParOf" srcId="{12638A83-E4F5-674B-9467-240AA0C5FB0A}" destId="{3B8012C6-BDB5-5E42-AD5B-3E946D617566}" srcOrd="6" destOrd="0" presId="urn:microsoft.com/office/officeart/2009/3/layout/CircleRelationship"/>
    <dgm:cxn modelId="{432BCD01-A05B-7C4E-8CBC-032620F5892A}" type="presParOf" srcId="{12638A83-E4F5-674B-9467-240AA0C5FB0A}" destId="{BB4D3749-C5A6-1F42-BA2E-174FCD75366C}" srcOrd="7" destOrd="0" presId="urn:microsoft.com/office/officeart/2009/3/layout/CircleRelationship"/>
    <dgm:cxn modelId="{5137C341-0D64-F947-9926-6DC60DB88533}" type="presParOf" srcId="{BB4D3749-C5A6-1F42-BA2E-174FCD75366C}" destId="{307D2AE0-B61B-3F49-AF65-492CC44B7E00}" srcOrd="0" destOrd="0" presId="urn:microsoft.com/office/officeart/2009/3/layout/CircleRelationship"/>
    <dgm:cxn modelId="{1855B3A1-6C13-B946-BF0C-9C5C0CF98C26}" type="presParOf" srcId="{12638A83-E4F5-674B-9467-240AA0C5FB0A}" destId="{6B05C13D-FEEA-C64C-B5AB-429A48D8019E}" srcOrd="8" destOrd="0" presId="urn:microsoft.com/office/officeart/2009/3/layout/CircleRelationship"/>
    <dgm:cxn modelId="{29FB61CC-81D7-5945-B8EE-667ABFC4795B}" type="presParOf" srcId="{6B05C13D-FEEA-C64C-B5AB-429A48D8019E}" destId="{B46D02DE-DFD9-264A-9122-1B111364DA6D}" srcOrd="0" destOrd="0" presId="urn:microsoft.com/office/officeart/2009/3/layout/CircleRelationship"/>
    <dgm:cxn modelId="{032AE684-1C50-F745-9084-3D902A198F35}" type="presParOf" srcId="{12638A83-E4F5-674B-9467-240AA0C5FB0A}" destId="{5C929E12-B5A9-524E-8637-7BDE97CEB999}" srcOrd="9" destOrd="0" presId="urn:microsoft.com/office/officeart/2009/3/layout/CircleRelationship"/>
    <dgm:cxn modelId="{6048039E-5ADA-B542-BB4E-5F1A68CBF8FE}" type="presParOf" srcId="{12638A83-E4F5-674B-9467-240AA0C5FB0A}" destId="{A458321B-FFC0-BD4F-9287-F448D405C256}" srcOrd="10" destOrd="0" presId="urn:microsoft.com/office/officeart/2009/3/layout/CircleRelationship"/>
    <dgm:cxn modelId="{1F26C6CC-DAB2-A143-A8F7-F5C7F6F4AE7D}" type="presParOf" srcId="{A458321B-FFC0-BD4F-9287-F448D405C256}" destId="{CBAE351A-2575-EB4E-BDFE-AC8C89AB19F6}" srcOrd="0" destOrd="0" presId="urn:microsoft.com/office/officeart/2009/3/layout/CircleRelationship"/>
    <dgm:cxn modelId="{9D0C13CE-4300-FB4C-8C0F-C80182026A99}" type="presParOf" srcId="{12638A83-E4F5-674B-9467-240AA0C5FB0A}" destId="{A5B4C08C-AA14-F94A-9115-1C7612570EC3}" srcOrd="11" destOrd="0" presId="urn:microsoft.com/office/officeart/2009/3/layout/CircleRelationship"/>
    <dgm:cxn modelId="{10750C96-24C7-5441-9E52-F428A4090CCC}" type="presParOf" srcId="{A5B4C08C-AA14-F94A-9115-1C7612570EC3}" destId="{E87B16E0-7609-B741-ADEC-7ED3166C467B}" srcOrd="0" destOrd="0" presId="urn:microsoft.com/office/officeart/2009/3/layout/CircleRelationship"/>
    <dgm:cxn modelId="{B814D4C3-373F-3C43-924D-1B056F8C652B}" type="presParOf" srcId="{12638A83-E4F5-674B-9467-240AA0C5FB0A}" destId="{04321634-7EAA-C442-9E3C-6235F031E2D1}" srcOrd="12" destOrd="0" presId="urn:microsoft.com/office/officeart/2009/3/layout/CircleRelationship"/>
    <dgm:cxn modelId="{FC69E37B-E8DE-B94A-BCAC-65096D71ABA5}" type="presParOf" srcId="{04321634-7EAA-C442-9E3C-6235F031E2D1}" destId="{A27AE5E0-C77F-1548-B6AC-19A721F18551}" srcOrd="0" destOrd="0" presId="urn:microsoft.com/office/officeart/2009/3/layout/CircleRelationship"/>
    <dgm:cxn modelId="{B5F06A70-AB3E-AF45-B6F4-D58F6CF9EB7C}" type="presParOf" srcId="{12638A83-E4F5-674B-9467-240AA0C5FB0A}" destId="{2C4EA2EF-7032-994A-8CDA-D08E93AE0AB3}" srcOrd="13" destOrd="0" presId="urn:microsoft.com/office/officeart/2009/3/layout/CircleRelationship"/>
    <dgm:cxn modelId="{3BD00EA4-B8DE-4448-B8FA-8FFA0ED6CA94}" type="presParOf" srcId="{12638A83-E4F5-674B-9467-240AA0C5FB0A}" destId="{20931715-7EAE-D343-813D-4E75C341ED7C}" srcOrd="14" destOrd="0" presId="urn:microsoft.com/office/officeart/2009/3/layout/CircleRelationship"/>
    <dgm:cxn modelId="{2EEA063A-5057-E241-97DA-B3F77AB492C7}" type="presParOf" srcId="{20931715-7EAE-D343-813D-4E75C341ED7C}" destId="{233E81BF-6756-1A46-9ADA-2C3EBEC9678C}" srcOrd="0" destOrd="0" presId="urn:microsoft.com/office/officeart/2009/3/layout/CircleRelationship"/>
    <dgm:cxn modelId="{A51F815C-6BE4-D140-8814-70A3ACB71DC3}" type="presParOf" srcId="{12638A83-E4F5-674B-9467-240AA0C5FB0A}" destId="{EAA19F38-080A-2445-9C24-BF5FCF5EAE4A}" srcOrd="15" destOrd="0" presId="urn:microsoft.com/office/officeart/2009/3/layout/CircleRelationship"/>
    <dgm:cxn modelId="{89CC34FE-B883-3740-B569-814AFB4924E2}" type="presParOf" srcId="{12638A83-E4F5-674B-9467-240AA0C5FB0A}" destId="{4E3A32DE-4BB9-3148-B3A6-B205618EB141}" srcOrd="16" destOrd="0" presId="urn:microsoft.com/office/officeart/2009/3/layout/CircleRelationship"/>
    <dgm:cxn modelId="{B0F414B1-B883-8E4E-A500-9E3B3BDB4B6C}" type="presParOf" srcId="{4E3A32DE-4BB9-3148-B3A6-B205618EB141}" destId="{3B2A56C1-B96B-2340-9B03-CA89F8A21E79}" srcOrd="0" destOrd="0" presId="urn:microsoft.com/office/officeart/2009/3/layout/CircleRelationship"/>
    <dgm:cxn modelId="{DD73D6D7-8DE1-0441-A9AD-99A4396D0F1A}" type="presParOf" srcId="{12638A83-E4F5-674B-9467-240AA0C5FB0A}" destId="{C1B0984E-E3E0-C943-AF18-A37F5C5D8942}" srcOrd="17" destOrd="0" presId="urn:microsoft.com/office/officeart/2009/3/layout/CircleRelationship"/>
    <dgm:cxn modelId="{A558966B-6F30-1947-9D46-856288E873E4}" type="presParOf" srcId="{12638A83-E4F5-674B-9467-240AA0C5FB0A}" destId="{9EAD5373-AAF2-584E-A784-9920C80F048E}" srcOrd="18" destOrd="0" presId="urn:microsoft.com/office/officeart/2009/3/layout/CircleRelationship"/>
    <dgm:cxn modelId="{192B482C-DF76-034E-9052-1CCA35250649}" type="presParOf" srcId="{9EAD5373-AAF2-584E-A784-9920C80F048E}" destId="{6F43751C-A657-5641-8282-9805A3E00C8B}" srcOrd="0" destOrd="0" presId="urn:microsoft.com/office/officeart/2009/3/layout/CircleRelationship"/>
    <dgm:cxn modelId="{21B40D93-27A7-3848-8AFB-DADAD86E7CED}" type="presParOf" srcId="{12638A83-E4F5-674B-9467-240AA0C5FB0A}" destId="{D9700332-47BC-454C-8230-0816D8CE441B}" srcOrd="19" destOrd="0" presId="urn:microsoft.com/office/officeart/2009/3/layout/CircleRelationship"/>
    <dgm:cxn modelId="{50B5DBE6-31E1-8045-BEBD-41B78666A9BD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130059" y="790867"/>
          <a:ext cx="2336747" cy="23371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kern="12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472268" y="1133135"/>
        <a:ext cx="1652329" cy="1652613"/>
      </dsp:txXfrm>
    </dsp:sp>
    <dsp:sp modelId="{58D9F01F-9E18-A346-A934-8987F4284017}">
      <dsp:nvSpPr>
        <dsp:cNvPr id="0" name=""/>
        <dsp:cNvSpPr/>
      </dsp:nvSpPr>
      <dsp:spPr>
        <a:xfrm>
          <a:off x="1848579" y="29542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617317" y="1739342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17130" y="3154745"/>
          <a:ext cx="259798" cy="260193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901305" y="1053566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08371" y="2131512"/>
          <a:ext cx="188377" cy="188358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0" y="1068823"/>
          <a:ext cx="1588681" cy="123787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232657" y="1250106"/>
        <a:ext cx="1123367" cy="875312"/>
      </dsp:txXfrm>
    </dsp:sp>
    <dsp:sp modelId="{307D2AE0-B61B-3F49-AF65-492CC44B7E00}">
      <dsp:nvSpPr>
        <dsp:cNvPr id="0" name=""/>
        <dsp:cNvSpPr/>
      </dsp:nvSpPr>
      <dsp:spPr>
        <a:xfrm>
          <a:off x="2200888" y="1061919"/>
          <a:ext cx="259798" cy="26019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489191" y="2440988"/>
          <a:ext cx="469746" cy="46985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474734" y="626032"/>
          <a:ext cx="1414472" cy="1229697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681879" y="806117"/>
        <a:ext cx="1000182" cy="869527"/>
      </dsp:txXfrm>
    </dsp:sp>
    <dsp:sp modelId="{CBAE351A-2575-EB4E-BDFE-AC8C89AB19F6}">
      <dsp:nvSpPr>
        <dsp:cNvPr id="0" name=""/>
        <dsp:cNvSpPr/>
      </dsp:nvSpPr>
      <dsp:spPr>
        <a:xfrm>
          <a:off x="3282743" y="1421513"/>
          <a:ext cx="259798" cy="260193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310400" y="3000216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187467" y="2732087"/>
          <a:ext cx="188377" cy="18835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736581" y="2307616"/>
          <a:ext cx="1784256" cy="1150065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997879" y="2476039"/>
        <a:ext cx="1261660" cy="813219"/>
      </dsp:txXfrm>
    </dsp:sp>
    <dsp:sp modelId="{233E81BF-6756-1A46-9ADA-2C3EBEC9678C}">
      <dsp:nvSpPr>
        <dsp:cNvPr id="0" name=""/>
        <dsp:cNvSpPr/>
      </dsp:nvSpPr>
      <dsp:spPr>
        <a:xfrm>
          <a:off x="3885743" y="2374582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199147" y="3074691"/>
          <a:ext cx="1405276" cy="124222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04945" y="3256611"/>
        <a:ext cx="993680" cy="878389"/>
      </dsp:txXfrm>
    </dsp:sp>
    <dsp:sp modelId="{3B2A56C1-B96B-2340-9B03-CA89F8A21E79}">
      <dsp:nvSpPr>
        <dsp:cNvPr id="0" name=""/>
        <dsp:cNvSpPr/>
      </dsp:nvSpPr>
      <dsp:spPr>
        <a:xfrm>
          <a:off x="2275185" y="3188575"/>
          <a:ext cx="188377" cy="188358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077406" y="-140457"/>
          <a:ext cx="1460635" cy="121989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91311" y="38192"/>
        <a:ext cx="1032825" cy="862593"/>
      </dsp:txXfrm>
    </dsp:sp>
    <dsp:sp modelId="{6F43751C-A657-5641-8282-9805A3E00C8B}">
      <dsp:nvSpPr>
        <dsp:cNvPr id="0" name=""/>
        <dsp:cNvSpPr/>
      </dsp:nvSpPr>
      <dsp:spPr>
        <a:xfrm>
          <a:off x="1161216" y="1024331"/>
          <a:ext cx="188377" cy="18835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354642" y="228297"/>
          <a:ext cx="188377" cy="18835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DD1B2168-1073-42C6-84A3-49581D7FA59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58372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99503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78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3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2531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7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77657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131724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23</a:t>
            </a:fld>
            <a:endParaRPr lang="pt-BR" sz="1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77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24</a:t>
            </a:fld>
            <a:endParaRPr lang="pt-BR" sz="1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68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25</a:t>
            </a:fld>
            <a:endParaRPr lang="pt-BR" sz="1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1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2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019639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28</a:t>
            </a:fld>
            <a:endParaRPr lang="pt-BR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01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2412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58963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80022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88104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326096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0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.worldbank.org/indicator/SI.POV.GIN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contra-o-ajuste-auditoria-j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0" y="3643313"/>
            <a:ext cx="9906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defRPr/>
            </a:pPr>
            <a:endParaRPr lang="pt-BR" sz="2800" dirty="0">
              <a:solidFill>
                <a:schemeClr val="accent1"/>
              </a:solidFill>
              <a:cs typeface="Arial" charset="0"/>
            </a:endParaRPr>
          </a:p>
          <a:p>
            <a:pPr algn="r" eaLnBrk="0" hangingPunct="0">
              <a:defRPr/>
            </a:pPr>
            <a:endParaRPr lang="en-US" sz="2800" b="0" i="1" dirty="0" smtClean="0">
              <a:solidFill>
                <a:srgbClr val="FFFFFF"/>
              </a:solidFill>
              <a:latin typeface="+mn-lt"/>
              <a:cs typeface="Tahoma" pitchFamily="34" charset="0"/>
            </a:endParaRPr>
          </a:p>
          <a:p>
            <a:pPr algn="r" eaLnBrk="0" hangingPunct="0">
              <a:defRPr/>
            </a:pPr>
            <a:endParaRPr lang="en-US" sz="2800" b="0" i="1" dirty="0">
              <a:solidFill>
                <a:srgbClr val="FFFFFF"/>
              </a:solidFill>
              <a:latin typeface="+mn-lt"/>
              <a:cs typeface="Tahoma" pitchFamily="34" charset="0"/>
            </a:endParaRPr>
          </a:p>
          <a:p>
            <a:pPr algn="r" eaLnBrk="0" hangingPunct="0">
              <a:defRPr/>
            </a:pPr>
            <a:r>
              <a:rPr lang="en-US" sz="2800" b="0" i="1" dirty="0" smtClean="0">
                <a:solidFill>
                  <a:srgbClr val="FFFFFF"/>
                </a:solidFill>
                <a:latin typeface="+mn-lt"/>
                <a:cs typeface="Tahoma" pitchFamily="34" charset="0"/>
              </a:rPr>
              <a:t>Maria  </a:t>
            </a:r>
            <a:r>
              <a:rPr lang="en-US" sz="2800" b="0" i="1" dirty="0">
                <a:solidFill>
                  <a:srgbClr val="FFFFFF"/>
                </a:solidFill>
                <a:latin typeface="+mn-lt"/>
                <a:cs typeface="Tahoma" pitchFamily="34" charset="0"/>
              </a:rPr>
              <a:t>Eulália </a:t>
            </a:r>
            <a:r>
              <a:rPr lang="en-US" sz="2800" b="0" i="1" dirty="0" err="1">
                <a:solidFill>
                  <a:srgbClr val="FFFFFF"/>
                </a:solidFill>
                <a:latin typeface="+mn-lt"/>
                <a:cs typeface="Tahoma" pitchFamily="34" charset="0"/>
              </a:rPr>
              <a:t>Alvarenga</a:t>
            </a:r>
            <a:endParaRPr lang="en-US" sz="2800" b="0" i="1" dirty="0">
              <a:solidFill>
                <a:srgbClr val="FFFFFF"/>
              </a:solidFill>
              <a:latin typeface="+mn-lt"/>
              <a:cs typeface="Tahoma" pitchFamily="34" charset="0"/>
            </a:endParaRPr>
          </a:p>
          <a:p>
            <a:pPr algn="ctr" eaLnBrk="0" hangingPunct="0">
              <a:defRPr/>
            </a:pPr>
            <a:endParaRPr lang="pt-BR" sz="2800" dirty="0">
              <a:solidFill>
                <a:schemeClr val="accent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en-US" b="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Belo Horizonte, 19 de </a:t>
            </a:r>
            <a:r>
              <a:rPr lang="en-US" b="0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Junho</a:t>
            </a:r>
            <a:r>
              <a:rPr lang="en-US" b="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de 2015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CaixaDeTexto 3"/>
          <p:cNvSpPr txBox="1">
            <a:spLocks noChangeArrowheads="1"/>
          </p:cNvSpPr>
          <p:nvPr/>
        </p:nvSpPr>
        <p:spPr bwMode="auto">
          <a:xfrm>
            <a:off x="273050" y="1916832"/>
            <a:ext cx="986472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DA </a:t>
            </a: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DÍVIDA: </a:t>
            </a:r>
            <a:endParaRPr lang="pt-BR" sz="3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seus </a:t>
            </a:r>
            <a:r>
              <a:rPr lang="pt-BR" sz="3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Impactos </a:t>
            </a: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na </a:t>
            </a:r>
            <a:endParaRPr lang="pt-BR" sz="3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6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Conjuntura Nacional</a:t>
            </a:r>
          </a:p>
          <a:p>
            <a:pPr algn="ctr" eaLnBrk="0" hangingPunct="0"/>
            <a:endParaRPr lang="pt-BR" sz="3600" dirty="0" smtClean="0">
              <a:solidFill>
                <a:schemeClr val="accent1"/>
              </a:solidFill>
            </a:endParaRPr>
          </a:p>
          <a:p>
            <a:pPr algn="ctr" eaLnBrk="0" hangingPunct="0"/>
            <a:r>
              <a:rPr lang="pt-BR" sz="3200" b="0" dirty="0" smtClean="0">
                <a:solidFill>
                  <a:schemeClr val="accent1"/>
                </a:solidFill>
              </a:rPr>
              <a:t>Centro </a:t>
            </a:r>
            <a:r>
              <a:rPr lang="pt-BR" sz="3200" b="0" dirty="0">
                <a:solidFill>
                  <a:schemeClr val="accent1"/>
                </a:solidFill>
              </a:rPr>
              <a:t>Federal de Educação Tecnológica de Minas </a:t>
            </a:r>
            <a:r>
              <a:rPr lang="pt-BR" sz="3200" b="0" dirty="0" smtClean="0">
                <a:solidFill>
                  <a:schemeClr val="accent1"/>
                </a:solidFill>
              </a:rPr>
              <a:t>Gerais</a:t>
            </a:r>
            <a:endParaRPr lang="pt-BR" sz="3200" dirty="0" smtClean="0">
              <a:solidFill>
                <a:schemeClr val="accent1"/>
              </a:solidFill>
            </a:endParaRPr>
          </a:p>
          <a:p>
            <a:pPr algn="ctr" eaLnBrk="0" hangingPunct="0"/>
            <a:r>
              <a:rPr lang="pt-BR" sz="3200" b="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CEFET – MG – Campus II</a:t>
            </a:r>
            <a:endParaRPr lang="pt-BR" sz="36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214313"/>
            <a:ext cx="9432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16652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757796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1988840"/>
            <a:ext cx="7848872" cy="328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94C600"/>
                </a:solidFill>
                <a:latin typeface="Tahoma"/>
                <a:cs typeface="Tahoma"/>
              </a:rPr>
              <a:t>QUEM PERDE E QUEM GANHA 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94C600"/>
                </a:solidFill>
                <a:latin typeface="Tahoma"/>
                <a:cs typeface="Tahoma"/>
              </a:rPr>
              <a:t>COM ESTE 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94C600"/>
                </a:solidFill>
                <a:latin typeface="Tahoma"/>
                <a:cs typeface="Tahoma"/>
              </a:rPr>
              <a:t>PROCESSO DE ENDIVIDAMENTO ?</a:t>
            </a:r>
          </a:p>
        </p:txBody>
      </p:sp>
    </p:spTree>
    <p:extLst>
      <p:ext uri="{BB962C8B-B14F-4D97-AF65-F5344CB8AC3E}">
        <p14:creationId xmlns:p14="http://schemas.microsoft.com/office/powerpoint/2010/main" val="411733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9" y="717550"/>
            <a:ext cx="8564563" cy="55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5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/>
              <a:t>Fonte: Secretaria do Tesouro Nacional - SIAFI. Inclui a rolagem, ou </a:t>
            </a:r>
            <a:r>
              <a:rPr lang="ja-JP" altLang="en-US" sz="1400" b="0"/>
              <a:t>“</a:t>
            </a:r>
            <a:r>
              <a:rPr lang="en-US" altLang="ja-JP" sz="1400" b="0"/>
              <a:t>refinanciamento</a:t>
            </a:r>
            <a:r>
              <a:rPr lang="ja-JP" altLang="en-US" sz="1400" b="0"/>
              <a:t>”</a:t>
            </a:r>
            <a:r>
              <a:rPr lang="en-US" altLang="ja-JP" sz="1400" b="0"/>
              <a:t> da Dívida, </a:t>
            </a:r>
            <a:r>
              <a:rPr lang="pt-BR" altLang="ja-JP" sz="1400" b="0"/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-230832"/>
            <a:ext cx="18466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722015" y="217371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Juros e amortizações da dívida</a:t>
            </a:r>
            <a:endParaRPr lang="pt-BR" sz="2000">
              <a:solidFill>
                <a:srgbClr val="0070C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08538" y="3709535"/>
            <a:ext cx="425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92D050"/>
                </a:solidFill>
              </a:rPr>
              <a:t>Previdência e Assistência Social</a:t>
            </a:r>
            <a:endParaRPr lang="pt-BR" sz="2000">
              <a:solidFill>
                <a:srgbClr val="92D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02266" y="4355589"/>
            <a:ext cx="3891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7030A0"/>
                </a:solidFill>
              </a:rPr>
              <a:t>Pessoal e Encargos Sociais</a:t>
            </a:r>
            <a:endParaRPr lang="pt-BR" sz="2000">
              <a:solidFill>
                <a:srgbClr val="7030A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1152" y="4812774"/>
            <a:ext cx="2582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FF0000"/>
                </a:solidFill>
              </a:rPr>
              <a:t>Saúde e Saneamento</a:t>
            </a:r>
            <a:endParaRPr lang="pt-BR" sz="200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15201" y="5207913"/>
            <a:ext cx="281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rgbClr val="0070C0"/>
                </a:solidFill>
              </a:rPr>
              <a:t>Educação e Cultura</a:t>
            </a:r>
            <a:endParaRPr lang="pt-BR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Quem perde e quem ganha</a:t>
            </a:r>
          </a:p>
          <a:p>
            <a:pPr lvl="1" indent="0">
              <a:spcBef>
                <a:spcPts val="1800"/>
              </a:spcBef>
            </a:pP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lvl="1" indent="0">
              <a:spcBef>
                <a:spcPts val="1800"/>
              </a:spcBef>
            </a:pPr>
            <a:endParaRPr lang="pt-BR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11417"/>
              </p:ext>
            </p:extLst>
          </p:nvPr>
        </p:nvGraphicFramePr>
        <p:xfrm>
          <a:off x="416496" y="908720"/>
          <a:ext cx="9289032" cy="5837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8025"/>
                <a:gridCol w="4731007"/>
              </a:tblGrid>
              <a:tr h="869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SALÁRIOS DOS SERVIDORES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/>
                          </a:solidFill>
                          <a:latin typeface="Tahoma"/>
                          <a:cs typeface="Tahoma"/>
                        </a:rPr>
                        <a:t>JUROS DA DÍVIDA PÚBLICA</a:t>
                      </a:r>
                      <a:endParaRPr lang="en-US" sz="2400" dirty="0">
                        <a:solidFill>
                          <a:schemeClr val="bg2"/>
                        </a:solidFill>
                        <a:latin typeface="Tahoma"/>
                        <a:cs typeface="Tahoma"/>
                      </a:endParaRPr>
                    </a:p>
                  </a:txBody>
                  <a:tcPr/>
                </a:tc>
              </a:tr>
              <a:tr h="481940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Perda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salarial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histórica</a:t>
                      </a: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Reajuste</a:t>
                      </a:r>
                      <a:r>
                        <a:rPr lang="en-US" sz="2000" dirty="0" smtClean="0"/>
                        <a:t> de 5% </a:t>
                      </a:r>
                      <a:r>
                        <a:rPr lang="en-US" sz="2000" dirty="0" err="1" smtClean="0"/>
                        <a:t>que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sequer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repõe</a:t>
                      </a:r>
                      <a:r>
                        <a:rPr lang="en-US" sz="2000" dirty="0" smtClean="0"/>
                        <a:t> a </a:t>
                      </a:r>
                      <a:r>
                        <a:rPr lang="en-US" sz="2000" dirty="0" err="1" smtClean="0"/>
                        <a:t>inflação</a:t>
                      </a: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Nem</a:t>
                      </a:r>
                      <a:r>
                        <a:rPr lang="en-US" sz="2000" dirty="0" smtClean="0"/>
                        <a:t> com </a:t>
                      </a:r>
                      <a:r>
                        <a:rPr lang="en-US" sz="2000" dirty="0" err="1" smtClean="0"/>
                        <a:t>greve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servidores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têm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conseguido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repor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perdas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inflacionárias</a:t>
                      </a: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Defasagem</a:t>
                      </a:r>
                      <a:r>
                        <a:rPr lang="en-US" sz="2000" dirty="0" smtClean="0"/>
                        <a:t> da </a:t>
                      </a:r>
                      <a:r>
                        <a:rPr lang="en-US" sz="2000" dirty="0" err="1" smtClean="0"/>
                        <a:t>Tabela</a:t>
                      </a:r>
                      <a:r>
                        <a:rPr lang="en-US" sz="2000" dirty="0" smtClean="0"/>
                        <a:t> do </a:t>
                      </a:r>
                      <a:r>
                        <a:rPr lang="en-US" sz="2000" dirty="0" err="1" smtClean="0"/>
                        <a:t>Imposto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Renda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ordem</a:t>
                      </a:r>
                      <a:r>
                        <a:rPr lang="en-US" sz="2000" dirty="0" smtClean="0"/>
                        <a:t> de 61,42%  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Contínua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retirada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direitos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ativos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aposentados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pensionistas</a:t>
                      </a: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Risco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absorção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papéis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podres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fundos</a:t>
                      </a:r>
                      <a:r>
                        <a:rPr lang="en-US" sz="2000" baseline="0" dirty="0" smtClean="0"/>
                        <a:t> de </a:t>
                      </a:r>
                      <a:r>
                        <a:rPr lang="en-US" sz="2000" baseline="0" dirty="0" err="1" smtClean="0"/>
                        <a:t>pensão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dirty="0" err="1" smtClean="0"/>
                        <a:t>Maiores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juros</a:t>
                      </a:r>
                      <a:r>
                        <a:rPr lang="en-US" sz="2000" baseline="0" dirty="0" smtClean="0"/>
                        <a:t> do </a:t>
                      </a:r>
                      <a:r>
                        <a:rPr lang="en-US" sz="2000" baseline="0" dirty="0" err="1" smtClean="0"/>
                        <a:t>mundo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historicamente</a:t>
                      </a: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SELIC </a:t>
                      </a: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12,75%. </a:t>
                      </a:r>
                      <a:r>
                        <a:rPr lang="en-US" sz="2000" baseline="0" dirty="0" err="1" smtClean="0"/>
                        <a:t>Já</a:t>
                      </a:r>
                      <a:r>
                        <a:rPr lang="en-US" sz="2000" baseline="0" dirty="0" smtClean="0"/>
                        <a:t> subiu16% </a:t>
                      </a:r>
                      <a:r>
                        <a:rPr lang="en-US" sz="2000" baseline="0" dirty="0" err="1" smtClean="0"/>
                        <a:t>desde</a:t>
                      </a:r>
                      <a:r>
                        <a:rPr lang="en-US" sz="2000" baseline="0" dirty="0" smtClean="0"/>
                        <a:t> as </a:t>
                      </a:r>
                      <a:r>
                        <a:rPr lang="en-US" sz="2000" baseline="0" dirty="0" err="1" smtClean="0"/>
                        <a:t>eleições</a:t>
                      </a:r>
                      <a:r>
                        <a:rPr lang="en-US" sz="2000" baseline="0" dirty="0" smtClean="0"/>
                        <a:t>! </a:t>
                      </a:r>
                      <a:r>
                        <a:rPr lang="en-US" sz="2000" baseline="0" dirty="0" err="1" smtClean="0"/>
                        <a:t>Títulos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sendo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vendidos</a:t>
                      </a:r>
                      <a:r>
                        <a:rPr lang="en-US" sz="2000" baseline="0" dirty="0" smtClean="0"/>
                        <a:t> a </a:t>
                      </a:r>
                      <a:r>
                        <a:rPr lang="en-US" sz="2000" baseline="0" dirty="0" err="1" smtClean="0"/>
                        <a:t>taxas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próximas</a:t>
                      </a:r>
                      <a:r>
                        <a:rPr lang="en-US" sz="2000" baseline="0" dirty="0" smtClean="0"/>
                        <a:t> a 14% </a:t>
                      </a:r>
                      <a:r>
                        <a:rPr lang="en-US" sz="2000" baseline="0" dirty="0" err="1" smtClean="0"/>
                        <a:t>ao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ano</a:t>
                      </a:r>
                      <a:r>
                        <a:rPr lang="en-US" sz="2000" baseline="0" dirty="0" smtClean="0"/>
                        <a:t>!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err="1" smtClean="0"/>
                        <a:t>Dívida</a:t>
                      </a:r>
                      <a:r>
                        <a:rPr lang="en-US" sz="2000" baseline="0" dirty="0" smtClean="0"/>
                        <a:t> tem </a:t>
                      </a:r>
                      <a:r>
                        <a:rPr lang="en-US" sz="2000" baseline="0" dirty="0" err="1" smtClean="0"/>
                        <a:t>atualização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monetária</a:t>
                      </a:r>
                      <a:r>
                        <a:rPr lang="en-US" sz="2000" baseline="0" dirty="0" smtClean="0"/>
                        <a:t> mensal, </a:t>
                      </a:r>
                      <a:r>
                        <a:rPr lang="en-US" sz="2000" baseline="0" dirty="0" err="1" smtClean="0"/>
                        <a:t>cumulativa</a:t>
                      </a:r>
                      <a:r>
                        <a:rPr lang="en-US" sz="2000" baseline="0" dirty="0" smtClean="0"/>
                        <a:t>, e </a:t>
                      </a: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cima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desta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maiores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juros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reais</a:t>
                      </a:r>
                      <a:r>
                        <a:rPr lang="en-US" sz="2000" baseline="0" dirty="0" smtClean="0"/>
                        <a:t> do </a:t>
                      </a:r>
                      <a:r>
                        <a:rPr lang="en-US" sz="2000" baseline="0" dirty="0" err="1" smtClean="0"/>
                        <a:t>mundo</a:t>
                      </a: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err="1" smtClean="0"/>
                        <a:t>Isenções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fiscais</a:t>
                      </a:r>
                      <a:r>
                        <a:rPr lang="en-US" sz="2000" baseline="0" dirty="0" smtClean="0"/>
                        <a:t> e </a:t>
                      </a:r>
                      <a:r>
                        <a:rPr lang="en-US" sz="2000" baseline="0" dirty="0" err="1" smtClean="0"/>
                        <a:t>anistias</a:t>
                      </a:r>
                      <a:endParaRPr lang="en-US" sz="2000" baseline="0" dirty="0" smtClean="0"/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err="1" smtClean="0"/>
                        <a:t>Crescentes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privilégios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financeiros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garantidos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pelo</a:t>
                      </a:r>
                      <a:r>
                        <a:rPr lang="en-US" sz="2000" baseline="0" dirty="0" smtClean="0"/>
                        <a:t> SISTEMA DA DÍVIDA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en-US" sz="2000" baseline="0" dirty="0" smtClean="0"/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/>
                        <a:buChar char="•"/>
                      </a:pPr>
                      <a:r>
                        <a:rPr lang="en-US" sz="2000" baseline="0" dirty="0" err="1" smtClean="0"/>
                        <a:t>Criação</a:t>
                      </a:r>
                      <a:r>
                        <a:rPr lang="en-US" sz="2000" baseline="0" dirty="0" smtClean="0"/>
                        <a:t> de </a:t>
                      </a:r>
                      <a:r>
                        <a:rPr lang="en-US" sz="2000" baseline="0" dirty="0" err="1" smtClean="0"/>
                        <a:t>produtos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financeiros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estruturados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que</a:t>
                      </a:r>
                      <a:r>
                        <a:rPr lang="en-US" sz="2000" baseline="0" dirty="0" smtClean="0"/>
                        <a:t> se </a:t>
                      </a:r>
                      <a:r>
                        <a:rPr lang="en-US" sz="2000" baseline="0" dirty="0" err="1" smtClean="0"/>
                        <a:t>transformam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papéis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podres</a:t>
                      </a:r>
                      <a:endParaRPr lang="en-US" sz="20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916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3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943266"/>
            <a:ext cx="7128791" cy="515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24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00472" y="428625"/>
            <a:ext cx="970552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MANDA NO SISTEMA DA DÍVIDA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124744"/>
            <a:ext cx="9064732" cy="539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"/>
            <a:ext cx="8076331" cy="697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6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8704" y="1988840"/>
            <a:ext cx="590465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endParaRPr lang="en-US" sz="32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4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QUAL É A SAÍDA?</a:t>
            </a:r>
          </a:p>
          <a:p>
            <a:pPr algn="ctr">
              <a:lnSpc>
                <a:spcPct val="140000"/>
              </a:lnSpc>
            </a:pPr>
            <a:endParaRPr lang="pt-BR" dirty="0" smtClean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5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 2015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de tarifas (preços administrados: energia, telefonia, água, combustível, transporte) = aumento dos preços de produtos e serviços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Elevação da 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Aumento dos juros (sob a justificativa de combater inflação)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Aumento de tributos para consumidores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trabalhadores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AJUSTE FISCAL: corte de gastos e direitos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sociais,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 investimentos, para destinar recursos para pagar juros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AJUSTE FISCAL: continuidade das privatizações (CEF, Petrobrás)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PIB: crescimento nulo ou até negativo (desindustrialização)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Essa conjuntura é pontual ou está estruturada pelo modelo econômico?</a:t>
            </a:r>
          </a:p>
          <a:p>
            <a:pPr algn="ctr">
              <a:spcBef>
                <a:spcPts val="400"/>
              </a:spcBef>
              <a:buClr>
                <a:srgbClr val="FF9900"/>
              </a:buClr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é a perspectiva de reajustes salariais nessa conjuntura?</a:t>
            </a:r>
          </a:p>
        </p:txBody>
      </p:sp>
    </p:spTree>
    <p:extLst>
      <p:ext uri="{BB962C8B-B14F-4D97-AF65-F5344CB8AC3E}">
        <p14:creationId xmlns:p14="http://schemas.microsoft.com/office/powerpoint/2010/main" val="3604573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46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00472" y="0"/>
            <a:ext cx="9705528" cy="683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Argentina</a:t>
            </a: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Lição: consequências de uma renegociação da dívida externa com bancos privados internacionais sem a realização de auditoria.</a:t>
            </a: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Redução de 75% da dívida renegociada a taxas de juros elevadíssimas, incidentes sobre o percentual de crescimento do PIB</a:t>
            </a: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“Fundos Abutres” compraram por centavos títulos que ficaram à margem da renegociação</a:t>
            </a: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Justiça dos EUA garantiu o direito dos “Fundos Abutres” de receber a totalidade do valor dos títulos e respectivos rendimentos </a:t>
            </a: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Humilhada pela ameaça de confisco de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avios e outros bens no exterior, além de ser colocada em situação de </a:t>
            </a:r>
            <a:r>
              <a:rPr lang="pt-BR" b="0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default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devido à cláusula</a:t>
            </a:r>
            <a:r>
              <a:rPr lang="pt-BR" b="0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pari passu</a:t>
            </a:r>
          </a:p>
        </p:txBody>
      </p:sp>
    </p:spTree>
    <p:extLst>
      <p:ext uri="{BB962C8B-B14F-4D97-AF65-F5344CB8AC3E}">
        <p14:creationId xmlns:p14="http://schemas.microsoft.com/office/powerpoint/2010/main" val="34740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00472" y="0"/>
            <a:ext cx="9705528" cy="48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GRÉCIA</a:t>
            </a: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>
              <a:solidFill>
                <a:srgbClr val="FFFFFF"/>
              </a:solidFill>
            </a:endParaRP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smtClean="0">
                <a:solidFill>
                  <a:srgbClr val="FFFFFF"/>
                </a:solidFill>
              </a:rPr>
              <a:t>“Conhece-te </a:t>
            </a:r>
            <a:r>
              <a:rPr lang="pt-BR" dirty="0">
                <a:solidFill>
                  <a:srgbClr val="FFFFFF"/>
                </a:solidFill>
              </a:rPr>
              <a:t>a ti </a:t>
            </a:r>
            <a:r>
              <a:rPr lang="pt-BR" dirty="0" smtClean="0">
                <a:solidFill>
                  <a:srgbClr val="FFFFFF"/>
                </a:solidFill>
              </a:rPr>
              <a:t>mesmo” </a:t>
            </a:r>
            <a:r>
              <a:rPr lang="pt-BR" dirty="0" smtClean="0">
                <a:solidFill>
                  <a:srgbClr val="FFFFFF"/>
                </a:solidFill>
              </a:rPr>
              <a:t>– A FORÇA DO POVO GREGO - </a:t>
            </a:r>
            <a:r>
              <a:rPr lang="pt-BR" dirty="0" err="1" smtClean="0">
                <a:solidFill>
                  <a:srgbClr val="FFFFFF"/>
                </a:solidFill>
              </a:rPr>
              <a:t>troika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– FMI-UNIÃO EUROPEIA E BANCO CENTRAL </a:t>
            </a:r>
            <a:r>
              <a:rPr lang="pt-BR" dirty="0" smtClean="0">
                <a:solidFill>
                  <a:srgbClr val="FFFFFF"/>
                </a:solidFill>
              </a:rPr>
              <a:t> - para salvar o sistema financeiro – cláusulas que ferem a soberania grega - uma dívida que não beneficiou o povo.</a:t>
            </a:r>
            <a:r>
              <a:rPr lang="pt-BR" dirty="0" smtClean="0"/>
              <a:t> </a:t>
            </a: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dirty="0" err="1" smtClean="0">
                <a:solidFill>
                  <a:srgbClr val="FFFFFF"/>
                </a:solidFill>
              </a:rPr>
              <a:t>Siryza</a:t>
            </a:r>
            <a:r>
              <a:rPr lang="pt-BR" dirty="0" smtClean="0">
                <a:solidFill>
                  <a:srgbClr val="FFFFFF"/>
                </a:solidFill>
              </a:rPr>
              <a:t> - </a:t>
            </a:r>
            <a:r>
              <a:rPr lang="pt-BR" dirty="0">
                <a:solidFill>
                  <a:srgbClr val="FFFFFF"/>
                </a:solidFill>
              </a:rPr>
              <a:t>partido construído pela resistência </a:t>
            </a:r>
            <a:r>
              <a:rPr lang="pt-BR" dirty="0" smtClean="0">
                <a:solidFill>
                  <a:srgbClr val="FFFFFF"/>
                </a:solidFill>
              </a:rPr>
              <a:t>política DO POVO grego, </a:t>
            </a:r>
            <a:r>
              <a:rPr lang="pt-BR" dirty="0">
                <a:solidFill>
                  <a:srgbClr val="FFFFFF"/>
                </a:solidFill>
              </a:rPr>
              <a:t>para lutar contra as ordens draconianas dos donos do capital </a:t>
            </a:r>
            <a:r>
              <a:rPr lang="pt-BR" dirty="0" smtClean="0">
                <a:solidFill>
                  <a:srgbClr val="FFFFFF"/>
                </a:solidFill>
              </a:rPr>
              <a:t>especulativo - age </a:t>
            </a:r>
            <a:r>
              <a:rPr lang="pt-BR" dirty="0">
                <a:solidFill>
                  <a:srgbClr val="FFFFFF"/>
                </a:solidFill>
              </a:rPr>
              <a:t>como </a:t>
            </a:r>
            <a:r>
              <a:rPr lang="pt-BR" dirty="0" smtClean="0">
                <a:solidFill>
                  <a:srgbClr val="FFFFFF"/>
                </a:solidFill>
              </a:rPr>
              <a:t>Sócrates</a:t>
            </a:r>
            <a:r>
              <a:rPr lang="pt-BR" dirty="0">
                <a:solidFill>
                  <a:srgbClr val="FFFFFF"/>
                </a:solidFill>
              </a:rPr>
              <a:t>.</a:t>
            </a:r>
            <a:endParaRPr lang="pt-BR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00472" y="0"/>
            <a:ext cx="9705528" cy="66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GRÉCIA</a:t>
            </a: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i="1" dirty="0" smtClean="0">
                <a:solidFill>
                  <a:schemeClr val="tx1"/>
                </a:solidFill>
              </a:rPr>
              <a:t>Utilizam </a:t>
            </a:r>
            <a:r>
              <a:rPr lang="pt-BR" i="1" dirty="0">
                <a:solidFill>
                  <a:schemeClr val="tx1"/>
                </a:solidFill>
              </a:rPr>
              <a:t>uma companhia criada no auge da crise financeira em 2010, em Luxemburgo, </a:t>
            </a:r>
            <a:r>
              <a:rPr lang="pt-BR" i="1" dirty="0" smtClean="0">
                <a:solidFill>
                  <a:schemeClr val="tx1"/>
                </a:solidFill>
              </a:rPr>
              <a:t>: </a:t>
            </a:r>
            <a:r>
              <a:rPr lang="pt-BR" i="1" dirty="0">
                <a:solidFill>
                  <a:schemeClr val="tx1"/>
                </a:solidFill>
              </a:rPr>
              <a:t>EFSF </a:t>
            </a:r>
            <a:r>
              <a:rPr lang="pt-BR" i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/>
              <a:t> </a:t>
            </a:r>
            <a:r>
              <a:rPr lang="pt-BR" b="0" dirty="0" smtClean="0">
                <a:solidFill>
                  <a:schemeClr val="tx1"/>
                </a:solidFill>
              </a:rPr>
              <a:t>EFSF: um fundo </a:t>
            </a:r>
            <a:r>
              <a:rPr lang="pt-BR" b="0" dirty="0">
                <a:solidFill>
                  <a:schemeClr val="tx1"/>
                </a:solidFill>
              </a:rPr>
              <a:t>criado pela </a:t>
            </a:r>
            <a:r>
              <a:rPr lang="pt-BR" b="0" dirty="0" smtClean="0">
                <a:solidFill>
                  <a:schemeClr val="tx1"/>
                </a:solidFill>
              </a:rPr>
              <a:t>EU, </a:t>
            </a:r>
            <a:r>
              <a:rPr lang="pt-BR" i="1" dirty="0">
                <a:solidFill>
                  <a:schemeClr val="tx1"/>
                </a:solidFill>
              </a:rPr>
              <a:t>sob a justificativa de urgente necessidade de garantir estabilidade financeira na </a:t>
            </a:r>
            <a:r>
              <a:rPr lang="pt-BR" i="1" dirty="0" smtClean="0">
                <a:solidFill>
                  <a:schemeClr val="tx1"/>
                </a:solidFill>
              </a:rPr>
              <a:t>Europa (</a:t>
            </a:r>
            <a:r>
              <a:rPr lang="pt-BR" b="0" dirty="0" smtClean="0">
                <a:solidFill>
                  <a:schemeClr val="tx1"/>
                </a:solidFill>
              </a:rPr>
              <a:t>encontra </a:t>
            </a:r>
            <a:r>
              <a:rPr lang="pt-BR" b="0" dirty="0">
                <a:solidFill>
                  <a:schemeClr val="tx1"/>
                </a:solidFill>
              </a:rPr>
              <a:t>encerrado a novos </a:t>
            </a:r>
            <a:r>
              <a:rPr lang="pt-BR" b="0" dirty="0" smtClean="0">
                <a:solidFill>
                  <a:schemeClr val="tx1"/>
                </a:solidFill>
              </a:rPr>
              <a:t>resgates), </a:t>
            </a:r>
            <a:r>
              <a:rPr lang="pt-BR" b="0" dirty="0">
                <a:solidFill>
                  <a:schemeClr val="tx1"/>
                </a:solidFill>
              </a:rPr>
              <a:t>foi substituído pelo ESM -Mecanismo Europeu de Estabilidade, criado em </a:t>
            </a:r>
            <a:r>
              <a:rPr lang="pt-BR" b="0" dirty="0" smtClean="0">
                <a:solidFill>
                  <a:schemeClr val="tx1"/>
                </a:solidFill>
              </a:rPr>
              <a:t>2012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-  </a:t>
            </a:r>
            <a:r>
              <a:rPr lang="pt-BR" b="0" dirty="0">
                <a:solidFill>
                  <a:schemeClr val="tx1"/>
                </a:solidFill>
              </a:rPr>
              <a:t>instrumentos de divida para que seja possível  financiar empréstimos e outras formas de assistência financeira aos Estados membro da Zona do </a:t>
            </a:r>
            <a:r>
              <a:rPr lang="pt-BR" b="0" dirty="0" smtClean="0">
                <a:solidFill>
                  <a:schemeClr val="tx1"/>
                </a:solidFill>
              </a:rPr>
              <a:t>Euro – sede em Luxemburgo</a:t>
            </a:r>
            <a:endParaRPr lang="pt-BR" i="1" dirty="0" smtClean="0">
              <a:solidFill>
                <a:schemeClr val="tx1"/>
              </a:solidFill>
            </a:endParaRPr>
          </a:p>
          <a:p>
            <a:pPr marL="342900" indent="-342900" algn="just" defTabSz="449263" eaLnBrk="0" hangingPunc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i="1" dirty="0" smtClean="0">
                <a:solidFill>
                  <a:schemeClr val="tx1"/>
                </a:solidFill>
              </a:rPr>
              <a:t> </a:t>
            </a:r>
            <a:r>
              <a:rPr lang="pt-BR" i="1" dirty="0">
                <a:solidFill>
                  <a:schemeClr val="tx1"/>
                </a:solidFill>
              </a:rPr>
              <a:t>Na verdade, EFSF é um veículo para desviar recursos públicos, ou títulos garantidos pelo países europeus para bancos privados, ao mesmo tempo em que direciona os ativos tóxicos dos bancos privados para bancos públicos</a:t>
            </a:r>
            <a:endParaRPr lang="pt-BR" b="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4" y="3212976"/>
            <a:ext cx="2262034" cy="29523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908720"/>
            <a:ext cx="2304256" cy="28803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356992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736"/>
            <a:ext cx="21602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2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92D050"/>
                </a:solidFill>
                <a:latin typeface="Verdana" charset="0"/>
              </a:rPr>
              <a:t>Muito Obrigada</a:t>
            </a: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www.facebook.com/auditoriacidada.pagina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>
                <a:solidFill>
                  <a:srgbClr val="FFFFFF"/>
                </a:solidFill>
                <a:latin typeface="Verdana" charset="0"/>
              </a:rPr>
              <a:t>a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</a:rPr>
              <a:t>uditoriacidada.mgerais@gmail.com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73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692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MODELO ECONÔMICO EQUIVOCADO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voltado para a concentração de riqueza e renda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MODELO 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METAS ESTÉREIS 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Inflação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educação, saúde, infraestrutura (energia, saneamento,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,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transporte)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Impedimento à realização da necessária reforma agrária</a:t>
            </a:r>
          </a:p>
          <a:p>
            <a:pPr marL="1085850" lvl="1" indent="-342900" algn="just"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7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125195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695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/>
                </a:solidFill>
                <a:latin typeface="Tahoma"/>
                <a:cs typeface="Tahoma"/>
              </a:rPr>
              <a:t>Fonte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: SIAFI		</a:t>
            </a:r>
            <a:r>
              <a:rPr lang="en-US" sz="1600" dirty="0" err="1" smtClean="0">
                <a:solidFill>
                  <a:schemeClr val="tx1"/>
                </a:solidFill>
                <a:latin typeface="Tahoma"/>
                <a:cs typeface="Tahoma"/>
              </a:rPr>
              <a:t>Elaboração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: AUDITORIA 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4871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272480" y="188913"/>
            <a:ext cx="9633520" cy="59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IMPACTO NO ORÇAMENTO PREVISTO PARA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496" y="980728"/>
            <a:ext cx="92890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ORÇAMENTO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FEDERAL PROPOSTO PELO EXECUTIVO PARA 2015 reserva </a:t>
            </a:r>
            <a:r>
              <a:rPr lang="pt-BR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$ 1,356 trilhão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para os gastos com a dívida pública, o que corresponde a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47%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de tudo que o país vai arrecadar com tributos, privatizações e emissão de novos títulos, entre outras rendas. </a:t>
            </a: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	Este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valor representa, por exemplo, 13 vezes os recursos para a saúde, 13 vezes os recursos previstos para educação ou 54 vezes os recursos para transporte e confirmam, de forma incontestável, o privilégio do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Sistema da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Dívida.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just">
              <a:lnSpc>
                <a:spcPct val="130000"/>
              </a:lnSpc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 </a:t>
            </a:r>
          </a:p>
          <a:p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Recomendamos a leitura do manifesto disponível em nossa página:</a:t>
            </a:r>
          </a:p>
          <a:p>
            <a:r>
              <a:rPr lang="pt-BR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http://www.auditoriacidada.org.br/contra-o-ajuste-auditoria-ja/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>
              <a:lnSpc>
                <a:spcPct val="130000"/>
              </a:lnSpc>
            </a:pPr>
            <a:endParaRPr lang="pt-BR" b="0" dirty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54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5551413" cy="6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2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Externa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US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554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bilhões </a:t>
            </a:r>
            <a:r>
              <a:rPr lang="pt-BR" b="0" dirty="0">
                <a:solidFill>
                  <a:schemeClr val="tx1"/>
                </a:solidFill>
                <a:latin typeface="Tahoma" charset="0"/>
              </a:rPr>
              <a:t>(</a:t>
            </a:r>
            <a:r>
              <a:rPr lang="pt-BR" sz="2200" b="0" dirty="0" err="1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$ 1,476 trilhão, utilizando</a:t>
            </a:r>
            <a:r>
              <a:rPr lang="pt-BR" sz="2200" b="0" dirty="0">
                <a:solidFill>
                  <a:schemeClr val="tx1"/>
                </a:solidFill>
                <a:latin typeface="Tahoma" charset="0"/>
              </a:rPr>
              <a:t>-se a cotação do dólar a R</a:t>
            </a:r>
            <a:r>
              <a:rPr lang="pt-BR" sz="2200" b="0" dirty="0" smtClean="0">
                <a:solidFill>
                  <a:schemeClr val="tx1"/>
                </a:solidFill>
                <a:latin typeface="Tahoma" charset="0"/>
              </a:rPr>
              <a:t>$2,66)</a:t>
            </a:r>
            <a:endParaRPr lang="pt-BR" sz="22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Dívida Interna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rgbClr val="FFFFFF"/>
                </a:solidFill>
                <a:latin typeface="Tahoma" charset="0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3,301 trilhões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pt-BR" sz="300" dirty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Brasileira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err="1" smtClean="0">
                <a:solidFill>
                  <a:schemeClr val="tx1"/>
                </a:solidFill>
                <a:latin typeface="Tahoma" charset="0"/>
              </a:rPr>
              <a:t>R</a:t>
            </a:r>
            <a:r>
              <a:rPr lang="pt-BR" dirty="0">
                <a:solidFill>
                  <a:schemeClr val="tx1"/>
                </a:solidFill>
                <a:latin typeface="Tahoma" charset="0"/>
              </a:rPr>
              <a:t>$ </a:t>
            </a:r>
            <a:r>
              <a:rPr lang="pt-BR" dirty="0" smtClean="0">
                <a:solidFill>
                  <a:schemeClr val="tx1"/>
                </a:solidFill>
                <a:latin typeface="Tahoma" charset="0"/>
              </a:rPr>
              <a:t>4,777 trilhões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93% do PIB 2014 Estimado pelo BC: </a:t>
            </a:r>
            <a:r>
              <a:rPr lang="pt-BR" dirty="0" err="1" smtClean="0">
                <a:solidFill>
                  <a:srgbClr val="92D050"/>
                </a:solidFill>
                <a:latin typeface="Tahoma" charset="0"/>
              </a:rPr>
              <a:t>R</a:t>
            </a: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$ 5,13 trilhões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540" y="764704"/>
            <a:ext cx="4152900" cy="572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80" y="34200"/>
            <a:ext cx="84969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3200" dirty="0" smtClean="0">
                <a:solidFill>
                  <a:srgbClr val="92D050"/>
                </a:solidFill>
                <a:latin typeface="Tahoma" charset="0"/>
              </a:rPr>
              <a:t>Dívida em 31/12/2014</a:t>
            </a:r>
            <a:endParaRPr lang="pt-BR" sz="3200" dirty="0">
              <a:solidFill>
                <a:srgbClr val="92D05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15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7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41602</TotalTime>
  <Words>1401</Words>
  <Application>Microsoft Office PowerPoint</Application>
  <PresentationFormat>Papel A4 (210 x 297 mm)</PresentationFormat>
  <Paragraphs>329</Paragraphs>
  <Slides>28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9" baseType="lpstr">
      <vt:lpstr>Arial Unicode MS</vt:lpstr>
      <vt:lpstr>ＭＳ Ｐゴシック</vt:lpstr>
      <vt:lpstr>ＭＳ Ｐゴシック</vt:lpstr>
      <vt:lpstr>Andale Mono</vt:lpstr>
      <vt:lpstr>Arial</vt:lpstr>
      <vt:lpstr>Cambria</vt:lpstr>
      <vt:lpstr>Tahoma</vt:lpstr>
      <vt:lpstr>Times New Roman</vt:lpstr>
      <vt:lpstr>Verdana</vt:lpstr>
      <vt:lpstr>Wingdings</vt:lpstr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Eulália</cp:lastModifiedBy>
  <cp:revision>1737</cp:revision>
  <cp:lastPrinted>2008-11-20T19:12:03Z</cp:lastPrinted>
  <dcterms:created xsi:type="dcterms:W3CDTF">2001-11-19T18:24:28Z</dcterms:created>
  <dcterms:modified xsi:type="dcterms:W3CDTF">2015-06-19T20:06:44Z</dcterms:modified>
</cp:coreProperties>
</file>